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1203" r:id="rId2"/>
    <p:sldId id="1213" r:id="rId3"/>
    <p:sldId id="1205" r:id="rId4"/>
    <p:sldId id="1214" r:id="rId5"/>
    <p:sldId id="1217" r:id="rId6"/>
    <p:sldId id="1218" r:id="rId7"/>
    <p:sldId id="1219" r:id="rId8"/>
    <p:sldId id="1220" r:id="rId9"/>
    <p:sldId id="1221" r:id="rId10"/>
    <p:sldId id="1206" r:id="rId11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871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403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789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564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13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73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246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62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C41B61-19DB-4231-BE51-549AC41246FD}"/>
              </a:ext>
            </a:extLst>
          </p:cNvPr>
          <p:cNvSpPr/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F5E5829-521F-46AC-BE83-4FF3CF2CC661}"/>
              </a:ext>
            </a:extLst>
          </p:cNvPr>
          <p:cNvGrpSpPr/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DEF56F0-AC6C-4D95-8DF9-D5511B1863F4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5C45E52-EAF3-4B2E-9643-68C65B0D3A81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B406327-CE63-445D-B50C-6C3E1FB3763A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044E73-E4D9-4176-8B4C-AF848067113B}"/>
              </a:ext>
            </a:extLst>
          </p:cNvPr>
          <p:cNvGrpSpPr/>
          <p:nvPr/>
        </p:nvGrpSpPr>
        <p:grpSpPr>
          <a:xfrm>
            <a:off x="3050676" y="3275828"/>
            <a:ext cx="4979349" cy="338554"/>
            <a:chOff x="612466" y="2228467"/>
            <a:chExt cx="4684150" cy="31848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0D4D71E-9AA0-4804-AC45-554B29E26804}"/>
                </a:ext>
              </a:extLst>
            </p:cNvPr>
            <p:cNvSpPr txBox="1"/>
            <p:nvPr/>
          </p:nvSpPr>
          <p:spPr>
            <a:xfrm>
              <a:off x="877003" y="2228467"/>
              <a:ext cx="441961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Play button to start the video.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00A553B-E1F6-4A7D-8DDF-59F8E4E6B97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6" name="Graphic 35" descr="Direction">
                <a:extLst>
                  <a:ext uri="{FF2B5EF4-FFF2-40B4-BE49-F238E27FC236}">
                    <a16:creationId xmlns:a16="http://schemas.microsoft.com/office/drawing/2014/main" id="{3921ED5A-1998-498D-809B-FF368F8AB1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10D37744-547B-4DAF-97BA-6F667CB19B1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BBC42A60-3F65-4E60-9BD2-CE1E2E65CD86}"/>
              </a:ext>
            </a:extLst>
          </p:cNvPr>
          <p:cNvSpPr/>
          <p:nvPr/>
        </p:nvSpPr>
        <p:spPr>
          <a:xfrm>
            <a:off x="4415629" y="2213454"/>
            <a:ext cx="850900" cy="8509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E984272-4FDD-4200-8D10-E912A1A23622}"/>
              </a:ext>
            </a:extLst>
          </p:cNvPr>
          <p:cNvSpPr/>
          <p:nvPr/>
        </p:nvSpPr>
        <p:spPr>
          <a:xfrm rot="5400000">
            <a:off x="4736812" y="2481609"/>
            <a:ext cx="353568" cy="3048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G03-H-Video-Activity-004-SL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54684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9EAE55-91F4-B91D-5A57-07F1D3253F13}"/>
              </a:ext>
            </a:extLst>
          </p:cNvPr>
          <p:cNvSpPr>
            <a:spLocks/>
          </p:cNvSpPr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25A8C6E-CA72-94C9-B648-9D3460E5D5F3}"/>
              </a:ext>
            </a:extLst>
          </p:cNvPr>
          <p:cNvGrpSpPr>
            <a:grpSpLocks/>
          </p:cNvGrpSpPr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8D56751-0158-E7C9-35C3-8420230CA53B}"/>
                </a:ext>
              </a:extLst>
            </p:cNvPr>
            <p:cNvSpPr>
              <a:spLocks/>
            </p:cNvSpPr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FA670D68-4E36-4F1F-CF7F-3FAA15C80987}"/>
                </a:ext>
              </a:extLst>
            </p:cNvPr>
            <p:cNvSpPr>
              <a:spLocks/>
            </p:cNvSpPr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E708EC1-DECF-FDB4-1B9B-BB6B086A9ACD}"/>
                </a:ext>
              </a:extLst>
            </p:cNvPr>
            <p:cNvSpPr>
              <a:spLocks/>
            </p:cNvSpPr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9404236-B8B7-BA0F-A5C6-8656C5DDFB8C}"/>
              </a:ext>
            </a:extLst>
          </p:cNvPr>
          <p:cNvSpPr/>
          <p:nvPr/>
        </p:nvSpPr>
        <p:spPr>
          <a:xfrm>
            <a:off x="6190937" y="1584174"/>
            <a:ext cx="2513429" cy="24812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EDB622-870C-43B2-FCD4-4C971B5C7F19}"/>
              </a:ext>
            </a:extLst>
          </p:cNvPr>
          <p:cNvSpPr/>
          <p:nvPr/>
        </p:nvSpPr>
        <p:spPr>
          <a:xfrm>
            <a:off x="917586" y="1455683"/>
            <a:ext cx="412683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Compliance portal: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C62F8C-17DE-9130-17D9-9B1B105592AD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IMPORTANT CONTACTS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56DFA3-2168-3391-4AA3-39E68426F08C}"/>
              </a:ext>
            </a:extLst>
          </p:cNvPr>
          <p:cNvSpPr/>
          <p:nvPr/>
        </p:nvSpPr>
        <p:spPr>
          <a:xfrm>
            <a:off x="1074748" y="1857365"/>
            <a:ext cx="412683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https://ebridge.eidesign.net/user/login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F60304-CD8A-6989-7C27-9D47C0B3E181}"/>
              </a:ext>
            </a:extLst>
          </p:cNvPr>
          <p:cNvSpPr/>
          <p:nvPr/>
        </p:nvSpPr>
        <p:spPr>
          <a:xfrm>
            <a:off x="917586" y="2305655"/>
            <a:ext cx="412683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Assistance Helpline</a:t>
            </a:r>
            <a:r>
              <a:rPr lang="en-US" sz="1800" b="1" dirty="0">
                <a:solidFill>
                  <a:srgbClr val="FFFFFF"/>
                </a:solidFill>
                <a:latin typeface="Montserrat" panose="02000505000000020004" pitchFamily="2" charset="0"/>
              </a:rPr>
              <a:t>:</a:t>
            </a:r>
            <a:endParaRPr lang="en-US" sz="1800" b="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2D7DF0-C182-D572-0DB4-F5A37A9F5460}"/>
              </a:ext>
            </a:extLst>
          </p:cNvPr>
          <p:cNvSpPr/>
          <p:nvPr/>
        </p:nvSpPr>
        <p:spPr>
          <a:xfrm>
            <a:off x="1074748" y="2707337"/>
            <a:ext cx="412683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https://ebridge.eidesign.net/user/login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33C18F6-7082-B2CF-BE85-428195BE23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948468" y="2459260"/>
            <a:ext cx="1101251" cy="765613"/>
          </a:xfrm>
          <a:prstGeom prst="rect">
            <a:avLst/>
          </a:prstGeom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61B913E-C4E5-EF90-306D-09936EFD848F}"/>
              </a:ext>
            </a:extLst>
          </p:cNvPr>
          <p:cNvSpPr/>
          <p:nvPr/>
        </p:nvSpPr>
        <p:spPr>
          <a:xfrm>
            <a:off x="954826" y="3570784"/>
            <a:ext cx="1769402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CONTACTS SAVED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DFBABC-56B9-0A1E-DC12-25A277653A38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010587-EAA1-FA36-553B-E77961F7D4AE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</p:spTree>
    <p:extLst>
      <p:ext uri="{BB962C8B-B14F-4D97-AF65-F5344CB8AC3E}">
        <p14:creationId xmlns:p14="http://schemas.microsoft.com/office/powerpoint/2010/main" val="352401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194F8B8-BBD0-4CA6-D2B5-1831BCFB1DEE}"/>
              </a:ext>
            </a:extLst>
          </p:cNvPr>
          <p:cNvSpPr/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A4D04F-5252-639B-7F55-03C9BA5EC3E3}"/>
              </a:ext>
            </a:extLst>
          </p:cNvPr>
          <p:cNvGrpSpPr/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CAD8A58-46E7-9A00-DB93-00F1F7AB70B5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C897EBE-10A6-C12C-88CE-D486F80E2908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B0C5C2-F895-6FEF-4E85-9227547B212E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753646" y="1561918"/>
            <a:ext cx="4780011" cy="2397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You messed up again. </a:t>
            </a:r>
          </a:p>
          <a:p>
            <a:b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 can't ask you to do anything! Useless.</a:t>
            </a:r>
          </a:p>
          <a:p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I'm </a:t>
            </a:r>
            <a:r>
              <a:rPr lang="en-US" sz="2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gonna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do it myself.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6058314" y="1810240"/>
            <a:ext cx="2200909" cy="221731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705436" y="2488725"/>
            <a:ext cx="1151443" cy="800508"/>
          </a:xfrm>
          <a:prstGeom prst="rect">
            <a:avLst/>
          </a:prstGeom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8253DF-ACF3-AA7F-26F9-1501CF4D7E2A}"/>
              </a:ext>
            </a:extLst>
          </p:cNvPr>
          <p:cNvSpPr txBox="1"/>
          <p:nvPr/>
        </p:nvSpPr>
        <p:spPr>
          <a:xfrm>
            <a:off x="1193116" y="5258200"/>
            <a:ext cx="6961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No, chasing down your colleague to confront him is not the best option, it might escalate the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D1DF9716-CF61-9837-73A9-CF12D87C9B43}"/>
              </a:ext>
            </a:extLst>
          </p:cNvPr>
          <p:cNvSpPr/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2639C99-4AE2-E3DC-D78B-2EB184014F78}"/>
              </a:ext>
            </a:extLst>
          </p:cNvPr>
          <p:cNvGrpSpPr/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63CC2FED-1293-6F09-9D7A-1FB1D475CAF4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A08314E2-4744-5029-5871-367E2992B72D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E038FB8-AF53-D0C9-022A-0B48E88FAA71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Confront the angry colleague</a:t>
              </a:r>
              <a:endParaRPr lang="en-IN" sz="1600" b="1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Report the incident</a:t>
              </a:r>
              <a:endParaRPr lang="en-IN" sz="1600" b="1"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2043248" y="3224514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Encourage someone else to report it</a:t>
              </a:r>
              <a:endParaRPr lang="en-IN" sz="1600" b="1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4BBF3A-FA94-329B-AA55-B25758E2C369}"/>
              </a:ext>
            </a:extLst>
          </p:cNvPr>
          <p:cNvSpPr/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3C7811-13AD-FBF0-E959-288ED130B149}"/>
              </a:ext>
            </a:extLst>
          </p:cNvPr>
          <p:cNvGrpSpPr/>
          <p:nvPr/>
        </p:nvGrpSpPr>
        <p:grpSpPr>
          <a:xfrm>
            <a:off x="2032314" y="3706783"/>
            <a:ext cx="7115411" cy="391263"/>
            <a:chOff x="584241" y="2409639"/>
            <a:chExt cx="6693576" cy="3680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4A13E11-B72B-E795-5890-44205D4597C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AD388E2-07D0-2402-6A81-DE2A78ADA1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C7BA4D-5373-FB27-78A8-540C6A4172EA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Ignore and keep on working</a:t>
              </a:r>
              <a:endParaRPr lang="en-IN" sz="1600" b="1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3862827-6806-751A-892B-2EF82274CC6B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57F02E5E-9EB1-D6AF-EA63-F555DBA7B27B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52FE29-247B-3CD5-BF97-881234AECFA5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CCEB4D-FCE0-8DE1-991D-8742753ED363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9E63B3C-22C8-7108-F5E0-A05DC3B42D64}"/>
              </a:ext>
            </a:extLst>
          </p:cNvPr>
          <p:cNvSpPr>
            <a:spLocks/>
          </p:cNvSpPr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85163E-DD61-61E5-2C39-0BCC230221A1}"/>
              </a:ext>
            </a:extLst>
          </p:cNvPr>
          <p:cNvGrpSpPr>
            <a:grpSpLocks/>
          </p:cNvGrpSpPr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5E1BD5C-41AF-1B65-8FDC-86E22A36C42B}"/>
                </a:ext>
              </a:extLst>
            </p:cNvPr>
            <p:cNvSpPr>
              <a:spLocks/>
            </p:cNvSpPr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9204697E-EBD4-A43A-3C0D-FA2C135F3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3F4608D-9EAF-337F-92CA-4764269AD322}"/>
                </a:ext>
              </a:extLst>
            </p:cNvPr>
            <p:cNvSpPr>
              <a:spLocks/>
            </p:cNvSpPr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EC78065-0F2B-0272-416E-88BF1FF8A021}"/>
              </a:ext>
            </a:extLst>
          </p:cNvPr>
          <p:cNvGrpSpPr>
            <a:grpSpLocks/>
          </p:cNvGrpSpPr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BAD9927-A121-5319-4685-C99B38D2289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56F708B-62E0-C7BD-81B7-F4B222E87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4D847C3-A7FE-847E-284E-CA409CBA79DC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Confront the angry colleague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28BD2A6-0AC3-26D2-7FC0-8671F67E8339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B463EDB-07A9-753F-7E18-B20F17FC99DB}"/>
              </a:ext>
            </a:extLst>
          </p:cNvPr>
          <p:cNvGrpSpPr>
            <a:grpSpLocks/>
          </p:cNvGrpSpPr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F62724-FA4E-CF84-7C8F-661EB03792F6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30A693A-C906-7986-45AD-5898943BDD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1BE9F5A-7621-C738-F430-A1121EB8B7B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Report the incident</a:t>
              </a:r>
              <a:endParaRPr lang="en-IN" sz="1600" b="1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9802723-DEC9-1DBF-7E24-8112458A7B35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453C3F0-C622-E79D-2D68-A2989C25A280}"/>
              </a:ext>
            </a:extLst>
          </p:cNvPr>
          <p:cNvGrpSpPr>
            <a:grpSpLocks/>
          </p:cNvGrpSpPr>
          <p:nvPr/>
        </p:nvGrpSpPr>
        <p:grpSpPr>
          <a:xfrm>
            <a:off x="2043248" y="3224514"/>
            <a:ext cx="7115411" cy="391263"/>
            <a:chOff x="584241" y="2409639"/>
            <a:chExt cx="6693576" cy="36806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806FEF1-2DBF-E69E-087B-B22AF93AA2D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216916D-30DF-AE40-4735-A1250955E0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8052F2F-914B-11EF-98D8-AD8123E8617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Encourage someone else to report it</a:t>
              </a:r>
              <a:endParaRPr lang="en-IN" sz="1600" b="1" dirty="0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FAA1A2-C2A6-3E08-188B-4A13DB615998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3C04CF9-F51B-EE4D-D921-C44FC3574875}"/>
              </a:ext>
            </a:extLst>
          </p:cNvPr>
          <p:cNvSpPr>
            <a:spLocks/>
          </p:cNvSpPr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4A82157-A599-F90B-B183-0E36F30A511F}"/>
              </a:ext>
            </a:extLst>
          </p:cNvPr>
          <p:cNvGrpSpPr>
            <a:grpSpLocks/>
          </p:cNvGrpSpPr>
          <p:nvPr/>
        </p:nvGrpSpPr>
        <p:grpSpPr>
          <a:xfrm>
            <a:off x="2032314" y="3706783"/>
            <a:ext cx="7115411" cy="391263"/>
            <a:chOff x="584241" y="2409639"/>
            <a:chExt cx="6693576" cy="36806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53B6793-9642-12E1-1A30-CA5C108353C3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34A0587-AE2C-52DE-2A1A-379E0AB2FC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7E779B3-5FC5-6F2A-ED49-BC675E5FB983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Ignore and keep on working</a:t>
              </a:r>
              <a:endParaRPr lang="en-IN" sz="1600" b="1" dirty="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DD4ED454-1B5E-C6D0-7E64-F8392247B5BF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9F7D1CE-A689-A871-9D36-B7F9D921EDDD}"/>
              </a:ext>
            </a:extLst>
          </p:cNvPr>
          <p:cNvSpPr/>
          <p:nvPr/>
        </p:nvSpPr>
        <p:spPr>
          <a:xfrm>
            <a:off x="13833" y="4998224"/>
            <a:ext cx="9706595" cy="3832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Have a think about who you would report this to.</a:t>
            </a:r>
            <a:endParaRPr lang="en-US" sz="1600" dirty="0"/>
          </a:p>
        </p:txBody>
      </p:sp>
      <p:pic>
        <p:nvPicPr>
          <p:cNvPr id="31" name="Graphic 30" descr="Checkmark">
            <a:extLst>
              <a:ext uri="{FF2B5EF4-FFF2-40B4-BE49-F238E27FC236}">
                <a16:creationId xmlns:a16="http://schemas.microsoft.com/office/drawing/2014/main" id="{71C2E2D9-60DC-86EE-1836-8B320A079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0813" y="2795492"/>
            <a:ext cx="235120" cy="235120"/>
          </a:xfrm>
          <a:prstGeom prst="rect">
            <a:avLst/>
          </a:prstGeom>
        </p:spPr>
      </p:pic>
      <p:pic>
        <p:nvPicPr>
          <p:cNvPr id="4" name="Graphic 3" descr="Volume outline">
            <a:extLst>
              <a:ext uri="{FF2B5EF4-FFF2-40B4-BE49-F238E27FC236}">
                <a16:creationId xmlns:a16="http://schemas.microsoft.com/office/drawing/2014/main" id="{C279F537-869F-D7D0-9257-0290E45FD3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64517" y="2674550"/>
            <a:ext cx="914400" cy="9144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2422A67-295A-E678-2B9D-8792EC59286F}"/>
              </a:ext>
            </a:extLst>
          </p:cNvPr>
          <p:cNvSpPr/>
          <p:nvPr/>
        </p:nvSpPr>
        <p:spPr>
          <a:xfrm>
            <a:off x="6508751" y="2517818"/>
            <a:ext cx="1363663" cy="1175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51B175E-921A-1DA9-7D0F-85A4A7279531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FC15E20-482F-73EC-F706-D9AACAF15DE2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DD9566E-EB6D-DDC0-AAB7-54CC93CF9204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</p:spTree>
    <p:extLst>
      <p:ext uri="{BB962C8B-B14F-4D97-AF65-F5344CB8AC3E}">
        <p14:creationId xmlns:p14="http://schemas.microsoft.com/office/powerpoint/2010/main" val="210759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9E63B3C-22C8-7108-F5E0-A05DC3B42D64}"/>
              </a:ext>
            </a:extLst>
          </p:cNvPr>
          <p:cNvSpPr>
            <a:spLocks/>
          </p:cNvSpPr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85163E-DD61-61E5-2C39-0BCC230221A1}"/>
              </a:ext>
            </a:extLst>
          </p:cNvPr>
          <p:cNvGrpSpPr>
            <a:grpSpLocks/>
          </p:cNvGrpSpPr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5E1BD5C-41AF-1B65-8FDC-86E22A36C42B}"/>
                </a:ext>
              </a:extLst>
            </p:cNvPr>
            <p:cNvSpPr>
              <a:spLocks/>
            </p:cNvSpPr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9204697E-EBD4-A43A-3C0D-FA2C135F3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3F4608D-9EAF-337F-92CA-4764269AD322}"/>
                </a:ext>
              </a:extLst>
            </p:cNvPr>
            <p:cNvSpPr>
              <a:spLocks/>
            </p:cNvSpPr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EC78065-0F2B-0272-416E-88BF1FF8A021}"/>
              </a:ext>
            </a:extLst>
          </p:cNvPr>
          <p:cNvGrpSpPr>
            <a:grpSpLocks/>
          </p:cNvGrpSpPr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BAD9927-A121-5319-4685-C99B38D2289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56F708B-62E0-C7BD-81B7-F4B222E87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4D847C3-A7FE-847E-284E-CA409CBA79DC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Confront the angry colleague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28BD2A6-0AC3-26D2-7FC0-8671F67E8339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B463EDB-07A9-753F-7E18-B20F17FC99DB}"/>
              </a:ext>
            </a:extLst>
          </p:cNvPr>
          <p:cNvGrpSpPr>
            <a:grpSpLocks/>
          </p:cNvGrpSpPr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F62724-FA4E-CF84-7C8F-661EB03792F6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30A693A-C906-7986-45AD-5898943BDD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1BE9F5A-7621-C738-F430-A1121EB8B7B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Report the incident</a:t>
              </a:r>
              <a:endParaRPr lang="en-IN" sz="1600" b="1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9802723-DEC9-1DBF-7E24-8112458A7B35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453C3F0-C622-E79D-2D68-A2989C25A280}"/>
              </a:ext>
            </a:extLst>
          </p:cNvPr>
          <p:cNvGrpSpPr>
            <a:grpSpLocks/>
          </p:cNvGrpSpPr>
          <p:nvPr/>
        </p:nvGrpSpPr>
        <p:grpSpPr>
          <a:xfrm>
            <a:off x="2043248" y="3224514"/>
            <a:ext cx="7115411" cy="391263"/>
            <a:chOff x="584241" y="2409639"/>
            <a:chExt cx="6693576" cy="36806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806FEF1-2DBF-E69E-087B-B22AF93AA2D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216916D-30DF-AE40-4735-A1250955E0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8052F2F-914B-11EF-98D8-AD8123E8617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Encourage someone else to report it</a:t>
              </a:r>
              <a:endParaRPr lang="en-IN" sz="1600" b="1" dirty="0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FAA1A2-C2A6-3E08-188B-4A13DB615998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3C04CF9-F51B-EE4D-D921-C44FC3574875}"/>
              </a:ext>
            </a:extLst>
          </p:cNvPr>
          <p:cNvSpPr>
            <a:spLocks/>
          </p:cNvSpPr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4A82157-A599-F90B-B183-0E36F30A511F}"/>
              </a:ext>
            </a:extLst>
          </p:cNvPr>
          <p:cNvGrpSpPr>
            <a:grpSpLocks/>
          </p:cNvGrpSpPr>
          <p:nvPr/>
        </p:nvGrpSpPr>
        <p:grpSpPr>
          <a:xfrm>
            <a:off x="2032314" y="3706783"/>
            <a:ext cx="7115411" cy="391263"/>
            <a:chOff x="584241" y="2409639"/>
            <a:chExt cx="6693576" cy="36806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53B6793-9642-12E1-1A30-CA5C108353C3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34A0587-AE2C-52DE-2A1A-379E0AB2FC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7E779B3-5FC5-6F2A-ED49-BC675E5FB983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Ignore and keep on working</a:t>
              </a:r>
              <a:endParaRPr lang="en-IN" sz="1600" b="1" dirty="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DD4ED454-1B5E-C6D0-7E64-F8392247B5BF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Q1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1" name="Graphic 30" descr="Checkmark">
            <a:extLst>
              <a:ext uri="{FF2B5EF4-FFF2-40B4-BE49-F238E27FC236}">
                <a16:creationId xmlns:a16="http://schemas.microsoft.com/office/drawing/2014/main" id="{71C2E2D9-60DC-86EE-1836-8B320A079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0813" y="2795492"/>
            <a:ext cx="235120" cy="235120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851B175E-921A-1DA9-7D0F-85A4A7279531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FC15E20-482F-73EC-F706-D9AACAF15DE2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9721D68-DFF5-B86A-1957-2ABB3E35205C}"/>
              </a:ext>
            </a:extLst>
          </p:cNvPr>
          <p:cNvSpPr/>
          <p:nvPr/>
        </p:nvSpPr>
        <p:spPr>
          <a:xfrm>
            <a:off x="5117902" y="4986276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DD83FB-CDDA-C258-C25A-CA60638EF925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</p:spTree>
    <p:extLst>
      <p:ext uri="{BB962C8B-B14F-4D97-AF65-F5344CB8AC3E}">
        <p14:creationId xmlns:p14="http://schemas.microsoft.com/office/powerpoint/2010/main" val="21578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194F8B8-BBD0-4CA6-D2B5-1831BCFB1DEE}"/>
              </a:ext>
            </a:extLst>
          </p:cNvPr>
          <p:cNvSpPr/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A4D04F-5252-639B-7F55-03C9BA5EC3E3}"/>
              </a:ext>
            </a:extLst>
          </p:cNvPr>
          <p:cNvGrpSpPr/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CAD8A58-46E7-9A00-DB93-00F1F7AB70B5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C897EBE-10A6-C12C-88CE-D486F80E2908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B0C5C2-F895-6FEF-4E85-9227547B212E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753646" y="1377252"/>
            <a:ext cx="4780011" cy="2767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Hi, I heard you're hiring.</a:t>
            </a:r>
          </a:p>
          <a:p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 think my sister is perfect for the job.</a:t>
            </a:r>
          </a:p>
          <a:p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Could you please put her CV on top of the pile?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6058314" y="1810240"/>
            <a:ext cx="2200909" cy="221731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705436" y="2488725"/>
            <a:ext cx="1151443" cy="800508"/>
          </a:xfrm>
          <a:prstGeom prst="rect">
            <a:avLst/>
          </a:prstGeom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8253DF-ACF3-AA7F-26F9-1501CF4D7E2A}"/>
              </a:ext>
            </a:extLst>
          </p:cNvPr>
          <p:cNvSpPr txBox="1"/>
          <p:nvPr/>
        </p:nvSpPr>
        <p:spPr>
          <a:xfrm>
            <a:off x="1193116" y="5258200"/>
            <a:ext cx="6961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No, chasing down your colleague to confront him is not the best option, it might escalate the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2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D1DF9716-CF61-9837-73A9-CF12D87C9B43}"/>
              </a:ext>
            </a:extLst>
          </p:cNvPr>
          <p:cNvSpPr/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2639C99-4AE2-E3DC-D78B-2EB184014F78}"/>
              </a:ext>
            </a:extLst>
          </p:cNvPr>
          <p:cNvGrpSpPr/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63CC2FED-1293-6F09-9D7A-1FB1D475CAF4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A08314E2-4744-5029-5871-367E2992B72D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E038FB8-AF53-D0C9-022A-0B48E88FAA71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Accept the CV</a:t>
              </a:r>
              <a:endParaRPr lang="en-IN" sz="1600" b="1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Politely decline</a:t>
              </a:r>
              <a:endParaRPr lang="en-IN" sz="1600" b="1"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4BBF3A-FA94-329B-AA55-B25758E2C369}"/>
              </a:ext>
            </a:extLst>
          </p:cNvPr>
          <p:cNvSpPr/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F02E5E-9EB1-D6AF-EA63-F555DBA7B27B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52FE29-247B-3CD5-BF97-881234AECFA5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</p:spTree>
    <p:extLst>
      <p:ext uri="{BB962C8B-B14F-4D97-AF65-F5344CB8AC3E}">
        <p14:creationId xmlns:p14="http://schemas.microsoft.com/office/powerpoint/2010/main" val="261818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9E63B3C-22C8-7108-F5E0-A05DC3B42D64}"/>
              </a:ext>
            </a:extLst>
          </p:cNvPr>
          <p:cNvSpPr>
            <a:spLocks/>
          </p:cNvSpPr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85163E-DD61-61E5-2C39-0BCC230221A1}"/>
              </a:ext>
            </a:extLst>
          </p:cNvPr>
          <p:cNvGrpSpPr>
            <a:grpSpLocks/>
          </p:cNvGrpSpPr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5E1BD5C-41AF-1B65-8FDC-86E22A36C42B}"/>
                </a:ext>
              </a:extLst>
            </p:cNvPr>
            <p:cNvSpPr>
              <a:spLocks/>
            </p:cNvSpPr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9204697E-EBD4-A43A-3C0D-FA2C135F3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3F4608D-9EAF-337F-92CA-4764269AD322}"/>
                </a:ext>
              </a:extLst>
            </p:cNvPr>
            <p:cNvSpPr>
              <a:spLocks/>
            </p:cNvSpPr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EC78065-0F2B-0272-416E-88BF1FF8A021}"/>
              </a:ext>
            </a:extLst>
          </p:cNvPr>
          <p:cNvGrpSpPr>
            <a:grpSpLocks/>
          </p:cNvGrpSpPr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BAD9927-A121-5319-4685-C99B38D2289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56F708B-62E0-C7BD-81B7-F4B222E87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4D847C3-A7FE-847E-284E-CA409CBA79DC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Accept the CV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28BD2A6-0AC3-26D2-7FC0-8671F67E8339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B463EDB-07A9-753F-7E18-B20F17FC99DB}"/>
              </a:ext>
            </a:extLst>
          </p:cNvPr>
          <p:cNvGrpSpPr>
            <a:grpSpLocks/>
          </p:cNvGrpSpPr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F62724-FA4E-CF84-7C8F-661EB03792F6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30A693A-C906-7986-45AD-5898943BDD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1BE9F5A-7621-C738-F430-A1121EB8B7B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Politely decline</a:t>
              </a:r>
              <a:endParaRPr lang="en-IN" sz="1600" b="1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9802723-DEC9-1DBF-7E24-8112458A7B35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3C04CF9-F51B-EE4D-D921-C44FC3574875}"/>
              </a:ext>
            </a:extLst>
          </p:cNvPr>
          <p:cNvSpPr>
            <a:spLocks/>
          </p:cNvSpPr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9F7D1CE-A689-A871-9D36-B7F9D921EDDD}"/>
              </a:ext>
            </a:extLst>
          </p:cNvPr>
          <p:cNvSpPr/>
          <p:nvPr/>
        </p:nvSpPr>
        <p:spPr>
          <a:xfrm>
            <a:off x="13833" y="4879610"/>
            <a:ext cx="9706595" cy="620472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You can accept the CV but if you do, you must declare it on the conflict of interest register, </a:t>
            </a:r>
            <a:b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you must also be careful to treat the CV like any others, so not placing it on top of the pile.</a:t>
            </a:r>
          </a:p>
        </p:txBody>
      </p:sp>
      <p:pic>
        <p:nvPicPr>
          <p:cNvPr id="31" name="Graphic 30" descr="Checkmark">
            <a:extLst>
              <a:ext uri="{FF2B5EF4-FFF2-40B4-BE49-F238E27FC236}">
                <a16:creationId xmlns:a16="http://schemas.microsoft.com/office/drawing/2014/main" id="{71C2E2D9-60DC-86EE-1836-8B320A079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0813" y="2795492"/>
            <a:ext cx="235120" cy="235120"/>
          </a:xfrm>
          <a:prstGeom prst="rect">
            <a:avLst/>
          </a:prstGeom>
        </p:spPr>
      </p:pic>
      <p:pic>
        <p:nvPicPr>
          <p:cNvPr id="4" name="Graphic 3" descr="Volume outline">
            <a:extLst>
              <a:ext uri="{FF2B5EF4-FFF2-40B4-BE49-F238E27FC236}">
                <a16:creationId xmlns:a16="http://schemas.microsoft.com/office/drawing/2014/main" id="{C279F537-869F-D7D0-9257-0290E45FD3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64517" y="2674550"/>
            <a:ext cx="914400" cy="9144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2422A67-295A-E678-2B9D-8792EC59286F}"/>
              </a:ext>
            </a:extLst>
          </p:cNvPr>
          <p:cNvSpPr/>
          <p:nvPr/>
        </p:nvSpPr>
        <p:spPr>
          <a:xfrm>
            <a:off x="6508751" y="2517818"/>
            <a:ext cx="1363663" cy="1175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51B175E-921A-1DA9-7D0F-85A4A7279531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FC15E20-482F-73EC-F706-D9AACAF15DE2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93D786-B944-1D02-C42A-CDF3C6FBF00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E9257A7-C473-101F-2F09-A88B7D3B0B6B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</p:spTree>
    <p:extLst>
      <p:ext uri="{BB962C8B-B14F-4D97-AF65-F5344CB8AC3E}">
        <p14:creationId xmlns:p14="http://schemas.microsoft.com/office/powerpoint/2010/main" val="339221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9E63B3C-22C8-7108-F5E0-A05DC3B42D64}"/>
              </a:ext>
            </a:extLst>
          </p:cNvPr>
          <p:cNvSpPr>
            <a:spLocks/>
          </p:cNvSpPr>
          <p:nvPr/>
        </p:nvSpPr>
        <p:spPr>
          <a:xfrm>
            <a:off x="619293" y="1247588"/>
            <a:ext cx="8443572" cy="3579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85163E-DD61-61E5-2C39-0BCC230221A1}"/>
              </a:ext>
            </a:extLst>
          </p:cNvPr>
          <p:cNvGrpSpPr>
            <a:grpSpLocks/>
          </p:cNvGrpSpPr>
          <p:nvPr/>
        </p:nvGrpSpPr>
        <p:grpSpPr>
          <a:xfrm>
            <a:off x="755058" y="4432307"/>
            <a:ext cx="8125366" cy="210895"/>
            <a:chOff x="1015972" y="4776146"/>
            <a:chExt cx="8125366" cy="210895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5E1BD5C-41AF-1B65-8FDC-86E22A36C42B}"/>
                </a:ext>
              </a:extLst>
            </p:cNvPr>
            <p:cNvSpPr>
              <a:spLocks/>
            </p:cNvSpPr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9204697E-EBD4-A43A-3C0D-FA2C135F3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3F4608D-9EAF-337F-92CA-4764269AD322}"/>
                </a:ext>
              </a:extLst>
            </p:cNvPr>
            <p:cNvSpPr>
              <a:spLocks/>
            </p:cNvSpPr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EC78065-0F2B-0272-416E-88BF1FF8A021}"/>
              </a:ext>
            </a:extLst>
          </p:cNvPr>
          <p:cNvGrpSpPr>
            <a:grpSpLocks/>
          </p:cNvGrpSpPr>
          <p:nvPr/>
        </p:nvGrpSpPr>
        <p:grpSpPr>
          <a:xfrm>
            <a:off x="2043248" y="2249452"/>
            <a:ext cx="7115411" cy="391263"/>
            <a:chOff x="584241" y="2409639"/>
            <a:chExt cx="6693576" cy="368067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BAD9927-A121-5319-4685-C99B38D2289C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56F708B-62E0-C7BD-81B7-F4B222E87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4D847C3-A7FE-847E-284E-CA409CBA79DC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Accept the CV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28BD2A6-0AC3-26D2-7FC0-8671F67E8339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B463EDB-07A9-753F-7E18-B20F17FC99DB}"/>
              </a:ext>
            </a:extLst>
          </p:cNvPr>
          <p:cNvGrpSpPr>
            <a:grpSpLocks/>
          </p:cNvGrpSpPr>
          <p:nvPr/>
        </p:nvGrpSpPr>
        <p:grpSpPr>
          <a:xfrm>
            <a:off x="2043248" y="2732399"/>
            <a:ext cx="7115411" cy="391263"/>
            <a:chOff x="584241" y="2409639"/>
            <a:chExt cx="6693576" cy="368067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8F62724-FA4E-CF84-7C8F-661EB03792F6}"/>
                </a:ext>
              </a:extLst>
            </p:cNvPr>
            <p:cNvSpPr>
              <a:spLocks/>
            </p:cNvSpPr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30A693A-C906-7986-45AD-5898943BDD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1BE9F5A-7621-C738-F430-A1121EB8B7B7}"/>
                </a:ext>
              </a:extLst>
            </p:cNvPr>
            <p:cNvSpPr txBox="1">
              <a:spLocks/>
            </p:cNvSpPr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/>
                <a:t>Politely decline</a:t>
              </a:r>
              <a:endParaRPr lang="en-IN" sz="1600" b="1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9802723-DEC9-1DBF-7E24-8112458A7B35}"/>
                </a:ext>
              </a:extLst>
            </p:cNvPr>
            <p:cNvCxnSpPr>
              <a:cxnSpLocks/>
            </p:cNvCxnSpPr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3C04CF9-F51B-EE4D-D921-C44FC3574875}"/>
              </a:ext>
            </a:extLst>
          </p:cNvPr>
          <p:cNvSpPr>
            <a:spLocks/>
          </p:cNvSpPr>
          <p:nvPr/>
        </p:nvSpPr>
        <p:spPr>
          <a:xfrm>
            <a:off x="1583631" y="1450091"/>
            <a:ext cx="6988869" cy="2852086"/>
          </a:xfrm>
          <a:prstGeom prst="roundRect">
            <a:avLst>
              <a:gd name="adj" fmla="val 90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1" name="Graphic 30" descr="Checkmark">
            <a:extLst>
              <a:ext uri="{FF2B5EF4-FFF2-40B4-BE49-F238E27FC236}">
                <a16:creationId xmlns:a16="http://schemas.microsoft.com/office/drawing/2014/main" id="{71C2E2D9-60DC-86EE-1836-8B320A079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0813" y="2795492"/>
            <a:ext cx="235120" cy="235120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851B175E-921A-1DA9-7D0F-85A4A7279531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FC15E20-482F-73EC-F706-D9AACAF15DE2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2727D0-A019-65DC-47BD-AF63AA9FBDE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09EEC8-BAB4-078F-202B-1F7D77A2D245}"/>
              </a:ext>
            </a:extLst>
          </p:cNvPr>
          <p:cNvSpPr/>
          <p:nvPr/>
        </p:nvSpPr>
        <p:spPr>
          <a:xfrm>
            <a:off x="1637744" y="1625264"/>
            <a:ext cx="6831698" cy="411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DO YOU DO NOW?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B9C3DA-B235-9A5A-C0BC-40EDAF018794}"/>
              </a:ext>
            </a:extLst>
          </p:cNvPr>
          <p:cNvSpPr/>
          <p:nvPr/>
        </p:nvSpPr>
        <p:spPr>
          <a:xfrm>
            <a:off x="5117902" y="4986276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25981558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17413</TotalTime>
  <Words>447</Words>
  <Application>Microsoft Office PowerPoint</Application>
  <PresentationFormat>Custom</PresentationFormat>
  <Paragraphs>83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Microsoft Sans Serif</vt:lpstr>
      <vt:lpstr>Montserrat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2426</cp:revision>
  <dcterms:created xsi:type="dcterms:W3CDTF">2017-07-21T05:01:19Z</dcterms:created>
  <dcterms:modified xsi:type="dcterms:W3CDTF">2022-08-17T19:09:09Z</dcterms:modified>
</cp:coreProperties>
</file>