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23" r:id="rId2"/>
    <p:sldId id="1226" r:id="rId3"/>
    <p:sldId id="1227" r:id="rId4"/>
    <p:sldId id="1228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7" d="100"/>
          <a:sy n="67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89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/>
              <a:t>G04-H-Scenario-With-Activity-005-SL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904233" cy="1513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Examples from everyday life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Let’s now explore some real-life scenarios to see how words can make a difference.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Scenario 1: </a:t>
            </a:r>
            <a:r>
              <a:rPr lang="en-US" sz="1600" dirty="0">
                <a:solidFill>
                  <a:schemeClr val="tx1"/>
                </a:solidFill>
              </a:rPr>
              <a:t>The doctor is not at the clinic and Ms. Jones wants to speak to him.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23AD2C-D7CB-9E89-B047-67F35906735A}"/>
              </a:ext>
            </a:extLst>
          </p:cNvPr>
          <p:cNvSpPr/>
          <p:nvPr/>
        </p:nvSpPr>
        <p:spPr>
          <a:xfrm>
            <a:off x="0" y="2233533"/>
            <a:ext cx="9706595" cy="38862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3F42D4-EF66-3247-CD23-579A8A7E29BB}"/>
              </a:ext>
            </a:extLst>
          </p:cNvPr>
          <p:cNvSpPr/>
          <p:nvPr/>
        </p:nvSpPr>
        <p:spPr>
          <a:xfrm>
            <a:off x="5786438" y="2233533"/>
            <a:ext cx="3831098" cy="3886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Graphic 4" descr="Image outline">
            <a:extLst>
              <a:ext uri="{FF2B5EF4-FFF2-40B4-BE49-F238E27FC236}">
                <a16:creationId xmlns:a16="http://schemas.microsoft.com/office/drawing/2014/main" id="{03C8AF9C-486E-93A3-EF3D-71416C072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3063" y="2907749"/>
            <a:ext cx="2537849" cy="253784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2F8E0F8-D5DA-1539-F6E6-B0A4D744DE74}"/>
              </a:ext>
            </a:extLst>
          </p:cNvPr>
          <p:cNvSpPr/>
          <p:nvPr/>
        </p:nvSpPr>
        <p:spPr>
          <a:xfrm>
            <a:off x="288001" y="2491650"/>
            <a:ext cx="5598450" cy="41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Which of these would be a better way to respond to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r>
              <a:rPr lang="en-US" sz="1600" dirty="0">
                <a:solidFill>
                  <a:schemeClr val="tx1"/>
                </a:solidFill>
              </a:rPr>
              <a:t> Jones?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790E62-8031-5B00-BD28-2A3607B4F589}"/>
              </a:ext>
            </a:extLst>
          </p:cNvPr>
          <p:cNvSpPr/>
          <p:nvPr/>
        </p:nvSpPr>
        <p:spPr>
          <a:xfrm>
            <a:off x="597028" y="2907749"/>
            <a:ext cx="4074987" cy="41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Select the play button to listen to the audios, choose which sounds better and submit.</a:t>
            </a:r>
          </a:p>
        </p:txBody>
      </p:sp>
      <p:pic>
        <p:nvPicPr>
          <p:cNvPr id="27" name="Graphic 26" descr="Cursor with solid fill">
            <a:extLst>
              <a:ext uri="{FF2B5EF4-FFF2-40B4-BE49-F238E27FC236}">
                <a16:creationId xmlns:a16="http://schemas.microsoft.com/office/drawing/2014/main" id="{5D05F780-12B4-7B8B-852A-7C72670BF7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267" y="2937744"/>
            <a:ext cx="274320" cy="2743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E0BFA8-506C-4C06-3B8C-663E9D31858D}"/>
              </a:ext>
            </a:extLst>
          </p:cNvPr>
          <p:cNvSpPr/>
          <p:nvPr/>
        </p:nvSpPr>
        <p:spPr>
          <a:xfrm>
            <a:off x="525587" y="3586162"/>
            <a:ext cx="1660401" cy="174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6418B1-9C22-73F2-E1D8-9DAA97FF58DD}"/>
              </a:ext>
            </a:extLst>
          </p:cNvPr>
          <p:cNvSpPr/>
          <p:nvPr/>
        </p:nvSpPr>
        <p:spPr>
          <a:xfrm>
            <a:off x="1743823" y="5560203"/>
            <a:ext cx="1238464" cy="399219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75000"/>
                  </a:schemeClr>
                </a:solidFill>
              </a:rPr>
              <a:t>Submit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0D82B7-8381-C0AD-A2F2-325C68130F6B}"/>
              </a:ext>
            </a:extLst>
          </p:cNvPr>
          <p:cNvSpPr/>
          <p:nvPr/>
        </p:nvSpPr>
        <p:spPr>
          <a:xfrm>
            <a:off x="980862" y="3763929"/>
            <a:ext cx="749851" cy="7498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F0B3849F-1B57-52F5-8E4D-6F7AAD7435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84339" y="3910254"/>
            <a:ext cx="457200" cy="4572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DAD3D89-0057-45D0-FCAA-84A597B1B9B8}"/>
              </a:ext>
            </a:extLst>
          </p:cNvPr>
          <p:cNvSpPr/>
          <p:nvPr/>
        </p:nvSpPr>
        <p:spPr>
          <a:xfrm>
            <a:off x="788740" y="4660106"/>
            <a:ext cx="1134094" cy="385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78B760-C4F9-805C-03B3-0F574FB17DD2}"/>
              </a:ext>
            </a:extLst>
          </p:cNvPr>
          <p:cNvSpPr/>
          <p:nvPr/>
        </p:nvSpPr>
        <p:spPr>
          <a:xfrm>
            <a:off x="1219293" y="4945853"/>
            <a:ext cx="272988" cy="27298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C809EEA-0D18-59F0-172D-FBD9214DA034}"/>
              </a:ext>
            </a:extLst>
          </p:cNvPr>
          <p:cNvSpPr/>
          <p:nvPr/>
        </p:nvSpPr>
        <p:spPr>
          <a:xfrm>
            <a:off x="2529523" y="3570919"/>
            <a:ext cx="1660401" cy="174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6D35B3C-C03A-AA04-EE1A-AA2A9E1EB86A}"/>
              </a:ext>
            </a:extLst>
          </p:cNvPr>
          <p:cNvSpPr/>
          <p:nvPr/>
        </p:nvSpPr>
        <p:spPr>
          <a:xfrm>
            <a:off x="2984798" y="3748686"/>
            <a:ext cx="749851" cy="7498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5" name="Graphic 34" descr="Play with solid fill">
            <a:extLst>
              <a:ext uri="{FF2B5EF4-FFF2-40B4-BE49-F238E27FC236}">
                <a16:creationId xmlns:a16="http://schemas.microsoft.com/office/drawing/2014/main" id="{99543372-4641-A8F0-4557-85181F6EBB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88275" y="3895011"/>
            <a:ext cx="457200" cy="4572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5D2DEFF3-DD0B-EC81-8C77-520ED30888B6}"/>
              </a:ext>
            </a:extLst>
          </p:cNvPr>
          <p:cNvSpPr/>
          <p:nvPr/>
        </p:nvSpPr>
        <p:spPr>
          <a:xfrm>
            <a:off x="2792676" y="4644863"/>
            <a:ext cx="1134094" cy="385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422E2C3-19A7-5FA6-EE8F-DFDD354B5F24}"/>
              </a:ext>
            </a:extLst>
          </p:cNvPr>
          <p:cNvSpPr/>
          <p:nvPr/>
        </p:nvSpPr>
        <p:spPr>
          <a:xfrm>
            <a:off x="3223229" y="4930610"/>
            <a:ext cx="272988" cy="27298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904233" cy="1513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Examples from everyday life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Let’s now explore some real-life scenarios to see how words can make a difference.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Scenario 1: </a:t>
            </a:r>
            <a:r>
              <a:rPr lang="en-US" sz="1600" dirty="0">
                <a:solidFill>
                  <a:schemeClr val="tx1"/>
                </a:solidFill>
              </a:rPr>
              <a:t>The doctor is not at the clinic and Ms. Jones wants to speak to him.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23AD2C-D7CB-9E89-B047-67F35906735A}"/>
              </a:ext>
            </a:extLst>
          </p:cNvPr>
          <p:cNvSpPr/>
          <p:nvPr/>
        </p:nvSpPr>
        <p:spPr>
          <a:xfrm>
            <a:off x="0" y="2233533"/>
            <a:ext cx="9706595" cy="38862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3F42D4-EF66-3247-CD23-579A8A7E29BB}"/>
              </a:ext>
            </a:extLst>
          </p:cNvPr>
          <p:cNvSpPr/>
          <p:nvPr/>
        </p:nvSpPr>
        <p:spPr>
          <a:xfrm>
            <a:off x="5786438" y="2233533"/>
            <a:ext cx="3831098" cy="3886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Graphic 4" descr="Image outline">
            <a:extLst>
              <a:ext uri="{FF2B5EF4-FFF2-40B4-BE49-F238E27FC236}">
                <a16:creationId xmlns:a16="http://schemas.microsoft.com/office/drawing/2014/main" id="{03C8AF9C-486E-93A3-EF3D-71416C072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3063" y="2907749"/>
            <a:ext cx="2537849" cy="253784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2F8E0F8-D5DA-1539-F6E6-B0A4D744DE74}"/>
              </a:ext>
            </a:extLst>
          </p:cNvPr>
          <p:cNvSpPr/>
          <p:nvPr/>
        </p:nvSpPr>
        <p:spPr>
          <a:xfrm>
            <a:off x="288001" y="2491650"/>
            <a:ext cx="5598450" cy="41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Which of these would be a better way to respond to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r>
              <a:rPr lang="en-US" sz="1600" dirty="0">
                <a:solidFill>
                  <a:schemeClr val="tx1"/>
                </a:solidFill>
              </a:rPr>
              <a:t> Jones?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790E62-8031-5B00-BD28-2A3607B4F589}"/>
              </a:ext>
            </a:extLst>
          </p:cNvPr>
          <p:cNvSpPr/>
          <p:nvPr/>
        </p:nvSpPr>
        <p:spPr>
          <a:xfrm>
            <a:off x="597028" y="2907749"/>
            <a:ext cx="4074987" cy="41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Select the play button to listen to the audios, choose which sounds better and submit.</a:t>
            </a:r>
          </a:p>
        </p:txBody>
      </p:sp>
      <p:pic>
        <p:nvPicPr>
          <p:cNvPr id="27" name="Graphic 26" descr="Cursor with solid fill">
            <a:extLst>
              <a:ext uri="{FF2B5EF4-FFF2-40B4-BE49-F238E27FC236}">
                <a16:creationId xmlns:a16="http://schemas.microsoft.com/office/drawing/2014/main" id="{5D05F780-12B4-7B8B-852A-7C72670BF7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267" y="2937744"/>
            <a:ext cx="274320" cy="2743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E0BFA8-506C-4C06-3B8C-663E9D31858D}"/>
              </a:ext>
            </a:extLst>
          </p:cNvPr>
          <p:cNvSpPr/>
          <p:nvPr/>
        </p:nvSpPr>
        <p:spPr>
          <a:xfrm>
            <a:off x="525587" y="3586162"/>
            <a:ext cx="1660401" cy="174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6418B1-9C22-73F2-E1D8-9DAA97FF58DD}"/>
              </a:ext>
            </a:extLst>
          </p:cNvPr>
          <p:cNvSpPr/>
          <p:nvPr/>
        </p:nvSpPr>
        <p:spPr>
          <a:xfrm>
            <a:off x="1743823" y="5560203"/>
            <a:ext cx="1238464" cy="399219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75000"/>
                  </a:schemeClr>
                </a:solidFill>
              </a:rPr>
              <a:t>Submit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0D82B7-8381-C0AD-A2F2-325C68130F6B}"/>
              </a:ext>
            </a:extLst>
          </p:cNvPr>
          <p:cNvSpPr/>
          <p:nvPr/>
        </p:nvSpPr>
        <p:spPr>
          <a:xfrm>
            <a:off x="980862" y="3763929"/>
            <a:ext cx="749851" cy="7498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DAD3D89-0057-45D0-FCAA-84A597B1B9B8}"/>
              </a:ext>
            </a:extLst>
          </p:cNvPr>
          <p:cNvSpPr/>
          <p:nvPr/>
        </p:nvSpPr>
        <p:spPr>
          <a:xfrm>
            <a:off x="788740" y="4660106"/>
            <a:ext cx="1134094" cy="385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78B760-C4F9-805C-03B3-0F574FB17DD2}"/>
              </a:ext>
            </a:extLst>
          </p:cNvPr>
          <p:cNvSpPr/>
          <p:nvPr/>
        </p:nvSpPr>
        <p:spPr>
          <a:xfrm>
            <a:off x="1219293" y="4945853"/>
            <a:ext cx="272988" cy="27298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C809EEA-0D18-59F0-172D-FBD9214DA034}"/>
              </a:ext>
            </a:extLst>
          </p:cNvPr>
          <p:cNvSpPr/>
          <p:nvPr/>
        </p:nvSpPr>
        <p:spPr>
          <a:xfrm>
            <a:off x="2529523" y="3570919"/>
            <a:ext cx="1660401" cy="174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6D35B3C-C03A-AA04-EE1A-AA2A9E1EB86A}"/>
              </a:ext>
            </a:extLst>
          </p:cNvPr>
          <p:cNvSpPr/>
          <p:nvPr/>
        </p:nvSpPr>
        <p:spPr>
          <a:xfrm>
            <a:off x="2984798" y="3748686"/>
            <a:ext cx="749851" cy="7498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5" name="Graphic 34" descr="Play with solid fill">
            <a:extLst>
              <a:ext uri="{FF2B5EF4-FFF2-40B4-BE49-F238E27FC236}">
                <a16:creationId xmlns:a16="http://schemas.microsoft.com/office/drawing/2014/main" id="{99543372-4641-A8F0-4557-85181F6EBB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88275" y="3895011"/>
            <a:ext cx="457200" cy="4572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5D2DEFF3-DD0B-EC81-8C77-520ED30888B6}"/>
              </a:ext>
            </a:extLst>
          </p:cNvPr>
          <p:cNvSpPr/>
          <p:nvPr/>
        </p:nvSpPr>
        <p:spPr>
          <a:xfrm>
            <a:off x="2792676" y="4644863"/>
            <a:ext cx="1134094" cy="385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422E2C3-19A7-5FA6-EE8F-DFDD354B5F24}"/>
              </a:ext>
            </a:extLst>
          </p:cNvPr>
          <p:cNvSpPr/>
          <p:nvPr/>
        </p:nvSpPr>
        <p:spPr>
          <a:xfrm>
            <a:off x="3223229" y="4930610"/>
            <a:ext cx="272988" cy="27298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Graphic 3" descr="Volume with solid fill">
            <a:extLst>
              <a:ext uri="{FF2B5EF4-FFF2-40B4-BE49-F238E27FC236}">
                <a16:creationId xmlns:a16="http://schemas.microsoft.com/office/drawing/2014/main" id="{191DE621-1D18-1012-5CBB-6326AAB994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5500" y="3880723"/>
            <a:ext cx="512121" cy="51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33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904233" cy="1513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Examples from everyday life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Let’s now explore some real-life scenarios to see how words can make a difference.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Scenario 1: </a:t>
            </a:r>
            <a:r>
              <a:rPr lang="en-US" sz="1600" dirty="0">
                <a:solidFill>
                  <a:schemeClr val="tx1"/>
                </a:solidFill>
              </a:rPr>
              <a:t>The doctor is not at the clinic and Ms. Jones wants to speak to him.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23AD2C-D7CB-9E89-B047-67F35906735A}"/>
              </a:ext>
            </a:extLst>
          </p:cNvPr>
          <p:cNvSpPr/>
          <p:nvPr/>
        </p:nvSpPr>
        <p:spPr>
          <a:xfrm>
            <a:off x="0" y="2233533"/>
            <a:ext cx="9706595" cy="38862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3F42D4-EF66-3247-CD23-579A8A7E29BB}"/>
              </a:ext>
            </a:extLst>
          </p:cNvPr>
          <p:cNvSpPr/>
          <p:nvPr/>
        </p:nvSpPr>
        <p:spPr>
          <a:xfrm>
            <a:off x="5786438" y="2233533"/>
            <a:ext cx="3831098" cy="3886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Graphic 4" descr="Image outline">
            <a:extLst>
              <a:ext uri="{FF2B5EF4-FFF2-40B4-BE49-F238E27FC236}">
                <a16:creationId xmlns:a16="http://schemas.microsoft.com/office/drawing/2014/main" id="{03C8AF9C-486E-93A3-EF3D-71416C072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3063" y="2907749"/>
            <a:ext cx="2537849" cy="253784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2F8E0F8-D5DA-1539-F6E6-B0A4D744DE74}"/>
              </a:ext>
            </a:extLst>
          </p:cNvPr>
          <p:cNvSpPr/>
          <p:nvPr/>
        </p:nvSpPr>
        <p:spPr>
          <a:xfrm>
            <a:off x="288001" y="2491650"/>
            <a:ext cx="5598450" cy="41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Which of these would be a better way to respond to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r>
              <a:rPr lang="en-US" sz="1600" dirty="0">
                <a:solidFill>
                  <a:schemeClr val="tx1"/>
                </a:solidFill>
              </a:rPr>
              <a:t> Jones?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790E62-8031-5B00-BD28-2A3607B4F589}"/>
              </a:ext>
            </a:extLst>
          </p:cNvPr>
          <p:cNvSpPr/>
          <p:nvPr/>
        </p:nvSpPr>
        <p:spPr>
          <a:xfrm>
            <a:off x="597028" y="2907749"/>
            <a:ext cx="4074987" cy="41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Select the play button to listen to the audios, choose which sounds better and submit.</a:t>
            </a:r>
          </a:p>
        </p:txBody>
      </p:sp>
      <p:pic>
        <p:nvPicPr>
          <p:cNvPr id="27" name="Graphic 26" descr="Cursor with solid fill">
            <a:extLst>
              <a:ext uri="{FF2B5EF4-FFF2-40B4-BE49-F238E27FC236}">
                <a16:creationId xmlns:a16="http://schemas.microsoft.com/office/drawing/2014/main" id="{5D05F780-12B4-7B8B-852A-7C72670BF7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267" y="2937744"/>
            <a:ext cx="274320" cy="2743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E0BFA8-506C-4C06-3B8C-663E9D31858D}"/>
              </a:ext>
            </a:extLst>
          </p:cNvPr>
          <p:cNvSpPr/>
          <p:nvPr/>
        </p:nvSpPr>
        <p:spPr>
          <a:xfrm>
            <a:off x="525587" y="3586162"/>
            <a:ext cx="1660401" cy="174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6418B1-9C22-73F2-E1D8-9DAA97FF58DD}"/>
              </a:ext>
            </a:extLst>
          </p:cNvPr>
          <p:cNvSpPr/>
          <p:nvPr/>
        </p:nvSpPr>
        <p:spPr>
          <a:xfrm>
            <a:off x="1743823" y="5560203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0D82B7-8381-C0AD-A2F2-325C68130F6B}"/>
              </a:ext>
            </a:extLst>
          </p:cNvPr>
          <p:cNvSpPr/>
          <p:nvPr/>
        </p:nvSpPr>
        <p:spPr>
          <a:xfrm>
            <a:off x="980862" y="3763929"/>
            <a:ext cx="749851" cy="7498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F0B3849F-1B57-52F5-8E4D-6F7AAD7435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84339" y="3910254"/>
            <a:ext cx="457200" cy="4572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DAD3D89-0057-45D0-FCAA-84A597B1B9B8}"/>
              </a:ext>
            </a:extLst>
          </p:cNvPr>
          <p:cNvSpPr/>
          <p:nvPr/>
        </p:nvSpPr>
        <p:spPr>
          <a:xfrm>
            <a:off x="788740" y="4660106"/>
            <a:ext cx="1134094" cy="385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78B760-C4F9-805C-03B3-0F574FB17DD2}"/>
              </a:ext>
            </a:extLst>
          </p:cNvPr>
          <p:cNvSpPr/>
          <p:nvPr/>
        </p:nvSpPr>
        <p:spPr>
          <a:xfrm>
            <a:off x="1219293" y="4945853"/>
            <a:ext cx="272988" cy="27298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C809EEA-0D18-59F0-172D-FBD9214DA034}"/>
              </a:ext>
            </a:extLst>
          </p:cNvPr>
          <p:cNvSpPr/>
          <p:nvPr/>
        </p:nvSpPr>
        <p:spPr>
          <a:xfrm>
            <a:off x="2529523" y="3570919"/>
            <a:ext cx="1660401" cy="174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6D35B3C-C03A-AA04-EE1A-AA2A9E1EB86A}"/>
              </a:ext>
            </a:extLst>
          </p:cNvPr>
          <p:cNvSpPr/>
          <p:nvPr/>
        </p:nvSpPr>
        <p:spPr>
          <a:xfrm>
            <a:off x="2984798" y="3748686"/>
            <a:ext cx="749851" cy="7498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D2DEFF3-DD0B-EC81-8C77-520ED30888B6}"/>
              </a:ext>
            </a:extLst>
          </p:cNvPr>
          <p:cNvSpPr/>
          <p:nvPr/>
        </p:nvSpPr>
        <p:spPr>
          <a:xfrm>
            <a:off x="2792676" y="4644863"/>
            <a:ext cx="1134094" cy="385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422E2C3-19A7-5FA6-EE8F-DFDD354B5F24}"/>
              </a:ext>
            </a:extLst>
          </p:cNvPr>
          <p:cNvSpPr/>
          <p:nvPr/>
        </p:nvSpPr>
        <p:spPr>
          <a:xfrm>
            <a:off x="3223229" y="4930610"/>
            <a:ext cx="272988" cy="27298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6" name="Graphic 25" descr="Volume with solid fill">
            <a:extLst>
              <a:ext uri="{FF2B5EF4-FFF2-40B4-BE49-F238E27FC236}">
                <a16:creationId xmlns:a16="http://schemas.microsoft.com/office/drawing/2014/main" id="{A6C7D1A9-48C3-9D3D-4ACE-5E340D75E3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15755" y="3880723"/>
            <a:ext cx="512121" cy="51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58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0"/>
            <a:ext cx="8904233" cy="1513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Examples from everyday life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Let’s now explore some real-life scenarios to see how words can make a difference.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Scenario 1: </a:t>
            </a:r>
            <a:r>
              <a:rPr lang="en-US" sz="1600" dirty="0">
                <a:solidFill>
                  <a:schemeClr val="tx1"/>
                </a:solidFill>
              </a:rPr>
              <a:t>The doctor is not at the clinic and Ms. Jones wants to speak to him.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23AD2C-D7CB-9E89-B047-67F35906735A}"/>
              </a:ext>
            </a:extLst>
          </p:cNvPr>
          <p:cNvSpPr/>
          <p:nvPr/>
        </p:nvSpPr>
        <p:spPr>
          <a:xfrm>
            <a:off x="0" y="2233533"/>
            <a:ext cx="9706595" cy="38862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3F42D4-EF66-3247-CD23-579A8A7E29BB}"/>
              </a:ext>
            </a:extLst>
          </p:cNvPr>
          <p:cNvSpPr/>
          <p:nvPr/>
        </p:nvSpPr>
        <p:spPr>
          <a:xfrm>
            <a:off x="5786438" y="2233533"/>
            <a:ext cx="3831098" cy="3886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Graphic 4" descr="Image outline">
            <a:extLst>
              <a:ext uri="{FF2B5EF4-FFF2-40B4-BE49-F238E27FC236}">
                <a16:creationId xmlns:a16="http://schemas.microsoft.com/office/drawing/2014/main" id="{03C8AF9C-486E-93A3-EF3D-71416C072A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33063" y="2907749"/>
            <a:ext cx="2537849" cy="253784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2F8E0F8-D5DA-1539-F6E6-B0A4D744DE74}"/>
              </a:ext>
            </a:extLst>
          </p:cNvPr>
          <p:cNvSpPr/>
          <p:nvPr/>
        </p:nvSpPr>
        <p:spPr>
          <a:xfrm>
            <a:off x="288001" y="2491650"/>
            <a:ext cx="5598450" cy="41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Which of these would be a better way to respond to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r>
              <a:rPr lang="en-US" sz="1600" dirty="0">
                <a:solidFill>
                  <a:schemeClr val="tx1"/>
                </a:solidFill>
              </a:rPr>
              <a:t> Jones?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790E62-8031-5B00-BD28-2A3607B4F589}"/>
              </a:ext>
            </a:extLst>
          </p:cNvPr>
          <p:cNvSpPr/>
          <p:nvPr/>
        </p:nvSpPr>
        <p:spPr>
          <a:xfrm>
            <a:off x="597028" y="2907749"/>
            <a:ext cx="4074987" cy="41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Select the play button to listen to the audios, choose which sounds better and submit.</a:t>
            </a:r>
          </a:p>
        </p:txBody>
      </p:sp>
      <p:pic>
        <p:nvPicPr>
          <p:cNvPr id="27" name="Graphic 26" descr="Cursor with solid fill">
            <a:extLst>
              <a:ext uri="{FF2B5EF4-FFF2-40B4-BE49-F238E27FC236}">
                <a16:creationId xmlns:a16="http://schemas.microsoft.com/office/drawing/2014/main" id="{5D05F780-12B4-7B8B-852A-7C72670BF7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1267" y="2937744"/>
            <a:ext cx="274320" cy="2743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E0BFA8-506C-4C06-3B8C-663E9D31858D}"/>
              </a:ext>
            </a:extLst>
          </p:cNvPr>
          <p:cNvSpPr/>
          <p:nvPr/>
        </p:nvSpPr>
        <p:spPr>
          <a:xfrm>
            <a:off x="525587" y="3586162"/>
            <a:ext cx="1660401" cy="174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0D82B7-8381-C0AD-A2F2-325C68130F6B}"/>
              </a:ext>
            </a:extLst>
          </p:cNvPr>
          <p:cNvSpPr/>
          <p:nvPr/>
        </p:nvSpPr>
        <p:spPr>
          <a:xfrm>
            <a:off x="980862" y="3763929"/>
            <a:ext cx="749851" cy="7498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F0B3849F-1B57-52F5-8E4D-6F7AAD7435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84339" y="3910254"/>
            <a:ext cx="457200" cy="4572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DAD3D89-0057-45D0-FCAA-84A597B1B9B8}"/>
              </a:ext>
            </a:extLst>
          </p:cNvPr>
          <p:cNvSpPr/>
          <p:nvPr/>
        </p:nvSpPr>
        <p:spPr>
          <a:xfrm>
            <a:off x="788740" y="4660106"/>
            <a:ext cx="1134094" cy="385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78B760-C4F9-805C-03B3-0F574FB17DD2}"/>
              </a:ext>
            </a:extLst>
          </p:cNvPr>
          <p:cNvSpPr/>
          <p:nvPr/>
        </p:nvSpPr>
        <p:spPr>
          <a:xfrm>
            <a:off x="1219293" y="4945853"/>
            <a:ext cx="272988" cy="27298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C809EEA-0D18-59F0-172D-FBD9214DA034}"/>
              </a:ext>
            </a:extLst>
          </p:cNvPr>
          <p:cNvSpPr/>
          <p:nvPr/>
        </p:nvSpPr>
        <p:spPr>
          <a:xfrm>
            <a:off x="2529523" y="3570919"/>
            <a:ext cx="1660401" cy="174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6D35B3C-C03A-AA04-EE1A-AA2A9E1EB86A}"/>
              </a:ext>
            </a:extLst>
          </p:cNvPr>
          <p:cNvSpPr/>
          <p:nvPr/>
        </p:nvSpPr>
        <p:spPr>
          <a:xfrm>
            <a:off x="2984798" y="3748686"/>
            <a:ext cx="749851" cy="7498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D2DEFF3-DD0B-EC81-8C77-520ED30888B6}"/>
              </a:ext>
            </a:extLst>
          </p:cNvPr>
          <p:cNvSpPr/>
          <p:nvPr/>
        </p:nvSpPr>
        <p:spPr>
          <a:xfrm>
            <a:off x="2792676" y="4644863"/>
            <a:ext cx="1134094" cy="385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422E2C3-19A7-5FA6-EE8F-DFDD354B5F24}"/>
              </a:ext>
            </a:extLst>
          </p:cNvPr>
          <p:cNvSpPr/>
          <p:nvPr/>
        </p:nvSpPr>
        <p:spPr>
          <a:xfrm>
            <a:off x="3223229" y="4930610"/>
            <a:ext cx="272988" cy="27298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6" name="Graphic 25" descr="Volume with solid fill">
            <a:extLst>
              <a:ext uri="{FF2B5EF4-FFF2-40B4-BE49-F238E27FC236}">
                <a16:creationId xmlns:a16="http://schemas.microsoft.com/office/drawing/2014/main" id="{A6C7D1A9-48C3-9D3D-4ACE-5E340D75E3F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115755" y="3880723"/>
            <a:ext cx="512121" cy="512121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02CD73F6-681D-1E14-13DF-B3EAD816457C}"/>
              </a:ext>
            </a:extLst>
          </p:cNvPr>
          <p:cNvSpPr/>
          <p:nvPr/>
        </p:nvSpPr>
        <p:spPr>
          <a:xfrm>
            <a:off x="5805404" y="4415035"/>
            <a:ext cx="3793166" cy="16504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D7B820-65CA-D3EB-BD00-E58FF5719A1D}"/>
              </a:ext>
            </a:extLst>
          </p:cNvPr>
          <p:cNvSpPr txBox="1"/>
          <p:nvPr/>
        </p:nvSpPr>
        <p:spPr>
          <a:xfrm>
            <a:off x="5857247" y="4480771"/>
            <a:ext cx="357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correct/Incorrect </a:t>
            </a:r>
          </a:p>
          <a:p>
            <a:r>
              <a:rPr lang="en-US" dirty="0"/>
              <a:t>Method 1 did not use the doctor’s name and was ambiguous.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9F32429-AC67-1CAA-5311-F8D931D54285}"/>
              </a:ext>
            </a:extLst>
          </p:cNvPr>
          <p:cNvSpPr/>
          <p:nvPr/>
        </p:nvSpPr>
        <p:spPr>
          <a:xfrm>
            <a:off x="5977793" y="5539583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0DF431-3EE6-3161-9948-E754110EFBB1}"/>
              </a:ext>
            </a:extLst>
          </p:cNvPr>
          <p:cNvSpPr/>
          <p:nvPr/>
        </p:nvSpPr>
        <p:spPr>
          <a:xfrm>
            <a:off x="1743823" y="5560203"/>
            <a:ext cx="1238464" cy="399219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75000"/>
                  </a:schemeClr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27741715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17455</TotalTime>
  <Words>375</Words>
  <Application>Microsoft Office PowerPoint</Application>
  <PresentationFormat>Custom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2434</cp:revision>
  <dcterms:created xsi:type="dcterms:W3CDTF">2017-07-21T05:01:19Z</dcterms:created>
  <dcterms:modified xsi:type="dcterms:W3CDTF">2022-06-13T05:44:41Z</dcterms:modified>
</cp:coreProperties>
</file>