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17"/>
  </p:notesMasterIdLst>
  <p:sldIdLst>
    <p:sldId id="1223" r:id="rId2"/>
    <p:sldId id="1226" r:id="rId3"/>
    <p:sldId id="1227" r:id="rId4"/>
    <p:sldId id="1229" r:id="rId5"/>
    <p:sldId id="1237" r:id="rId6"/>
    <p:sldId id="1238" r:id="rId7"/>
    <p:sldId id="1242" r:id="rId8"/>
    <p:sldId id="1239" r:id="rId9"/>
    <p:sldId id="1241" r:id="rId10"/>
    <p:sldId id="1243" r:id="rId11"/>
    <p:sldId id="1234" r:id="rId12"/>
    <p:sldId id="1235" r:id="rId13"/>
    <p:sldId id="1236" r:id="rId14"/>
    <p:sldId id="1244" r:id="rId15"/>
    <p:sldId id="1245" r:id="rId16"/>
  </p:sldIdLst>
  <p:sldSz cx="12960350" cy="611981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uition ID" initials="Int ID" lastIdx="32" clrIdx="0">
    <p:extLst>
      <p:ext uri="{19B8F6BF-5375-455C-9EA6-DF929625EA0E}">
        <p15:presenceInfo xmlns:p15="http://schemas.microsoft.com/office/powerpoint/2012/main" userId="Intuition ID" providerId="None"/>
      </p:ext>
    </p:extLst>
  </p:cmAuthor>
  <p:cmAuthor id="2" name="Donagh Hourihan" initials="DH" lastIdx="33" clrIdx="1">
    <p:extLst>
      <p:ext uri="{19B8F6BF-5375-455C-9EA6-DF929625EA0E}">
        <p15:presenceInfo xmlns:p15="http://schemas.microsoft.com/office/powerpoint/2012/main" userId="S-1-5-21-4092134144-1492677721-901831465-8103" providerId="AD"/>
      </p:ext>
    </p:extLst>
  </p:cmAuthor>
  <p:cmAuthor id="3" name="Mark Murray" initials="MM" lastIdx="37" clrIdx="2">
    <p:extLst>
      <p:ext uri="{19B8F6BF-5375-455C-9EA6-DF929625EA0E}">
        <p15:presenceInfo xmlns:p15="http://schemas.microsoft.com/office/powerpoint/2012/main" userId="S-1-5-21-4092134144-1492677721-901831465-8277" providerId="AD"/>
      </p:ext>
    </p:extLst>
  </p:cmAuthor>
  <p:cmAuthor id="4" name="shivakumarm" initials="s" lastIdx="1" clrIdx="3">
    <p:extLst>
      <p:ext uri="{19B8F6BF-5375-455C-9EA6-DF929625EA0E}">
        <p15:presenceInfo xmlns:p15="http://schemas.microsoft.com/office/powerpoint/2012/main" userId="S::shivakumarm@eidesign.net::fc266fd6-ea27-4f72-bd9f-a77e391fbe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2E2"/>
    <a:srgbClr val="F7F7F7"/>
    <a:srgbClr val="F0F0F0"/>
    <a:srgbClr val="F4F4F4"/>
    <a:srgbClr val="B4B4B4"/>
    <a:srgbClr val="FDF3ED"/>
    <a:srgbClr val="FDF3D5"/>
    <a:srgbClr val="FFF5D5"/>
    <a:srgbClr val="DAE3F3"/>
    <a:srgbClr val="DAF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26" autoAdjust="0"/>
    <p:restoredTop sz="93634" autoAdjust="0"/>
  </p:normalViewPr>
  <p:slideViewPr>
    <p:cSldViewPr snapToGrid="0">
      <p:cViewPr varScale="1">
        <p:scale>
          <a:sx n="73" d="100"/>
          <a:sy n="73" d="100"/>
        </p:scale>
        <p:origin x="546" y="54"/>
      </p:cViewPr>
      <p:guideLst/>
    </p:cSldViewPr>
  </p:slideViewPr>
  <p:outlineViewPr>
    <p:cViewPr>
      <p:scale>
        <a:sx n="33" d="100"/>
        <a:sy n="33" d="100"/>
      </p:scale>
      <p:origin x="0" y="-56898"/>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8632A59B-9CC3-41B5-A00B-4661D45AAE86}" type="datetimeFigureOut">
              <a:rPr lang="en-GB" smtClean="0"/>
              <a:t>28/06/2022</a:t>
            </a:fld>
            <a:endParaRPr lang="en-GB" dirty="0"/>
          </a:p>
        </p:txBody>
      </p:sp>
      <p:sp>
        <p:nvSpPr>
          <p:cNvPr id="4" name="Slide Image Placeholder 3"/>
          <p:cNvSpPr>
            <a:spLocks noGrp="1" noRot="1" noChangeAspect="1"/>
          </p:cNvSpPr>
          <p:nvPr>
            <p:ph type="sldImg" idx="2"/>
          </p:nvPr>
        </p:nvSpPr>
        <p:spPr>
          <a:xfrm>
            <a:off x="2120900" y="857250"/>
            <a:ext cx="4902200" cy="23145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48EAF3CD-0CB1-4656-AC50-21EED46B2540}" type="slidenum">
              <a:rPr lang="en-GB" smtClean="0"/>
              <a:t>‹#›</a:t>
            </a:fld>
            <a:endParaRPr lang="en-GB" dirty="0"/>
          </a:p>
        </p:txBody>
      </p:sp>
    </p:spTree>
    <p:extLst>
      <p:ext uri="{BB962C8B-B14F-4D97-AF65-F5344CB8AC3E}">
        <p14:creationId xmlns:p14="http://schemas.microsoft.com/office/powerpoint/2010/main" val="143987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5</a:t>
            </a:fld>
            <a:endParaRPr lang="en-GB" dirty="0"/>
          </a:p>
        </p:txBody>
      </p:sp>
    </p:spTree>
    <p:extLst>
      <p:ext uri="{BB962C8B-B14F-4D97-AF65-F5344CB8AC3E}">
        <p14:creationId xmlns:p14="http://schemas.microsoft.com/office/powerpoint/2010/main" val="3250867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6</a:t>
            </a:fld>
            <a:endParaRPr lang="en-GB" dirty="0"/>
          </a:p>
        </p:txBody>
      </p:sp>
    </p:spTree>
    <p:extLst>
      <p:ext uri="{BB962C8B-B14F-4D97-AF65-F5344CB8AC3E}">
        <p14:creationId xmlns:p14="http://schemas.microsoft.com/office/powerpoint/2010/main" val="27320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7</a:t>
            </a:fld>
            <a:endParaRPr lang="en-GB" dirty="0"/>
          </a:p>
        </p:txBody>
      </p:sp>
    </p:spTree>
    <p:extLst>
      <p:ext uri="{BB962C8B-B14F-4D97-AF65-F5344CB8AC3E}">
        <p14:creationId xmlns:p14="http://schemas.microsoft.com/office/powerpoint/2010/main" val="3688495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8</a:t>
            </a:fld>
            <a:endParaRPr lang="en-GB" dirty="0"/>
          </a:p>
        </p:txBody>
      </p:sp>
    </p:spTree>
    <p:extLst>
      <p:ext uri="{BB962C8B-B14F-4D97-AF65-F5344CB8AC3E}">
        <p14:creationId xmlns:p14="http://schemas.microsoft.com/office/powerpoint/2010/main" val="4276519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9</a:t>
            </a:fld>
            <a:endParaRPr lang="en-GB" dirty="0"/>
          </a:p>
        </p:txBody>
      </p:sp>
    </p:spTree>
    <p:extLst>
      <p:ext uri="{BB962C8B-B14F-4D97-AF65-F5344CB8AC3E}">
        <p14:creationId xmlns:p14="http://schemas.microsoft.com/office/powerpoint/2010/main" val="1855877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10</a:t>
            </a:fld>
            <a:endParaRPr lang="en-GB" dirty="0"/>
          </a:p>
        </p:txBody>
      </p:sp>
    </p:spTree>
    <p:extLst>
      <p:ext uri="{BB962C8B-B14F-4D97-AF65-F5344CB8AC3E}">
        <p14:creationId xmlns:p14="http://schemas.microsoft.com/office/powerpoint/2010/main" val="1961384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9728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91024" y="325824"/>
            <a:ext cx="11178302" cy="1182881"/>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91024" y="1629117"/>
            <a:ext cx="11178302" cy="3882965"/>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1024" y="5672161"/>
            <a:ext cx="2916079" cy="325823"/>
          </a:xfrm>
          <a:prstGeom prst="rect">
            <a:avLst/>
          </a:prstGeom>
        </p:spPr>
        <p:txBody>
          <a:bodyPr/>
          <a:lstStyle/>
          <a:p>
            <a:fld id="{C764DE79-268F-4C1A-8933-263129D2AF90}" type="datetimeFigureOut">
              <a:rPr lang="en-US" dirty="0"/>
              <a:t>6/28/2022</a:t>
            </a:fld>
            <a:endParaRPr lang="en-US" dirty="0"/>
          </a:p>
        </p:txBody>
      </p:sp>
      <p:sp>
        <p:nvSpPr>
          <p:cNvPr id="5" name="Footer Placeholder 4"/>
          <p:cNvSpPr>
            <a:spLocks noGrp="1"/>
          </p:cNvSpPr>
          <p:nvPr>
            <p:ph type="ftr" sz="quarter" idx="11"/>
          </p:nvPr>
        </p:nvSpPr>
        <p:spPr>
          <a:xfrm>
            <a:off x="4293116" y="5672161"/>
            <a:ext cx="4374118" cy="325823"/>
          </a:xfrm>
          <a:prstGeom prst="rect">
            <a:avLst/>
          </a:prstGeom>
        </p:spPr>
        <p:txBody>
          <a:bodyPr/>
          <a:lstStyle/>
          <a:p>
            <a:endParaRPr lang="en-US" dirty="0"/>
          </a:p>
        </p:txBody>
      </p:sp>
      <p:sp>
        <p:nvSpPr>
          <p:cNvPr id="6" name="Slide Number Placeholder 5"/>
          <p:cNvSpPr>
            <a:spLocks noGrp="1"/>
          </p:cNvSpPr>
          <p:nvPr>
            <p:ph type="sldNum" sz="quarter" idx="12"/>
          </p:nvPr>
        </p:nvSpPr>
        <p:spPr>
          <a:xfrm>
            <a:off x="9153247" y="5672161"/>
            <a:ext cx="2916079" cy="325823"/>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89023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4751" y="325823"/>
            <a:ext cx="2794575" cy="518625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91024" y="325823"/>
            <a:ext cx="8221722" cy="5186259"/>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1024" y="5672161"/>
            <a:ext cx="2916079" cy="325823"/>
          </a:xfrm>
          <a:prstGeom prst="rect">
            <a:avLst/>
          </a:prstGeom>
        </p:spPr>
        <p:txBody>
          <a:bodyPr/>
          <a:lstStyle/>
          <a:p>
            <a:fld id="{C764DE79-268F-4C1A-8933-263129D2AF90}" type="datetimeFigureOut">
              <a:rPr lang="en-US" dirty="0"/>
              <a:t>6/28/2022</a:t>
            </a:fld>
            <a:endParaRPr lang="en-US" dirty="0"/>
          </a:p>
        </p:txBody>
      </p:sp>
      <p:sp>
        <p:nvSpPr>
          <p:cNvPr id="5" name="Footer Placeholder 4"/>
          <p:cNvSpPr>
            <a:spLocks noGrp="1"/>
          </p:cNvSpPr>
          <p:nvPr>
            <p:ph type="ftr" sz="quarter" idx="11"/>
          </p:nvPr>
        </p:nvSpPr>
        <p:spPr>
          <a:xfrm>
            <a:off x="4293116" y="5672161"/>
            <a:ext cx="4374118" cy="325823"/>
          </a:xfrm>
          <a:prstGeom prst="rect">
            <a:avLst/>
          </a:prstGeom>
        </p:spPr>
        <p:txBody>
          <a:bodyPr/>
          <a:lstStyle/>
          <a:p>
            <a:endParaRPr lang="en-US" dirty="0"/>
          </a:p>
        </p:txBody>
      </p:sp>
      <p:sp>
        <p:nvSpPr>
          <p:cNvPr id="6" name="Slide Number Placeholder 5"/>
          <p:cNvSpPr>
            <a:spLocks noGrp="1"/>
          </p:cNvSpPr>
          <p:nvPr>
            <p:ph type="sldNum" sz="quarter" idx="12"/>
          </p:nvPr>
        </p:nvSpPr>
        <p:spPr>
          <a:xfrm>
            <a:off x="9153247" y="5672161"/>
            <a:ext cx="2916079" cy="325823"/>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43237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6339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1024" y="325824"/>
            <a:ext cx="11178302" cy="1182881"/>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91024" y="1629117"/>
            <a:ext cx="11178302" cy="388296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1024" y="5672161"/>
            <a:ext cx="2916079" cy="325823"/>
          </a:xfrm>
          <a:prstGeom prst="rect">
            <a:avLst/>
          </a:prstGeom>
        </p:spPr>
        <p:txBody>
          <a:bodyPr/>
          <a:lstStyle/>
          <a:p>
            <a:fld id="{C764DE79-268F-4C1A-8933-263129D2AF90}" type="datetimeFigureOut">
              <a:rPr lang="en-US" dirty="0"/>
              <a:t>6/28/2022</a:t>
            </a:fld>
            <a:endParaRPr lang="en-US" dirty="0"/>
          </a:p>
        </p:txBody>
      </p:sp>
      <p:sp>
        <p:nvSpPr>
          <p:cNvPr id="5" name="Footer Placeholder 4"/>
          <p:cNvSpPr>
            <a:spLocks noGrp="1"/>
          </p:cNvSpPr>
          <p:nvPr>
            <p:ph type="ftr" sz="quarter" idx="11"/>
          </p:nvPr>
        </p:nvSpPr>
        <p:spPr>
          <a:xfrm>
            <a:off x="4293116" y="5672161"/>
            <a:ext cx="4374118" cy="325823"/>
          </a:xfrm>
          <a:prstGeom prst="rect">
            <a:avLst/>
          </a:prstGeom>
        </p:spPr>
        <p:txBody>
          <a:bodyPr/>
          <a:lstStyle/>
          <a:p>
            <a:endParaRPr lang="en-US" dirty="0"/>
          </a:p>
        </p:txBody>
      </p:sp>
      <p:sp>
        <p:nvSpPr>
          <p:cNvPr id="6" name="Slide Number Placeholder 5"/>
          <p:cNvSpPr>
            <a:spLocks noGrp="1"/>
          </p:cNvSpPr>
          <p:nvPr>
            <p:ph type="sldNum" sz="quarter" idx="12"/>
          </p:nvPr>
        </p:nvSpPr>
        <p:spPr>
          <a:xfrm>
            <a:off x="9153247" y="5672161"/>
            <a:ext cx="2916079" cy="325823"/>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900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4274" y="1525704"/>
            <a:ext cx="11178302" cy="2545672"/>
          </a:xfrm>
          <a:prstGeom prst="rect">
            <a:avLst/>
          </a:prstGeom>
        </p:spPr>
        <p:txBody>
          <a:bodyPr anchor="b"/>
          <a:lstStyle>
            <a:lvl1pPr>
              <a:defRPr sz="5354"/>
            </a:lvl1pPr>
          </a:lstStyle>
          <a:p>
            <a:r>
              <a:rPr lang="en-US"/>
              <a:t>Click to edit Master title style</a:t>
            </a:r>
            <a:endParaRPr lang="en-US" dirty="0"/>
          </a:p>
        </p:txBody>
      </p:sp>
      <p:sp>
        <p:nvSpPr>
          <p:cNvPr id="3" name="Text Placeholder 2"/>
          <p:cNvSpPr>
            <a:spLocks noGrp="1"/>
          </p:cNvSpPr>
          <p:nvPr>
            <p:ph type="body" idx="1"/>
          </p:nvPr>
        </p:nvSpPr>
        <p:spPr>
          <a:xfrm>
            <a:off x="884274" y="4095459"/>
            <a:ext cx="11178302" cy="1338709"/>
          </a:xfrm>
          <a:prstGeom prst="rect">
            <a:avLst/>
          </a:prstGeom>
        </p:spPr>
        <p:txBody>
          <a:bodyPr/>
          <a:lstStyle>
            <a:lvl1pPr marL="0" indent="0">
              <a:buNone/>
              <a:defRPr sz="2142">
                <a:solidFill>
                  <a:schemeClr val="tx1">
                    <a:tint val="75000"/>
                  </a:schemeClr>
                </a:solidFill>
              </a:defRPr>
            </a:lvl1pPr>
            <a:lvl2pPr marL="408005" indent="0">
              <a:buNone/>
              <a:defRPr sz="1785">
                <a:solidFill>
                  <a:schemeClr val="tx1">
                    <a:tint val="75000"/>
                  </a:schemeClr>
                </a:solidFill>
              </a:defRPr>
            </a:lvl2pPr>
            <a:lvl3pPr marL="816011" indent="0">
              <a:buNone/>
              <a:defRPr sz="1606">
                <a:solidFill>
                  <a:schemeClr val="tx1">
                    <a:tint val="75000"/>
                  </a:schemeClr>
                </a:solidFill>
              </a:defRPr>
            </a:lvl3pPr>
            <a:lvl4pPr marL="1224016" indent="0">
              <a:buNone/>
              <a:defRPr sz="1428">
                <a:solidFill>
                  <a:schemeClr val="tx1">
                    <a:tint val="75000"/>
                  </a:schemeClr>
                </a:solidFill>
              </a:defRPr>
            </a:lvl4pPr>
            <a:lvl5pPr marL="1632021" indent="0">
              <a:buNone/>
              <a:defRPr sz="1428">
                <a:solidFill>
                  <a:schemeClr val="tx1">
                    <a:tint val="75000"/>
                  </a:schemeClr>
                </a:solidFill>
              </a:defRPr>
            </a:lvl5pPr>
            <a:lvl6pPr marL="2040026" indent="0">
              <a:buNone/>
              <a:defRPr sz="1428">
                <a:solidFill>
                  <a:schemeClr val="tx1">
                    <a:tint val="75000"/>
                  </a:schemeClr>
                </a:solidFill>
              </a:defRPr>
            </a:lvl6pPr>
            <a:lvl7pPr marL="2448032" indent="0">
              <a:buNone/>
              <a:defRPr sz="1428">
                <a:solidFill>
                  <a:schemeClr val="tx1">
                    <a:tint val="75000"/>
                  </a:schemeClr>
                </a:solidFill>
              </a:defRPr>
            </a:lvl7pPr>
            <a:lvl8pPr marL="2856037" indent="0">
              <a:buNone/>
              <a:defRPr sz="1428">
                <a:solidFill>
                  <a:schemeClr val="tx1">
                    <a:tint val="75000"/>
                  </a:schemeClr>
                </a:solidFill>
              </a:defRPr>
            </a:lvl8pPr>
            <a:lvl9pPr marL="3264042" indent="0">
              <a:buNone/>
              <a:defRPr sz="142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91024" y="5672161"/>
            <a:ext cx="2916079" cy="325823"/>
          </a:xfrm>
          <a:prstGeom prst="rect">
            <a:avLst/>
          </a:prstGeom>
        </p:spPr>
        <p:txBody>
          <a:bodyPr/>
          <a:lstStyle/>
          <a:p>
            <a:fld id="{C764DE79-268F-4C1A-8933-263129D2AF90}" type="datetimeFigureOut">
              <a:rPr lang="en-US" dirty="0"/>
              <a:t>6/28/2022</a:t>
            </a:fld>
            <a:endParaRPr lang="en-US" dirty="0"/>
          </a:p>
        </p:txBody>
      </p:sp>
      <p:sp>
        <p:nvSpPr>
          <p:cNvPr id="5" name="Footer Placeholder 4"/>
          <p:cNvSpPr>
            <a:spLocks noGrp="1"/>
          </p:cNvSpPr>
          <p:nvPr>
            <p:ph type="ftr" sz="quarter" idx="11"/>
          </p:nvPr>
        </p:nvSpPr>
        <p:spPr>
          <a:xfrm>
            <a:off x="4293116" y="5672161"/>
            <a:ext cx="4374118" cy="325823"/>
          </a:xfrm>
          <a:prstGeom prst="rect">
            <a:avLst/>
          </a:prstGeom>
        </p:spPr>
        <p:txBody>
          <a:bodyPr/>
          <a:lstStyle/>
          <a:p>
            <a:endParaRPr lang="en-US" dirty="0"/>
          </a:p>
        </p:txBody>
      </p:sp>
      <p:sp>
        <p:nvSpPr>
          <p:cNvPr id="6" name="Slide Number Placeholder 5"/>
          <p:cNvSpPr>
            <a:spLocks noGrp="1"/>
          </p:cNvSpPr>
          <p:nvPr>
            <p:ph type="sldNum" sz="quarter" idx="12"/>
          </p:nvPr>
        </p:nvSpPr>
        <p:spPr>
          <a:xfrm>
            <a:off x="9153247" y="5672161"/>
            <a:ext cx="2916079" cy="325823"/>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5286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91024" y="325824"/>
            <a:ext cx="11178302" cy="1182881"/>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91024" y="1629117"/>
            <a:ext cx="5508149" cy="388296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61177" y="1629117"/>
            <a:ext cx="5508149" cy="388296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91024" y="5672161"/>
            <a:ext cx="2916079" cy="325823"/>
          </a:xfrm>
          <a:prstGeom prst="rect">
            <a:avLst/>
          </a:prstGeom>
        </p:spPr>
        <p:txBody>
          <a:bodyPr/>
          <a:lstStyle/>
          <a:p>
            <a:fld id="{C764DE79-268F-4C1A-8933-263129D2AF90}" type="datetimeFigureOut">
              <a:rPr lang="en-US" dirty="0"/>
              <a:t>6/28/2022</a:t>
            </a:fld>
            <a:endParaRPr lang="en-US" dirty="0"/>
          </a:p>
        </p:txBody>
      </p:sp>
      <p:sp>
        <p:nvSpPr>
          <p:cNvPr id="6" name="Footer Placeholder 5"/>
          <p:cNvSpPr>
            <a:spLocks noGrp="1"/>
          </p:cNvSpPr>
          <p:nvPr>
            <p:ph type="ftr" sz="quarter" idx="11"/>
          </p:nvPr>
        </p:nvSpPr>
        <p:spPr>
          <a:xfrm>
            <a:off x="4293116" y="5672161"/>
            <a:ext cx="4374118" cy="325823"/>
          </a:xfrm>
          <a:prstGeom prst="rect">
            <a:avLst/>
          </a:prstGeom>
        </p:spPr>
        <p:txBody>
          <a:bodyPr/>
          <a:lstStyle/>
          <a:p>
            <a:endParaRPr lang="en-US" dirty="0"/>
          </a:p>
        </p:txBody>
      </p:sp>
      <p:sp>
        <p:nvSpPr>
          <p:cNvPr id="7" name="Slide Number Placeholder 6"/>
          <p:cNvSpPr>
            <a:spLocks noGrp="1"/>
          </p:cNvSpPr>
          <p:nvPr>
            <p:ph type="sldNum" sz="quarter" idx="12"/>
          </p:nvPr>
        </p:nvSpPr>
        <p:spPr>
          <a:xfrm>
            <a:off x="9153247" y="5672161"/>
            <a:ext cx="2916079" cy="325823"/>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78663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2712" y="325824"/>
            <a:ext cx="11178302" cy="1182881"/>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92713" y="1500205"/>
            <a:ext cx="5482835" cy="735227"/>
          </a:xfrm>
          <a:prstGeom prst="rect">
            <a:avLst/>
          </a:prstGeom>
        </p:spPr>
        <p:txBody>
          <a:bodyPr anchor="b"/>
          <a:lstStyle>
            <a:lvl1pPr marL="0" indent="0">
              <a:buNone/>
              <a:defRPr sz="2142" b="1"/>
            </a:lvl1pPr>
            <a:lvl2pPr marL="408005" indent="0">
              <a:buNone/>
              <a:defRPr sz="1785" b="1"/>
            </a:lvl2pPr>
            <a:lvl3pPr marL="816011" indent="0">
              <a:buNone/>
              <a:defRPr sz="1606" b="1"/>
            </a:lvl3pPr>
            <a:lvl4pPr marL="1224016" indent="0">
              <a:buNone/>
              <a:defRPr sz="1428" b="1"/>
            </a:lvl4pPr>
            <a:lvl5pPr marL="1632021" indent="0">
              <a:buNone/>
              <a:defRPr sz="1428" b="1"/>
            </a:lvl5pPr>
            <a:lvl6pPr marL="2040026" indent="0">
              <a:buNone/>
              <a:defRPr sz="1428" b="1"/>
            </a:lvl6pPr>
            <a:lvl7pPr marL="2448032" indent="0">
              <a:buNone/>
              <a:defRPr sz="1428" b="1"/>
            </a:lvl7pPr>
            <a:lvl8pPr marL="2856037" indent="0">
              <a:buNone/>
              <a:defRPr sz="1428" b="1"/>
            </a:lvl8pPr>
            <a:lvl9pPr marL="3264042" indent="0">
              <a:buNone/>
              <a:defRPr sz="1428" b="1"/>
            </a:lvl9pPr>
          </a:lstStyle>
          <a:p>
            <a:pPr lvl="0"/>
            <a:r>
              <a:rPr lang="en-US"/>
              <a:t>Edit Master text styles</a:t>
            </a:r>
          </a:p>
        </p:txBody>
      </p:sp>
      <p:sp>
        <p:nvSpPr>
          <p:cNvPr id="4" name="Content Placeholder 3"/>
          <p:cNvSpPr>
            <a:spLocks noGrp="1"/>
          </p:cNvSpPr>
          <p:nvPr>
            <p:ph sz="half" idx="2"/>
          </p:nvPr>
        </p:nvSpPr>
        <p:spPr>
          <a:xfrm>
            <a:off x="892713" y="2235432"/>
            <a:ext cx="5482835" cy="328798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61177" y="1500205"/>
            <a:ext cx="5509837" cy="735227"/>
          </a:xfrm>
          <a:prstGeom prst="rect">
            <a:avLst/>
          </a:prstGeom>
        </p:spPr>
        <p:txBody>
          <a:bodyPr anchor="b"/>
          <a:lstStyle>
            <a:lvl1pPr marL="0" indent="0">
              <a:buNone/>
              <a:defRPr sz="2142" b="1"/>
            </a:lvl1pPr>
            <a:lvl2pPr marL="408005" indent="0">
              <a:buNone/>
              <a:defRPr sz="1785" b="1"/>
            </a:lvl2pPr>
            <a:lvl3pPr marL="816011" indent="0">
              <a:buNone/>
              <a:defRPr sz="1606" b="1"/>
            </a:lvl3pPr>
            <a:lvl4pPr marL="1224016" indent="0">
              <a:buNone/>
              <a:defRPr sz="1428" b="1"/>
            </a:lvl4pPr>
            <a:lvl5pPr marL="1632021" indent="0">
              <a:buNone/>
              <a:defRPr sz="1428" b="1"/>
            </a:lvl5pPr>
            <a:lvl6pPr marL="2040026" indent="0">
              <a:buNone/>
              <a:defRPr sz="1428" b="1"/>
            </a:lvl6pPr>
            <a:lvl7pPr marL="2448032" indent="0">
              <a:buNone/>
              <a:defRPr sz="1428" b="1"/>
            </a:lvl7pPr>
            <a:lvl8pPr marL="2856037" indent="0">
              <a:buNone/>
              <a:defRPr sz="1428" b="1"/>
            </a:lvl8pPr>
            <a:lvl9pPr marL="3264042" indent="0">
              <a:buNone/>
              <a:defRPr sz="1428" b="1"/>
            </a:lvl9pPr>
          </a:lstStyle>
          <a:p>
            <a:pPr lvl="0"/>
            <a:r>
              <a:rPr lang="en-US"/>
              <a:t>Edit Master text styles</a:t>
            </a:r>
          </a:p>
        </p:txBody>
      </p:sp>
      <p:sp>
        <p:nvSpPr>
          <p:cNvPr id="6" name="Content Placeholder 5"/>
          <p:cNvSpPr>
            <a:spLocks noGrp="1"/>
          </p:cNvSpPr>
          <p:nvPr>
            <p:ph sz="quarter" idx="4"/>
          </p:nvPr>
        </p:nvSpPr>
        <p:spPr>
          <a:xfrm>
            <a:off x="6561177" y="2235432"/>
            <a:ext cx="5509837" cy="328798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91024" y="5672161"/>
            <a:ext cx="2916079" cy="325823"/>
          </a:xfrm>
          <a:prstGeom prst="rect">
            <a:avLst/>
          </a:prstGeom>
        </p:spPr>
        <p:txBody>
          <a:bodyPr/>
          <a:lstStyle/>
          <a:p>
            <a:fld id="{C764DE79-268F-4C1A-8933-263129D2AF90}" type="datetimeFigureOut">
              <a:rPr lang="en-US" dirty="0"/>
              <a:t>6/28/2022</a:t>
            </a:fld>
            <a:endParaRPr lang="en-US" dirty="0"/>
          </a:p>
        </p:txBody>
      </p:sp>
      <p:sp>
        <p:nvSpPr>
          <p:cNvPr id="8" name="Footer Placeholder 7"/>
          <p:cNvSpPr>
            <a:spLocks noGrp="1"/>
          </p:cNvSpPr>
          <p:nvPr>
            <p:ph type="ftr" sz="quarter" idx="11"/>
          </p:nvPr>
        </p:nvSpPr>
        <p:spPr>
          <a:xfrm>
            <a:off x="4293116" y="5672161"/>
            <a:ext cx="4374118" cy="325823"/>
          </a:xfrm>
          <a:prstGeom prst="rect">
            <a:avLst/>
          </a:prstGeom>
        </p:spPr>
        <p:txBody>
          <a:bodyPr/>
          <a:lstStyle/>
          <a:p>
            <a:endParaRPr lang="en-US" dirty="0"/>
          </a:p>
        </p:txBody>
      </p:sp>
      <p:sp>
        <p:nvSpPr>
          <p:cNvPr id="9" name="Slide Number Placeholder 8"/>
          <p:cNvSpPr>
            <a:spLocks noGrp="1"/>
          </p:cNvSpPr>
          <p:nvPr>
            <p:ph type="sldNum" sz="quarter" idx="12"/>
          </p:nvPr>
        </p:nvSpPr>
        <p:spPr>
          <a:xfrm>
            <a:off x="9153247" y="5672161"/>
            <a:ext cx="2916079" cy="325823"/>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58141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91024" y="325824"/>
            <a:ext cx="11178302" cy="1182881"/>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891024" y="5672161"/>
            <a:ext cx="2916079" cy="325823"/>
          </a:xfrm>
          <a:prstGeom prst="rect">
            <a:avLst/>
          </a:prstGeom>
        </p:spPr>
        <p:txBody>
          <a:bodyPr/>
          <a:lstStyle/>
          <a:p>
            <a:fld id="{C764DE79-268F-4C1A-8933-263129D2AF90}" type="datetimeFigureOut">
              <a:rPr lang="en-US" dirty="0"/>
              <a:t>6/28/2022</a:t>
            </a:fld>
            <a:endParaRPr lang="en-US" dirty="0"/>
          </a:p>
        </p:txBody>
      </p:sp>
      <p:sp>
        <p:nvSpPr>
          <p:cNvPr id="4" name="Footer Placeholder 3"/>
          <p:cNvSpPr>
            <a:spLocks noGrp="1"/>
          </p:cNvSpPr>
          <p:nvPr>
            <p:ph type="ftr" sz="quarter" idx="11"/>
          </p:nvPr>
        </p:nvSpPr>
        <p:spPr>
          <a:xfrm>
            <a:off x="4293116" y="5672161"/>
            <a:ext cx="4374118" cy="325823"/>
          </a:xfrm>
          <a:prstGeom prst="rect">
            <a:avLst/>
          </a:prstGeom>
        </p:spPr>
        <p:txBody>
          <a:bodyPr/>
          <a:lstStyle/>
          <a:p>
            <a:endParaRPr lang="en-US" dirty="0"/>
          </a:p>
        </p:txBody>
      </p:sp>
      <p:sp>
        <p:nvSpPr>
          <p:cNvPr id="5" name="Slide Number Placeholder 4"/>
          <p:cNvSpPr>
            <a:spLocks noGrp="1"/>
          </p:cNvSpPr>
          <p:nvPr>
            <p:ph type="sldNum" sz="quarter" idx="12"/>
          </p:nvPr>
        </p:nvSpPr>
        <p:spPr>
          <a:xfrm>
            <a:off x="9153247" y="5672161"/>
            <a:ext cx="2916079" cy="325823"/>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08530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91024" y="5672161"/>
            <a:ext cx="2916079" cy="325823"/>
          </a:xfrm>
          <a:prstGeom prst="rect">
            <a:avLst/>
          </a:prstGeom>
        </p:spPr>
        <p:txBody>
          <a:bodyPr/>
          <a:lstStyle/>
          <a:p>
            <a:fld id="{C764DE79-268F-4C1A-8933-263129D2AF90}" type="datetimeFigureOut">
              <a:rPr lang="en-US" dirty="0"/>
              <a:t>6/28/2022</a:t>
            </a:fld>
            <a:endParaRPr lang="en-US" dirty="0"/>
          </a:p>
        </p:txBody>
      </p:sp>
      <p:sp>
        <p:nvSpPr>
          <p:cNvPr id="3" name="Footer Placeholder 2"/>
          <p:cNvSpPr>
            <a:spLocks noGrp="1"/>
          </p:cNvSpPr>
          <p:nvPr>
            <p:ph type="ftr" sz="quarter" idx="11"/>
          </p:nvPr>
        </p:nvSpPr>
        <p:spPr>
          <a:xfrm>
            <a:off x="4293116" y="5672161"/>
            <a:ext cx="4374118" cy="325823"/>
          </a:xfrm>
          <a:prstGeom prst="rect">
            <a:avLst/>
          </a:prstGeom>
        </p:spPr>
        <p:txBody>
          <a:bodyPr/>
          <a:lstStyle/>
          <a:p>
            <a:endParaRPr lang="en-US" dirty="0"/>
          </a:p>
        </p:txBody>
      </p:sp>
      <p:sp>
        <p:nvSpPr>
          <p:cNvPr id="4" name="Slide Number Placeholder 3"/>
          <p:cNvSpPr>
            <a:spLocks noGrp="1"/>
          </p:cNvSpPr>
          <p:nvPr>
            <p:ph type="sldNum" sz="quarter" idx="12"/>
          </p:nvPr>
        </p:nvSpPr>
        <p:spPr>
          <a:xfrm>
            <a:off x="9153247" y="5672161"/>
            <a:ext cx="2916079" cy="325823"/>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71842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2713" y="407988"/>
            <a:ext cx="4180050" cy="1427956"/>
          </a:xfrm>
          <a:prstGeom prst="rect">
            <a:avLst/>
          </a:prstGeom>
        </p:spPr>
        <p:txBody>
          <a:bodyPr anchor="b"/>
          <a:lstStyle>
            <a:lvl1pPr>
              <a:defRPr sz="2856"/>
            </a:lvl1pPr>
          </a:lstStyle>
          <a:p>
            <a:r>
              <a:rPr lang="en-US"/>
              <a:t>Click to edit Master title style</a:t>
            </a:r>
            <a:endParaRPr lang="en-US" dirty="0"/>
          </a:p>
        </p:txBody>
      </p:sp>
      <p:sp>
        <p:nvSpPr>
          <p:cNvPr id="3" name="Content Placeholder 2"/>
          <p:cNvSpPr>
            <a:spLocks noGrp="1"/>
          </p:cNvSpPr>
          <p:nvPr>
            <p:ph idx="1"/>
          </p:nvPr>
        </p:nvSpPr>
        <p:spPr>
          <a:xfrm>
            <a:off x="5509837" y="881140"/>
            <a:ext cx="6561177" cy="4349034"/>
          </a:xfrm>
          <a:prstGeom prst="rect">
            <a:avLst/>
          </a:prstGeom>
        </p:spPr>
        <p:txBody>
          <a:bodyPr/>
          <a:lstStyle>
            <a:lvl1pPr>
              <a:defRPr sz="2856"/>
            </a:lvl1pPr>
            <a:lvl2pPr>
              <a:defRPr sz="2499"/>
            </a:lvl2pPr>
            <a:lvl3pPr>
              <a:defRPr sz="2142"/>
            </a:lvl3pPr>
            <a:lvl4pPr>
              <a:defRPr sz="1785"/>
            </a:lvl4pPr>
            <a:lvl5pPr>
              <a:defRPr sz="1785"/>
            </a:lvl5pPr>
            <a:lvl6pPr>
              <a:defRPr sz="1785"/>
            </a:lvl6pPr>
            <a:lvl7pPr>
              <a:defRPr sz="1785"/>
            </a:lvl7pPr>
            <a:lvl8pPr>
              <a:defRPr sz="1785"/>
            </a:lvl8pPr>
            <a:lvl9pPr>
              <a:defRPr sz="178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92713" y="1835944"/>
            <a:ext cx="4180050" cy="3401313"/>
          </a:xfrm>
          <a:prstGeom prst="rect">
            <a:avLst/>
          </a:prstGeom>
        </p:spPr>
        <p:txBody>
          <a:bodyPr/>
          <a:lstStyle>
            <a:lvl1pPr marL="0" indent="0">
              <a:buNone/>
              <a:defRPr sz="1428"/>
            </a:lvl1pPr>
            <a:lvl2pPr marL="408005" indent="0">
              <a:buNone/>
              <a:defRPr sz="1249"/>
            </a:lvl2pPr>
            <a:lvl3pPr marL="816011" indent="0">
              <a:buNone/>
              <a:defRPr sz="1071"/>
            </a:lvl3pPr>
            <a:lvl4pPr marL="1224016" indent="0">
              <a:buNone/>
              <a:defRPr sz="892"/>
            </a:lvl4pPr>
            <a:lvl5pPr marL="1632021" indent="0">
              <a:buNone/>
              <a:defRPr sz="892"/>
            </a:lvl5pPr>
            <a:lvl6pPr marL="2040026" indent="0">
              <a:buNone/>
              <a:defRPr sz="892"/>
            </a:lvl6pPr>
            <a:lvl7pPr marL="2448032" indent="0">
              <a:buNone/>
              <a:defRPr sz="892"/>
            </a:lvl7pPr>
            <a:lvl8pPr marL="2856037" indent="0">
              <a:buNone/>
              <a:defRPr sz="892"/>
            </a:lvl8pPr>
            <a:lvl9pPr marL="3264042" indent="0">
              <a:buNone/>
              <a:defRPr sz="892"/>
            </a:lvl9pPr>
          </a:lstStyle>
          <a:p>
            <a:pPr lvl="0"/>
            <a:r>
              <a:rPr lang="en-US"/>
              <a:t>Edit Master text styles</a:t>
            </a:r>
          </a:p>
        </p:txBody>
      </p:sp>
      <p:sp>
        <p:nvSpPr>
          <p:cNvPr id="5" name="Date Placeholder 4"/>
          <p:cNvSpPr>
            <a:spLocks noGrp="1"/>
          </p:cNvSpPr>
          <p:nvPr>
            <p:ph type="dt" sz="half" idx="10"/>
          </p:nvPr>
        </p:nvSpPr>
        <p:spPr>
          <a:xfrm>
            <a:off x="891024" y="5672161"/>
            <a:ext cx="2916079" cy="325823"/>
          </a:xfrm>
          <a:prstGeom prst="rect">
            <a:avLst/>
          </a:prstGeom>
        </p:spPr>
        <p:txBody>
          <a:bodyPr/>
          <a:lstStyle/>
          <a:p>
            <a:fld id="{C764DE79-268F-4C1A-8933-263129D2AF90}" type="datetimeFigureOut">
              <a:rPr lang="en-US" dirty="0"/>
              <a:t>6/28/2022</a:t>
            </a:fld>
            <a:endParaRPr lang="en-US" dirty="0"/>
          </a:p>
        </p:txBody>
      </p:sp>
      <p:sp>
        <p:nvSpPr>
          <p:cNvPr id="6" name="Footer Placeholder 5"/>
          <p:cNvSpPr>
            <a:spLocks noGrp="1"/>
          </p:cNvSpPr>
          <p:nvPr>
            <p:ph type="ftr" sz="quarter" idx="11"/>
          </p:nvPr>
        </p:nvSpPr>
        <p:spPr>
          <a:xfrm>
            <a:off x="4293116" y="5672161"/>
            <a:ext cx="4374118" cy="325823"/>
          </a:xfrm>
          <a:prstGeom prst="rect">
            <a:avLst/>
          </a:prstGeom>
        </p:spPr>
        <p:txBody>
          <a:bodyPr/>
          <a:lstStyle/>
          <a:p>
            <a:endParaRPr lang="en-US" dirty="0"/>
          </a:p>
        </p:txBody>
      </p:sp>
      <p:sp>
        <p:nvSpPr>
          <p:cNvPr id="7" name="Slide Number Placeholder 6"/>
          <p:cNvSpPr>
            <a:spLocks noGrp="1"/>
          </p:cNvSpPr>
          <p:nvPr>
            <p:ph type="sldNum" sz="quarter" idx="12"/>
          </p:nvPr>
        </p:nvSpPr>
        <p:spPr>
          <a:xfrm>
            <a:off x="9153247" y="5672161"/>
            <a:ext cx="2916079" cy="325823"/>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09812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2713" y="407988"/>
            <a:ext cx="4180050" cy="1427956"/>
          </a:xfrm>
          <a:prstGeom prst="rect">
            <a:avLst/>
          </a:prstGeom>
        </p:spPr>
        <p:txBody>
          <a:bodyPr anchor="b"/>
          <a:lstStyle>
            <a:lvl1pPr>
              <a:defRPr sz="2856"/>
            </a:lvl1pPr>
          </a:lstStyle>
          <a:p>
            <a:r>
              <a:rPr lang="en-US"/>
              <a:t>Click to edit Master title style</a:t>
            </a:r>
            <a:endParaRPr lang="en-US" dirty="0"/>
          </a:p>
        </p:txBody>
      </p:sp>
      <p:sp>
        <p:nvSpPr>
          <p:cNvPr id="3" name="Picture Placeholder 2"/>
          <p:cNvSpPr>
            <a:spLocks noGrp="1" noChangeAspect="1"/>
          </p:cNvSpPr>
          <p:nvPr>
            <p:ph type="pic" idx="1"/>
          </p:nvPr>
        </p:nvSpPr>
        <p:spPr>
          <a:xfrm>
            <a:off x="5509837" y="881140"/>
            <a:ext cx="6561177" cy="4349034"/>
          </a:xfrm>
          <a:prstGeom prst="rect">
            <a:avLst/>
          </a:prstGeom>
        </p:spPr>
        <p:txBody>
          <a:bodyPr anchor="t"/>
          <a:lstStyle>
            <a:lvl1pPr marL="0" indent="0">
              <a:buNone/>
              <a:defRPr sz="2856"/>
            </a:lvl1pPr>
            <a:lvl2pPr marL="408005" indent="0">
              <a:buNone/>
              <a:defRPr sz="2499"/>
            </a:lvl2pPr>
            <a:lvl3pPr marL="816011" indent="0">
              <a:buNone/>
              <a:defRPr sz="2142"/>
            </a:lvl3pPr>
            <a:lvl4pPr marL="1224016" indent="0">
              <a:buNone/>
              <a:defRPr sz="1785"/>
            </a:lvl4pPr>
            <a:lvl5pPr marL="1632021" indent="0">
              <a:buNone/>
              <a:defRPr sz="1785"/>
            </a:lvl5pPr>
            <a:lvl6pPr marL="2040026" indent="0">
              <a:buNone/>
              <a:defRPr sz="1785"/>
            </a:lvl6pPr>
            <a:lvl7pPr marL="2448032" indent="0">
              <a:buNone/>
              <a:defRPr sz="1785"/>
            </a:lvl7pPr>
            <a:lvl8pPr marL="2856037" indent="0">
              <a:buNone/>
              <a:defRPr sz="1785"/>
            </a:lvl8pPr>
            <a:lvl9pPr marL="3264042" indent="0">
              <a:buNone/>
              <a:defRPr sz="1785"/>
            </a:lvl9pPr>
          </a:lstStyle>
          <a:p>
            <a:r>
              <a:rPr lang="en-US" dirty="0"/>
              <a:t>Click icon to add picture</a:t>
            </a:r>
          </a:p>
        </p:txBody>
      </p:sp>
      <p:sp>
        <p:nvSpPr>
          <p:cNvPr id="4" name="Text Placeholder 3"/>
          <p:cNvSpPr>
            <a:spLocks noGrp="1"/>
          </p:cNvSpPr>
          <p:nvPr>
            <p:ph type="body" sz="half" idx="2"/>
          </p:nvPr>
        </p:nvSpPr>
        <p:spPr>
          <a:xfrm>
            <a:off x="892713" y="1835944"/>
            <a:ext cx="4180050" cy="3401313"/>
          </a:xfrm>
          <a:prstGeom prst="rect">
            <a:avLst/>
          </a:prstGeom>
        </p:spPr>
        <p:txBody>
          <a:bodyPr/>
          <a:lstStyle>
            <a:lvl1pPr marL="0" indent="0">
              <a:buNone/>
              <a:defRPr sz="1428"/>
            </a:lvl1pPr>
            <a:lvl2pPr marL="408005" indent="0">
              <a:buNone/>
              <a:defRPr sz="1249"/>
            </a:lvl2pPr>
            <a:lvl3pPr marL="816011" indent="0">
              <a:buNone/>
              <a:defRPr sz="1071"/>
            </a:lvl3pPr>
            <a:lvl4pPr marL="1224016" indent="0">
              <a:buNone/>
              <a:defRPr sz="892"/>
            </a:lvl4pPr>
            <a:lvl5pPr marL="1632021" indent="0">
              <a:buNone/>
              <a:defRPr sz="892"/>
            </a:lvl5pPr>
            <a:lvl6pPr marL="2040026" indent="0">
              <a:buNone/>
              <a:defRPr sz="892"/>
            </a:lvl6pPr>
            <a:lvl7pPr marL="2448032" indent="0">
              <a:buNone/>
              <a:defRPr sz="892"/>
            </a:lvl7pPr>
            <a:lvl8pPr marL="2856037" indent="0">
              <a:buNone/>
              <a:defRPr sz="892"/>
            </a:lvl8pPr>
            <a:lvl9pPr marL="3264042" indent="0">
              <a:buNone/>
              <a:defRPr sz="892"/>
            </a:lvl9pPr>
          </a:lstStyle>
          <a:p>
            <a:pPr lvl="0"/>
            <a:r>
              <a:rPr lang="en-US"/>
              <a:t>Edit Master text styles</a:t>
            </a:r>
          </a:p>
        </p:txBody>
      </p:sp>
      <p:sp>
        <p:nvSpPr>
          <p:cNvPr id="5" name="Date Placeholder 4"/>
          <p:cNvSpPr>
            <a:spLocks noGrp="1"/>
          </p:cNvSpPr>
          <p:nvPr>
            <p:ph type="dt" sz="half" idx="10"/>
          </p:nvPr>
        </p:nvSpPr>
        <p:spPr>
          <a:xfrm>
            <a:off x="891024" y="5672161"/>
            <a:ext cx="2916079" cy="325823"/>
          </a:xfrm>
          <a:prstGeom prst="rect">
            <a:avLst/>
          </a:prstGeom>
        </p:spPr>
        <p:txBody>
          <a:bodyPr/>
          <a:lstStyle/>
          <a:p>
            <a:fld id="{C764DE79-268F-4C1A-8933-263129D2AF90}" type="datetimeFigureOut">
              <a:rPr lang="en-US" dirty="0"/>
              <a:t>6/28/2022</a:t>
            </a:fld>
            <a:endParaRPr lang="en-US" dirty="0"/>
          </a:p>
        </p:txBody>
      </p:sp>
      <p:sp>
        <p:nvSpPr>
          <p:cNvPr id="6" name="Footer Placeholder 5"/>
          <p:cNvSpPr>
            <a:spLocks noGrp="1"/>
          </p:cNvSpPr>
          <p:nvPr>
            <p:ph type="ftr" sz="quarter" idx="11"/>
          </p:nvPr>
        </p:nvSpPr>
        <p:spPr>
          <a:xfrm>
            <a:off x="4293116" y="5672161"/>
            <a:ext cx="4374118" cy="325823"/>
          </a:xfrm>
          <a:prstGeom prst="rect">
            <a:avLst/>
          </a:prstGeom>
        </p:spPr>
        <p:txBody>
          <a:bodyPr/>
          <a:lstStyle/>
          <a:p>
            <a:endParaRPr lang="en-US" dirty="0"/>
          </a:p>
        </p:txBody>
      </p:sp>
      <p:sp>
        <p:nvSpPr>
          <p:cNvPr id="7" name="Slide Number Placeholder 6"/>
          <p:cNvSpPr>
            <a:spLocks noGrp="1"/>
          </p:cNvSpPr>
          <p:nvPr>
            <p:ph type="sldNum" sz="quarter" idx="12"/>
          </p:nvPr>
        </p:nvSpPr>
        <p:spPr>
          <a:xfrm>
            <a:off x="9153247" y="5672161"/>
            <a:ext cx="2916079" cy="325823"/>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85646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36" name="Straight Connector 35">
            <a:extLst>
              <a:ext uri="{FF2B5EF4-FFF2-40B4-BE49-F238E27FC236}">
                <a16:creationId xmlns:a16="http://schemas.microsoft.com/office/drawing/2014/main" id="{B5BA001C-F518-4CEE-81BE-D78B868B179A}"/>
              </a:ext>
            </a:extLst>
          </p:cNvPr>
          <p:cNvCxnSpPr>
            <a:cxnSpLocks/>
          </p:cNvCxnSpPr>
          <p:nvPr userDrawn="1"/>
        </p:nvCxnSpPr>
        <p:spPr>
          <a:xfrm>
            <a:off x="0" y="528645"/>
            <a:ext cx="96998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 name="Table 3">
            <a:extLst>
              <a:ext uri="{FF2B5EF4-FFF2-40B4-BE49-F238E27FC236}">
                <a16:creationId xmlns:a16="http://schemas.microsoft.com/office/drawing/2014/main" id="{E2EF0984-7CEB-4BD2-B22A-EF45018E6E2B}"/>
              </a:ext>
            </a:extLst>
          </p:cNvPr>
          <p:cNvGraphicFramePr>
            <a:graphicFrameLocks noGrp="1"/>
          </p:cNvGraphicFramePr>
          <p:nvPr userDrawn="1">
            <p:extLst>
              <p:ext uri="{D42A27DB-BD31-4B8C-83A1-F6EECF244321}">
                <p14:modId xmlns:p14="http://schemas.microsoft.com/office/powerpoint/2010/main" val="2744936337"/>
              </p:ext>
            </p:extLst>
          </p:nvPr>
        </p:nvGraphicFramePr>
        <p:xfrm>
          <a:off x="9678390" y="0"/>
          <a:ext cx="3281961" cy="6361138"/>
        </p:xfrm>
        <a:graphic>
          <a:graphicData uri="http://schemas.openxmlformats.org/drawingml/2006/table">
            <a:tbl>
              <a:tblPr firstRow="1" bandRow="1">
                <a:tableStyleId>{5C22544A-7EE6-4342-B048-85BDC9FD1C3A}</a:tableStyleId>
              </a:tblPr>
              <a:tblGrid>
                <a:gridCol w="3281961">
                  <a:extLst>
                    <a:ext uri="{9D8B030D-6E8A-4147-A177-3AD203B41FA5}">
                      <a16:colId xmlns:a16="http://schemas.microsoft.com/office/drawing/2014/main" val="1440731263"/>
                    </a:ext>
                  </a:extLst>
                </a:gridCol>
              </a:tblGrid>
              <a:tr h="815546">
                <a:tc>
                  <a:txBody>
                    <a:bodyPr/>
                    <a:lstStyle/>
                    <a:p>
                      <a:endParaRPr lang="en-IN" sz="1400" b="0" dirty="0">
                        <a:solidFill>
                          <a:schemeClr val="tx1"/>
                        </a:solidFill>
                      </a:endParaRPr>
                    </a:p>
                  </a:txBody>
                  <a:tcPr marL="97203" marR="97203">
                    <a:solidFill>
                      <a:srgbClr val="EAEFF7"/>
                    </a:solidFill>
                  </a:tcPr>
                </a:tc>
                <a:extLst>
                  <a:ext uri="{0D108BD9-81ED-4DB2-BD59-A6C34878D82A}">
                    <a16:rowId xmlns:a16="http://schemas.microsoft.com/office/drawing/2014/main" val="53715972"/>
                  </a:ext>
                </a:extLst>
              </a:tr>
              <a:tr h="3352939">
                <a:tc>
                  <a:txBody>
                    <a:bodyPr/>
                    <a:lstStyle/>
                    <a:p>
                      <a:r>
                        <a:rPr lang="en-IN" sz="1400" b="0" dirty="0">
                          <a:solidFill>
                            <a:schemeClr val="tx1"/>
                          </a:solidFill>
                        </a:rPr>
                        <a:t>Audio Transcript:</a:t>
                      </a: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txBody>
                  <a:tcPr marL="97203" marR="97203">
                    <a:solidFill>
                      <a:srgbClr val="EAEFF7"/>
                    </a:solidFill>
                  </a:tcPr>
                </a:tc>
                <a:extLst>
                  <a:ext uri="{0D108BD9-81ED-4DB2-BD59-A6C34878D82A}">
                    <a16:rowId xmlns:a16="http://schemas.microsoft.com/office/drawing/2014/main" val="2858219096"/>
                  </a:ext>
                </a:extLst>
              </a:tr>
              <a:tr h="2192653">
                <a:tc>
                  <a:txBody>
                    <a:bodyPr/>
                    <a:lstStyle/>
                    <a:p>
                      <a:r>
                        <a:rPr lang="en-IN" sz="1400" b="0" dirty="0">
                          <a:solidFill>
                            <a:schemeClr val="tx1"/>
                          </a:solidFill>
                        </a:rPr>
                        <a:t>Graphic Notes and Image IDs:</a:t>
                      </a:r>
                    </a:p>
                  </a:txBody>
                  <a:tcPr marL="97203" marR="97203"/>
                </a:tc>
                <a:extLst>
                  <a:ext uri="{0D108BD9-81ED-4DB2-BD59-A6C34878D82A}">
                    <a16:rowId xmlns:a16="http://schemas.microsoft.com/office/drawing/2014/main" val="2372894833"/>
                  </a:ext>
                </a:extLst>
              </a:tr>
            </a:tbl>
          </a:graphicData>
        </a:graphic>
      </p:graphicFrame>
      <p:sp>
        <p:nvSpPr>
          <p:cNvPr id="5" name="TextBox 4">
            <a:extLst>
              <a:ext uri="{FF2B5EF4-FFF2-40B4-BE49-F238E27FC236}">
                <a16:creationId xmlns:a16="http://schemas.microsoft.com/office/drawing/2014/main" id="{DCFA5A78-630A-4F3D-8066-ABBA4AA00A49}"/>
              </a:ext>
            </a:extLst>
          </p:cNvPr>
          <p:cNvSpPr txBox="1"/>
          <p:nvPr userDrawn="1"/>
        </p:nvSpPr>
        <p:spPr>
          <a:xfrm>
            <a:off x="9716713" y="440142"/>
            <a:ext cx="3489833" cy="307777"/>
          </a:xfrm>
          <a:prstGeom prst="rect">
            <a:avLst/>
          </a:prstGeom>
          <a:noFill/>
        </p:spPr>
        <p:txBody>
          <a:bodyPr wrap="square" rtlCol="0">
            <a:spAutoFit/>
          </a:bodyPr>
          <a:lstStyle/>
          <a:p>
            <a:r>
              <a:rPr lang="en-IN" sz="1400" dirty="0"/>
              <a:t>Screen ID:</a:t>
            </a:r>
          </a:p>
        </p:txBody>
      </p:sp>
      <p:sp>
        <p:nvSpPr>
          <p:cNvPr id="6" name="TextBox 5">
            <a:extLst>
              <a:ext uri="{FF2B5EF4-FFF2-40B4-BE49-F238E27FC236}">
                <a16:creationId xmlns:a16="http://schemas.microsoft.com/office/drawing/2014/main" id="{98B0DFBA-8794-4B6C-A49B-77E10380DD70}"/>
              </a:ext>
            </a:extLst>
          </p:cNvPr>
          <p:cNvSpPr txBox="1"/>
          <p:nvPr userDrawn="1"/>
        </p:nvSpPr>
        <p:spPr>
          <a:xfrm>
            <a:off x="9720829" y="36486"/>
            <a:ext cx="3489833" cy="307777"/>
          </a:xfrm>
          <a:prstGeom prst="rect">
            <a:avLst/>
          </a:prstGeom>
          <a:noFill/>
        </p:spPr>
        <p:txBody>
          <a:bodyPr wrap="square" rtlCol="0">
            <a:spAutoFit/>
          </a:bodyPr>
          <a:lstStyle/>
          <a:p>
            <a:r>
              <a:rPr lang="en-IN" sz="1400" dirty="0"/>
              <a:t>Template ID:</a:t>
            </a:r>
          </a:p>
        </p:txBody>
      </p:sp>
      <p:cxnSp>
        <p:nvCxnSpPr>
          <p:cNvPr id="8" name="Straight Connector 7">
            <a:extLst>
              <a:ext uri="{FF2B5EF4-FFF2-40B4-BE49-F238E27FC236}">
                <a16:creationId xmlns:a16="http://schemas.microsoft.com/office/drawing/2014/main" id="{6BAE6252-267E-407F-B766-86FC6ABB993E}"/>
              </a:ext>
            </a:extLst>
          </p:cNvPr>
          <p:cNvCxnSpPr/>
          <p:nvPr userDrawn="1"/>
        </p:nvCxnSpPr>
        <p:spPr>
          <a:xfrm>
            <a:off x="927894" y="134990"/>
            <a:ext cx="0" cy="2473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CCBA5802-CE3B-4614-B4A0-76853BF42DDE}"/>
              </a:ext>
            </a:extLst>
          </p:cNvPr>
          <p:cNvSpPr txBox="1"/>
          <p:nvPr userDrawn="1"/>
        </p:nvSpPr>
        <p:spPr>
          <a:xfrm>
            <a:off x="1068994" y="113913"/>
            <a:ext cx="2462549" cy="288669"/>
          </a:xfrm>
          <a:prstGeom prst="rect">
            <a:avLst/>
          </a:prstGeom>
          <a:noFill/>
        </p:spPr>
        <p:txBody>
          <a:bodyPr wrap="square" rtlCol="0">
            <a:spAutoFit/>
          </a:bodyPr>
          <a:lstStyle/>
          <a:p>
            <a:r>
              <a:rPr lang="en-IN" sz="1276" dirty="0"/>
              <a:t>Course/Module Title</a:t>
            </a:r>
          </a:p>
        </p:txBody>
      </p:sp>
      <p:sp>
        <p:nvSpPr>
          <p:cNvPr id="11" name="TextBox 10">
            <a:extLst>
              <a:ext uri="{FF2B5EF4-FFF2-40B4-BE49-F238E27FC236}">
                <a16:creationId xmlns:a16="http://schemas.microsoft.com/office/drawing/2014/main" id="{C6F4D9CC-C460-4F4D-9DC5-712C49BD1BBA}"/>
              </a:ext>
            </a:extLst>
          </p:cNvPr>
          <p:cNvSpPr txBox="1"/>
          <p:nvPr userDrawn="1"/>
        </p:nvSpPr>
        <p:spPr>
          <a:xfrm>
            <a:off x="126036" y="81952"/>
            <a:ext cx="607987" cy="354071"/>
          </a:xfrm>
          <a:prstGeom prst="rect">
            <a:avLst/>
          </a:prstGeom>
          <a:noFill/>
        </p:spPr>
        <p:txBody>
          <a:bodyPr wrap="none" rtlCol="0">
            <a:spAutoFit/>
          </a:bodyPr>
          <a:lstStyle/>
          <a:p>
            <a:r>
              <a:rPr lang="en-IN" sz="1701" dirty="0"/>
              <a:t>Logo</a:t>
            </a:r>
          </a:p>
        </p:txBody>
      </p:sp>
      <p:cxnSp>
        <p:nvCxnSpPr>
          <p:cNvPr id="45" name="Straight Connector 44">
            <a:extLst>
              <a:ext uri="{FF2B5EF4-FFF2-40B4-BE49-F238E27FC236}">
                <a16:creationId xmlns:a16="http://schemas.microsoft.com/office/drawing/2014/main" id="{36A455F1-CDDE-41F9-A47C-46ACD70D2C93}"/>
              </a:ext>
            </a:extLst>
          </p:cNvPr>
          <p:cNvCxnSpPr>
            <a:cxnSpLocks/>
          </p:cNvCxnSpPr>
          <p:nvPr userDrawn="1"/>
        </p:nvCxnSpPr>
        <p:spPr>
          <a:xfrm>
            <a:off x="9065975" y="122252"/>
            <a:ext cx="0" cy="229161"/>
          </a:xfrm>
          <a:prstGeom prst="line">
            <a:avLst/>
          </a:prstGeom>
        </p:spPr>
        <p:style>
          <a:lnRef idx="1">
            <a:schemeClr val="dk1"/>
          </a:lnRef>
          <a:fillRef idx="0">
            <a:schemeClr val="dk1"/>
          </a:fillRef>
          <a:effectRef idx="0">
            <a:schemeClr val="dk1"/>
          </a:effectRef>
          <a:fontRef idx="minor">
            <a:schemeClr val="tx1"/>
          </a:fontRef>
        </p:style>
      </p:cxnSp>
      <p:pic>
        <p:nvPicPr>
          <p:cNvPr id="12" name="Picture 11">
            <a:extLst>
              <a:ext uri="{FF2B5EF4-FFF2-40B4-BE49-F238E27FC236}">
                <a16:creationId xmlns:a16="http://schemas.microsoft.com/office/drawing/2014/main" id="{84515E9D-99F1-4286-B7F2-47D3A72ED3BA}"/>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172801" y="81802"/>
            <a:ext cx="333375" cy="333375"/>
          </a:xfrm>
          <a:prstGeom prst="rect">
            <a:avLst/>
          </a:prstGeom>
        </p:spPr>
      </p:pic>
      <p:sp>
        <p:nvSpPr>
          <p:cNvPr id="33" name="Rectangle 32">
            <a:extLst>
              <a:ext uri="{FF2B5EF4-FFF2-40B4-BE49-F238E27FC236}">
                <a16:creationId xmlns:a16="http://schemas.microsoft.com/office/drawing/2014/main" id="{98E6E8C2-A314-47C0-A6BD-154AC602D16B}"/>
              </a:ext>
            </a:extLst>
          </p:cNvPr>
          <p:cNvSpPr/>
          <p:nvPr userDrawn="1"/>
        </p:nvSpPr>
        <p:spPr>
          <a:xfrm>
            <a:off x="7236823" y="5761723"/>
            <a:ext cx="2167942" cy="288669"/>
          </a:xfrm>
          <a:prstGeom prst="rect">
            <a:avLst/>
          </a:prstGeom>
        </p:spPr>
        <p:txBody>
          <a:bodyPr wrap="square">
            <a:spAutoFit/>
          </a:bodyPr>
          <a:lstStyle/>
          <a:p>
            <a:pPr marL="0" marR="0" lvl="0" indent="0" algn="r" defTabSz="971957" rtl="0" eaLnBrk="1" fontAlgn="auto" latinLnBrk="0" hangingPunct="1">
              <a:lnSpc>
                <a:spcPct val="100000"/>
              </a:lnSpc>
              <a:spcBef>
                <a:spcPts val="0"/>
              </a:spcBef>
              <a:spcAft>
                <a:spcPts val="0"/>
              </a:spcAft>
              <a:buClrTx/>
              <a:buSzTx/>
              <a:buFontTx/>
              <a:buNone/>
              <a:tabLst/>
              <a:defRPr/>
            </a:pPr>
            <a:r>
              <a:rPr kumimoji="0" lang="en-IN" sz="1276"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Previous    00 | 00    Next </a:t>
            </a:r>
          </a:p>
        </p:txBody>
      </p:sp>
      <p:cxnSp>
        <p:nvCxnSpPr>
          <p:cNvPr id="34" name="Straight Connector 33">
            <a:extLst>
              <a:ext uri="{FF2B5EF4-FFF2-40B4-BE49-F238E27FC236}">
                <a16:creationId xmlns:a16="http://schemas.microsoft.com/office/drawing/2014/main" id="{CD21272E-D08A-48FA-9EDC-7D28583E4004}"/>
              </a:ext>
            </a:extLst>
          </p:cNvPr>
          <p:cNvCxnSpPr>
            <a:cxnSpLocks/>
          </p:cNvCxnSpPr>
          <p:nvPr userDrawn="1"/>
        </p:nvCxnSpPr>
        <p:spPr>
          <a:xfrm>
            <a:off x="-11873" y="5697183"/>
            <a:ext cx="96998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E42F0BF4-A8FF-4F07-B677-F1D45A885DDC}"/>
              </a:ext>
            </a:extLst>
          </p:cNvPr>
          <p:cNvGrpSpPr/>
          <p:nvPr userDrawn="1"/>
        </p:nvGrpSpPr>
        <p:grpSpPr>
          <a:xfrm rot="751768">
            <a:off x="9451254" y="5860138"/>
            <a:ext cx="107246" cy="133419"/>
            <a:chOff x="3458391" y="1165860"/>
            <a:chExt cx="182880" cy="227511"/>
          </a:xfrm>
          <a:solidFill>
            <a:schemeClr val="tx1"/>
          </a:solidFill>
        </p:grpSpPr>
        <p:sp>
          <p:nvSpPr>
            <p:cNvPr id="14" name="Rectangle 13">
              <a:extLst>
                <a:ext uri="{FF2B5EF4-FFF2-40B4-BE49-F238E27FC236}">
                  <a16:creationId xmlns:a16="http://schemas.microsoft.com/office/drawing/2014/main" id="{70ACB70B-8ACF-4297-9F1B-427CEEBFBEEC}"/>
                </a:ext>
              </a:extLst>
            </p:cNvPr>
            <p:cNvSpPr/>
            <p:nvPr userDrawn="1"/>
          </p:nvSpPr>
          <p:spPr>
            <a:xfrm rot="17757194">
              <a:off x="3526971" y="1097280"/>
              <a:ext cx="45719"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15" name="Rectangle 14">
              <a:extLst>
                <a:ext uri="{FF2B5EF4-FFF2-40B4-BE49-F238E27FC236}">
                  <a16:creationId xmlns:a16="http://schemas.microsoft.com/office/drawing/2014/main" id="{0108616F-55D0-4C22-9B68-1F044C1E53A5}"/>
                </a:ext>
              </a:extLst>
            </p:cNvPr>
            <p:cNvSpPr/>
            <p:nvPr userDrawn="1"/>
          </p:nvSpPr>
          <p:spPr>
            <a:xfrm rot="12357194">
              <a:off x="3548741" y="1210491"/>
              <a:ext cx="45719"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grpSp>
      <p:grpSp>
        <p:nvGrpSpPr>
          <p:cNvPr id="16" name="Group 15">
            <a:extLst>
              <a:ext uri="{FF2B5EF4-FFF2-40B4-BE49-F238E27FC236}">
                <a16:creationId xmlns:a16="http://schemas.microsoft.com/office/drawing/2014/main" id="{FE5456D3-8EBB-4549-96D4-4AF17DE8A5BF}"/>
              </a:ext>
            </a:extLst>
          </p:cNvPr>
          <p:cNvGrpSpPr/>
          <p:nvPr userDrawn="1"/>
        </p:nvGrpSpPr>
        <p:grpSpPr>
          <a:xfrm rot="11641863">
            <a:off x="7249346" y="5831563"/>
            <a:ext cx="107246" cy="133419"/>
            <a:chOff x="3458391" y="1165860"/>
            <a:chExt cx="182880" cy="227511"/>
          </a:xfrm>
          <a:solidFill>
            <a:schemeClr val="tx1"/>
          </a:solidFill>
        </p:grpSpPr>
        <p:sp>
          <p:nvSpPr>
            <p:cNvPr id="17" name="Rectangle 16">
              <a:extLst>
                <a:ext uri="{FF2B5EF4-FFF2-40B4-BE49-F238E27FC236}">
                  <a16:creationId xmlns:a16="http://schemas.microsoft.com/office/drawing/2014/main" id="{6CA0FAD8-5C4B-4D79-9658-BB5694DD61DA}"/>
                </a:ext>
              </a:extLst>
            </p:cNvPr>
            <p:cNvSpPr/>
            <p:nvPr userDrawn="1"/>
          </p:nvSpPr>
          <p:spPr>
            <a:xfrm rot="17757194">
              <a:off x="3526971" y="1097280"/>
              <a:ext cx="45719"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18" name="Rectangle 17">
              <a:extLst>
                <a:ext uri="{FF2B5EF4-FFF2-40B4-BE49-F238E27FC236}">
                  <a16:creationId xmlns:a16="http://schemas.microsoft.com/office/drawing/2014/main" id="{DA323B1B-980F-4EAA-9029-262877F2B6F1}"/>
                </a:ext>
              </a:extLst>
            </p:cNvPr>
            <p:cNvSpPr/>
            <p:nvPr userDrawn="1"/>
          </p:nvSpPr>
          <p:spPr>
            <a:xfrm rot="12357194">
              <a:off x="3548741" y="1210491"/>
              <a:ext cx="45719"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grpSp>
    </p:spTree>
    <p:extLst>
      <p:ext uri="{BB962C8B-B14F-4D97-AF65-F5344CB8AC3E}">
        <p14:creationId xmlns:p14="http://schemas.microsoft.com/office/powerpoint/2010/main" val="4161333945"/>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50" r:id="rId12"/>
  </p:sldLayoutIdLst>
  <p:txStyles>
    <p:titleStyle>
      <a:lvl1pPr algn="l" defTabSz="816011" rtl="0" eaLnBrk="1" latinLnBrk="0" hangingPunct="1">
        <a:lnSpc>
          <a:spcPct val="90000"/>
        </a:lnSpc>
        <a:spcBef>
          <a:spcPct val="0"/>
        </a:spcBef>
        <a:buNone/>
        <a:defRPr sz="3927" kern="1200">
          <a:solidFill>
            <a:schemeClr val="tx1"/>
          </a:solidFill>
          <a:latin typeface="+mj-lt"/>
          <a:ea typeface="+mj-ea"/>
          <a:cs typeface="+mj-cs"/>
        </a:defRPr>
      </a:lvl1pPr>
    </p:titleStyle>
    <p:bodyStyle>
      <a:lvl1pPr marL="204003" indent="-204003" algn="l" defTabSz="816011" rtl="0" eaLnBrk="1" latinLnBrk="0" hangingPunct="1">
        <a:lnSpc>
          <a:spcPct val="90000"/>
        </a:lnSpc>
        <a:spcBef>
          <a:spcPts val="892"/>
        </a:spcBef>
        <a:buFont typeface="Arial" panose="020B0604020202020204" pitchFamily="34" charset="0"/>
        <a:buChar char="•"/>
        <a:defRPr sz="2499" kern="1200">
          <a:solidFill>
            <a:schemeClr val="tx1"/>
          </a:solidFill>
          <a:latin typeface="+mn-lt"/>
          <a:ea typeface="+mn-ea"/>
          <a:cs typeface="+mn-cs"/>
        </a:defRPr>
      </a:lvl1pPr>
      <a:lvl2pPr marL="612008" indent="-204003" algn="l" defTabSz="816011" rtl="0" eaLnBrk="1" latinLnBrk="0" hangingPunct="1">
        <a:lnSpc>
          <a:spcPct val="90000"/>
        </a:lnSpc>
        <a:spcBef>
          <a:spcPts val="446"/>
        </a:spcBef>
        <a:buFont typeface="Arial" panose="020B0604020202020204" pitchFamily="34" charset="0"/>
        <a:buChar char="•"/>
        <a:defRPr sz="2142" kern="1200">
          <a:solidFill>
            <a:schemeClr val="tx1"/>
          </a:solidFill>
          <a:latin typeface="+mn-lt"/>
          <a:ea typeface="+mn-ea"/>
          <a:cs typeface="+mn-cs"/>
        </a:defRPr>
      </a:lvl2pPr>
      <a:lvl3pPr marL="1020013" indent="-204003" algn="l" defTabSz="816011" rtl="0" eaLnBrk="1" latinLnBrk="0" hangingPunct="1">
        <a:lnSpc>
          <a:spcPct val="90000"/>
        </a:lnSpc>
        <a:spcBef>
          <a:spcPts val="446"/>
        </a:spcBef>
        <a:buFont typeface="Arial" panose="020B0604020202020204" pitchFamily="34" charset="0"/>
        <a:buChar char="•"/>
        <a:defRPr sz="1785" kern="1200">
          <a:solidFill>
            <a:schemeClr val="tx1"/>
          </a:solidFill>
          <a:latin typeface="+mn-lt"/>
          <a:ea typeface="+mn-ea"/>
          <a:cs typeface="+mn-cs"/>
        </a:defRPr>
      </a:lvl3pPr>
      <a:lvl4pPr marL="1428018"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4pPr>
      <a:lvl5pPr marL="1836024"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5pPr>
      <a:lvl6pPr marL="2244029"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6pPr>
      <a:lvl7pPr marL="2652034"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7pPr>
      <a:lvl8pPr marL="3060040"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8pPr>
      <a:lvl9pPr marL="3468045"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9pPr>
    </p:bodyStyle>
    <p:otherStyle>
      <a:defPPr>
        <a:defRPr lang="en-US"/>
      </a:defPPr>
      <a:lvl1pPr marL="0" algn="l" defTabSz="816011" rtl="0" eaLnBrk="1" latinLnBrk="0" hangingPunct="1">
        <a:defRPr sz="1606" kern="1200">
          <a:solidFill>
            <a:schemeClr val="tx1"/>
          </a:solidFill>
          <a:latin typeface="+mn-lt"/>
          <a:ea typeface="+mn-ea"/>
          <a:cs typeface="+mn-cs"/>
        </a:defRPr>
      </a:lvl1pPr>
      <a:lvl2pPr marL="408005" algn="l" defTabSz="816011" rtl="0" eaLnBrk="1" latinLnBrk="0" hangingPunct="1">
        <a:defRPr sz="1606" kern="1200">
          <a:solidFill>
            <a:schemeClr val="tx1"/>
          </a:solidFill>
          <a:latin typeface="+mn-lt"/>
          <a:ea typeface="+mn-ea"/>
          <a:cs typeface="+mn-cs"/>
        </a:defRPr>
      </a:lvl2pPr>
      <a:lvl3pPr marL="816011" algn="l" defTabSz="816011" rtl="0" eaLnBrk="1" latinLnBrk="0" hangingPunct="1">
        <a:defRPr sz="1606" kern="1200">
          <a:solidFill>
            <a:schemeClr val="tx1"/>
          </a:solidFill>
          <a:latin typeface="+mn-lt"/>
          <a:ea typeface="+mn-ea"/>
          <a:cs typeface="+mn-cs"/>
        </a:defRPr>
      </a:lvl3pPr>
      <a:lvl4pPr marL="1224016" algn="l" defTabSz="816011" rtl="0" eaLnBrk="1" latinLnBrk="0" hangingPunct="1">
        <a:defRPr sz="1606" kern="1200">
          <a:solidFill>
            <a:schemeClr val="tx1"/>
          </a:solidFill>
          <a:latin typeface="+mn-lt"/>
          <a:ea typeface="+mn-ea"/>
          <a:cs typeface="+mn-cs"/>
        </a:defRPr>
      </a:lvl4pPr>
      <a:lvl5pPr marL="1632021" algn="l" defTabSz="816011" rtl="0" eaLnBrk="1" latinLnBrk="0" hangingPunct="1">
        <a:defRPr sz="1606" kern="1200">
          <a:solidFill>
            <a:schemeClr val="tx1"/>
          </a:solidFill>
          <a:latin typeface="+mn-lt"/>
          <a:ea typeface="+mn-ea"/>
          <a:cs typeface="+mn-cs"/>
        </a:defRPr>
      </a:lvl5pPr>
      <a:lvl6pPr marL="2040026" algn="l" defTabSz="816011" rtl="0" eaLnBrk="1" latinLnBrk="0" hangingPunct="1">
        <a:defRPr sz="1606" kern="1200">
          <a:solidFill>
            <a:schemeClr val="tx1"/>
          </a:solidFill>
          <a:latin typeface="+mn-lt"/>
          <a:ea typeface="+mn-ea"/>
          <a:cs typeface="+mn-cs"/>
        </a:defRPr>
      </a:lvl6pPr>
      <a:lvl7pPr marL="2448032" algn="l" defTabSz="816011" rtl="0" eaLnBrk="1" latinLnBrk="0" hangingPunct="1">
        <a:defRPr sz="1606" kern="1200">
          <a:solidFill>
            <a:schemeClr val="tx1"/>
          </a:solidFill>
          <a:latin typeface="+mn-lt"/>
          <a:ea typeface="+mn-ea"/>
          <a:cs typeface="+mn-cs"/>
        </a:defRPr>
      </a:lvl7pPr>
      <a:lvl8pPr marL="2856037" algn="l" defTabSz="816011" rtl="0" eaLnBrk="1" latinLnBrk="0" hangingPunct="1">
        <a:defRPr sz="1606" kern="1200">
          <a:solidFill>
            <a:schemeClr val="tx1"/>
          </a:solidFill>
          <a:latin typeface="+mn-lt"/>
          <a:ea typeface="+mn-ea"/>
          <a:cs typeface="+mn-cs"/>
        </a:defRPr>
      </a:lvl8pPr>
      <a:lvl9pPr marL="3264042" algn="l" defTabSz="816011" rtl="0" eaLnBrk="1" latinLnBrk="0" hangingPunct="1">
        <a:defRPr sz="16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1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12.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5.svg"/><Relationship Id="rId7"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18.png"/><Relationship Id="rId5" Type="http://schemas.openxmlformats.org/officeDocument/2006/relationships/image" Target="../media/image13.sv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0.png"/><Relationship Id="rId7" Type="http://schemas.openxmlformats.org/officeDocument/2006/relationships/image" Target="../media/image3.svg"/><Relationship Id="rId12" Type="http://schemas.openxmlformats.org/officeDocument/2006/relationships/image" Target="../media/image15.sv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2.png"/><Relationship Id="rId11" Type="http://schemas.openxmlformats.org/officeDocument/2006/relationships/image" Target="../media/image14.png"/><Relationship Id="rId5" Type="http://schemas.openxmlformats.org/officeDocument/2006/relationships/image" Target="../media/image5.svg"/><Relationship Id="rId10" Type="http://schemas.openxmlformats.org/officeDocument/2006/relationships/image" Target="../media/image13.svg"/><Relationship Id="rId4" Type="http://schemas.openxmlformats.org/officeDocument/2006/relationships/image" Target="../media/image4.pn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4.png"/><Relationship Id="rId7"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svg"/><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4.png"/><Relationship Id="rId7"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svg"/><Relationship Id="rId9" Type="http://schemas.openxmlformats.org/officeDocument/2006/relationships/image" Target="../media/image17.png"/></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4.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3.svg"/><Relationship Id="rId11" Type="http://schemas.openxmlformats.org/officeDocument/2006/relationships/image" Target="../media/image15.svg"/><Relationship Id="rId5" Type="http://schemas.openxmlformats.org/officeDocument/2006/relationships/image" Target="../media/image2.png"/><Relationship Id="rId10" Type="http://schemas.openxmlformats.org/officeDocument/2006/relationships/image" Target="../media/image14.png"/><Relationship Id="rId4" Type="http://schemas.openxmlformats.org/officeDocument/2006/relationships/image" Target="../media/image5.svg"/><Relationship Id="rId9" Type="http://schemas.openxmlformats.org/officeDocument/2006/relationships/image" Target="../media/image13.svg"/></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4.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3.svg"/><Relationship Id="rId11" Type="http://schemas.openxmlformats.org/officeDocument/2006/relationships/image" Target="../media/image15.svg"/><Relationship Id="rId5" Type="http://schemas.openxmlformats.org/officeDocument/2006/relationships/image" Target="../media/image2.png"/><Relationship Id="rId10" Type="http://schemas.openxmlformats.org/officeDocument/2006/relationships/image" Target="../media/image14.png"/><Relationship Id="rId4" Type="http://schemas.openxmlformats.org/officeDocument/2006/relationships/image" Target="../media/image5.svg"/><Relationship Id="rId9"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194D91C-2221-6D65-EC7A-C1132DE4145F}"/>
              </a:ext>
            </a:extLst>
          </p:cNvPr>
          <p:cNvSpPr/>
          <p:nvPr/>
        </p:nvSpPr>
        <p:spPr>
          <a:xfrm>
            <a:off x="4772819" y="2059781"/>
            <a:ext cx="1385888" cy="138588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16" name="TextBox 15">
            <a:extLst>
              <a:ext uri="{FF2B5EF4-FFF2-40B4-BE49-F238E27FC236}">
                <a16:creationId xmlns:a16="http://schemas.microsoft.com/office/drawing/2014/main" id="{E7ADD29D-0022-9F70-2995-9B05A927DFE8}"/>
              </a:ext>
            </a:extLst>
          </p:cNvPr>
          <p:cNvSpPr txBox="1"/>
          <p:nvPr/>
        </p:nvSpPr>
        <p:spPr>
          <a:xfrm>
            <a:off x="10700499" y="41466"/>
            <a:ext cx="2259852" cy="523220"/>
          </a:xfrm>
          <a:prstGeom prst="rect">
            <a:avLst/>
          </a:prstGeom>
          <a:noFill/>
        </p:spPr>
        <p:txBody>
          <a:bodyPr wrap="square" rtlCol="0">
            <a:spAutoFit/>
          </a:bodyPr>
          <a:lstStyle>
            <a:defPPr>
              <a:defRPr lang="en-US"/>
            </a:defPPr>
            <a:lvl1pPr>
              <a:defRPr sz="1400">
                <a:solidFill>
                  <a:srgbClr val="0070C0"/>
                </a:solidFill>
              </a:defRPr>
            </a:lvl1pPr>
          </a:lstStyle>
          <a:p>
            <a:r>
              <a:rPr lang="en-IN" dirty="0"/>
              <a:t>G04-H-Scenario-With-Activity-008</a:t>
            </a:r>
          </a:p>
        </p:txBody>
      </p:sp>
      <p:sp>
        <p:nvSpPr>
          <p:cNvPr id="17" name="TextBox 16">
            <a:extLst>
              <a:ext uri="{FF2B5EF4-FFF2-40B4-BE49-F238E27FC236}">
                <a16:creationId xmlns:a16="http://schemas.microsoft.com/office/drawing/2014/main" id="{7D6B66B7-BE4B-C675-BEF7-27C5700296CA}"/>
              </a:ext>
            </a:extLst>
          </p:cNvPr>
          <p:cNvSpPr txBox="1"/>
          <p:nvPr/>
        </p:nvSpPr>
        <p:spPr>
          <a:xfrm>
            <a:off x="10544332" y="433039"/>
            <a:ext cx="1407681" cy="307777"/>
          </a:xfrm>
          <a:prstGeom prst="rect">
            <a:avLst/>
          </a:prstGeom>
          <a:noFill/>
        </p:spPr>
        <p:txBody>
          <a:bodyPr wrap="square" rtlCol="0">
            <a:spAutoFit/>
          </a:bodyPr>
          <a:lstStyle/>
          <a:p>
            <a:r>
              <a:rPr lang="en-IN" sz="1400" dirty="0">
                <a:solidFill>
                  <a:srgbClr val="0070C0"/>
                </a:solidFill>
              </a:rPr>
              <a:t>Topic 1 | Page 1</a:t>
            </a:r>
          </a:p>
        </p:txBody>
      </p:sp>
      <p:sp>
        <p:nvSpPr>
          <p:cNvPr id="18" name="Rectangle 17">
            <a:extLst>
              <a:ext uri="{FF2B5EF4-FFF2-40B4-BE49-F238E27FC236}">
                <a16:creationId xmlns:a16="http://schemas.microsoft.com/office/drawing/2014/main" id="{DD4CB2A8-8C62-E5A7-1F1B-25E2610A17F7}"/>
              </a:ext>
            </a:extLst>
          </p:cNvPr>
          <p:cNvSpPr/>
          <p:nvPr/>
        </p:nvSpPr>
        <p:spPr>
          <a:xfrm>
            <a:off x="288001" y="720001"/>
            <a:ext cx="4209785" cy="3673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Practice</a:t>
            </a:r>
          </a:p>
          <a:p>
            <a:endParaRPr lang="en-US" sz="1600" b="1" dirty="0">
              <a:solidFill>
                <a:schemeClr val="tx1"/>
              </a:solidFill>
            </a:endParaRPr>
          </a:p>
          <a:p>
            <a:r>
              <a:rPr lang="en-US" sz="1600" dirty="0">
                <a:solidFill>
                  <a:schemeClr val="tx1"/>
                </a:solidFill>
              </a:rPr>
              <a:t>The way you open a customer meeting is critical in setting the tone for your interaction.</a:t>
            </a:r>
          </a:p>
          <a:p>
            <a:endParaRPr lang="en-US" sz="1600" dirty="0">
              <a:solidFill>
                <a:schemeClr val="tx1"/>
              </a:solidFill>
            </a:endParaRPr>
          </a:p>
          <a:p>
            <a:r>
              <a:rPr lang="en-US" sz="1600" dirty="0">
                <a:solidFill>
                  <a:schemeClr val="tx1"/>
                </a:solidFill>
              </a:rPr>
              <a:t>Whether it is your first meeting or your tenth, the impression that you make with the customer in your opening will ensure your customer is comfortable, engaged, and ready for the next step. </a:t>
            </a:r>
          </a:p>
          <a:p>
            <a:endParaRPr lang="en-US" sz="1600" dirty="0">
              <a:solidFill>
                <a:schemeClr val="tx1"/>
              </a:solidFill>
            </a:endParaRPr>
          </a:p>
          <a:p>
            <a:r>
              <a:rPr lang="en-US" sz="1600" dirty="0">
                <a:solidFill>
                  <a:schemeClr val="tx1"/>
                </a:solidFill>
              </a:rPr>
              <a:t>For an effective opening, if you would like to review the process before you begin, select the Process button. It will also be available to you throughout the exercise. </a:t>
            </a:r>
          </a:p>
        </p:txBody>
      </p:sp>
      <p:sp>
        <p:nvSpPr>
          <p:cNvPr id="20" name="Rectangle 19">
            <a:extLst>
              <a:ext uri="{FF2B5EF4-FFF2-40B4-BE49-F238E27FC236}">
                <a16:creationId xmlns:a16="http://schemas.microsoft.com/office/drawing/2014/main" id="{AC2D765D-BA8F-AE91-F865-475357767DA7}"/>
              </a:ext>
            </a:extLst>
          </p:cNvPr>
          <p:cNvSpPr/>
          <p:nvPr/>
        </p:nvSpPr>
        <p:spPr>
          <a:xfrm>
            <a:off x="288000" y="4393681"/>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Process</a:t>
            </a:r>
          </a:p>
        </p:txBody>
      </p:sp>
      <p:sp>
        <p:nvSpPr>
          <p:cNvPr id="24" name="Rectangle 23">
            <a:extLst>
              <a:ext uri="{FF2B5EF4-FFF2-40B4-BE49-F238E27FC236}">
                <a16:creationId xmlns:a16="http://schemas.microsoft.com/office/drawing/2014/main" id="{9FB322E7-721D-664C-492D-375E3E8D5D04}"/>
              </a:ext>
            </a:extLst>
          </p:cNvPr>
          <p:cNvSpPr/>
          <p:nvPr/>
        </p:nvSpPr>
        <p:spPr>
          <a:xfrm>
            <a:off x="502312" y="5096741"/>
            <a:ext cx="2866454" cy="3325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Start by selecting a scenario.</a:t>
            </a:r>
          </a:p>
        </p:txBody>
      </p:sp>
      <p:pic>
        <p:nvPicPr>
          <p:cNvPr id="4" name="Graphic 3" descr="Cursor with solid fill">
            <a:extLst>
              <a:ext uri="{FF2B5EF4-FFF2-40B4-BE49-F238E27FC236}">
                <a16:creationId xmlns:a16="http://schemas.microsoft.com/office/drawing/2014/main" id="{216491FA-919C-8FA1-6615-255CD814964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0848" y="5100146"/>
            <a:ext cx="228600" cy="228600"/>
          </a:xfrm>
          <a:prstGeom prst="rect">
            <a:avLst/>
          </a:prstGeom>
        </p:spPr>
      </p:pic>
      <p:pic>
        <p:nvPicPr>
          <p:cNvPr id="6" name="Graphic 5" descr="Female Profile with solid fill">
            <a:extLst>
              <a:ext uri="{FF2B5EF4-FFF2-40B4-BE49-F238E27FC236}">
                <a16:creationId xmlns:a16="http://schemas.microsoft.com/office/drawing/2014/main" id="{ED8F49DB-E1EE-8351-D750-4046761FF65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87506" y="2102645"/>
            <a:ext cx="1385888" cy="1385888"/>
          </a:xfrm>
          <a:prstGeom prst="rect">
            <a:avLst/>
          </a:prstGeom>
        </p:spPr>
      </p:pic>
      <p:sp>
        <p:nvSpPr>
          <p:cNvPr id="25" name="Rectangle 24">
            <a:extLst>
              <a:ext uri="{FF2B5EF4-FFF2-40B4-BE49-F238E27FC236}">
                <a16:creationId xmlns:a16="http://schemas.microsoft.com/office/drawing/2014/main" id="{D583C8E5-E47B-4613-BD5D-6BA02AC26E80}"/>
              </a:ext>
            </a:extLst>
          </p:cNvPr>
          <p:cNvSpPr/>
          <p:nvPr/>
        </p:nvSpPr>
        <p:spPr>
          <a:xfrm>
            <a:off x="6402387" y="2059781"/>
            <a:ext cx="1385888" cy="138588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27" name="Rectangle 26">
            <a:extLst>
              <a:ext uri="{FF2B5EF4-FFF2-40B4-BE49-F238E27FC236}">
                <a16:creationId xmlns:a16="http://schemas.microsoft.com/office/drawing/2014/main" id="{3D664D71-8B34-AE24-63D0-963D05C6D0AC}"/>
              </a:ext>
            </a:extLst>
          </p:cNvPr>
          <p:cNvSpPr/>
          <p:nvPr/>
        </p:nvSpPr>
        <p:spPr>
          <a:xfrm>
            <a:off x="8031955" y="2047874"/>
            <a:ext cx="1385888" cy="138588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9" name="Graphic 8" descr="Male profile with solid fill">
            <a:extLst>
              <a:ext uri="{FF2B5EF4-FFF2-40B4-BE49-F238E27FC236}">
                <a16:creationId xmlns:a16="http://schemas.microsoft.com/office/drawing/2014/main" id="{600B20E9-3AA8-F181-269D-21FE22485B0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48427" y="2102645"/>
            <a:ext cx="1385888" cy="1385888"/>
          </a:xfrm>
          <a:prstGeom prst="rect">
            <a:avLst/>
          </a:prstGeom>
        </p:spPr>
      </p:pic>
      <p:sp>
        <p:nvSpPr>
          <p:cNvPr id="30" name="Rectangle 29">
            <a:extLst>
              <a:ext uri="{FF2B5EF4-FFF2-40B4-BE49-F238E27FC236}">
                <a16:creationId xmlns:a16="http://schemas.microsoft.com/office/drawing/2014/main" id="{471D6DCC-894D-AC9A-7EDC-549C2EEB3296}"/>
              </a:ext>
            </a:extLst>
          </p:cNvPr>
          <p:cNvSpPr/>
          <p:nvPr/>
        </p:nvSpPr>
        <p:spPr>
          <a:xfrm>
            <a:off x="4783493" y="1710192"/>
            <a:ext cx="1375214" cy="30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Name 1</a:t>
            </a:r>
          </a:p>
        </p:txBody>
      </p:sp>
      <p:sp>
        <p:nvSpPr>
          <p:cNvPr id="32" name="Rectangle 31">
            <a:extLst>
              <a:ext uri="{FF2B5EF4-FFF2-40B4-BE49-F238E27FC236}">
                <a16:creationId xmlns:a16="http://schemas.microsoft.com/office/drawing/2014/main" id="{E05EA8CC-8D5A-F1D8-587E-B1286733DBDD}"/>
              </a:ext>
            </a:extLst>
          </p:cNvPr>
          <p:cNvSpPr/>
          <p:nvPr/>
        </p:nvSpPr>
        <p:spPr>
          <a:xfrm>
            <a:off x="6402386" y="1710191"/>
            <a:ext cx="1385887" cy="3495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Name 2</a:t>
            </a:r>
          </a:p>
        </p:txBody>
      </p:sp>
      <p:sp>
        <p:nvSpPr>
          <p:cNvPr id="33" name="Rectangle 32">
            <a:extLst>
              <a:ext uri="{FF2B5EF4-FFF2-40B4-BE49-F238E27FC236}">
                <a16:creationId xmlns:a16="http://schemas.microsoft.com/office/drawing/2014/main" id="{E7E4016A-A082-DB70-21FE-DDB0759FE2F3}"/>
              </a:ext>
            </a:extLst>
          </p:cNvPr>
          <p:cNvSpPr/>
          <p:nvPr/>
        </p:nvSpPr>
        <p:spPr>
          <a:xfrm>
            <a:off x="8031955" y="1710191"/>
            <a:ext cx="1375214" cy="3376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Name 3</a:t>
            </a:r>
          </a:p>
        </p:txBody>
      </p:sp>
      <p:sp>
        <p:nvSpPr>
          <p:cNvPr id="34" name="Rectangle 33">
            <a:extLst>
              <a:ext uri="{FF2B5EF4-FFF2-40B4-BE49-F238E27FC236}">
                <a16:creationId xmlns:a16="http://schemas.microsoft.com/office/drawing/2014/main" id="{6DEEAE79-1F8D-164E-6827-123200643D3D}"/>
              </a:ext>
            </a:extLst>
          </p:cNvPr>
          <p:cNvSpPr/>
          <p:nvPr/>
        </p:nvSpPr>
        <p:spPr>
          <a:xfrm>
            <a:off x="4772819" y="3767592"/>
            <a:ext cx="1256506" cy="6260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accent1"/>
                </a:solidFill>
              </a:rPr>
              <a:t>Scenario 1</a:t>
            </a:r>
          </a:p>
        </p:txBody>
      </p:sp>
      <p:cxnSp>
        <p:nvCxnSpPr>
          <p:cNvPr id="12" name="Straight Connector 11">
            <a:extLst>
              <a:ext uri="{FF2B5EF4-FFF2-40B4-BE49-F238E27FC236}">
                <a16:creationId xmlns:a16="http://schemas.microsoft.com/office/drawing/2014/main" id="{B5C9E87F-276D-C9C6-3B21-CF5DA88FD254}"/>
              </a:ext>
            </a:extLst>
          </p:cNvPr>
          <p:cNvCxnSpPr>
            <a:cxnSpLocks/>
          </p:cNvCxnSpPr>
          <p:nvPr/>
        </p:nvCxnSpPr>
        <p:spPr>
          <a:xfrm>
            <a:off x="4787506" y="3643314"/>
            <a:ext cx="40130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5667C86-A231-44DF-D67A-8966F00A8F1A}"/>
              </a:ext>
            </a:extLst>
          </p:cNvPr>
          <p:cNvCxnSpPr>
            <a:cxnSpLocks/>
          </p:cNvCxnSpPr>
          <p:nvPr/>
        </p:nvCxnSpPr>
        <p:spPr>
          <a:xfrm>
            <a:off x="6402387" y="3643314"/>
            <a:ext cx="40130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57F607B-2ADB-FC22-4BA2-64A347887750}"/>
              </a:ext>
            </a:extLst>
          </p:cNvPr>
          <p:cNvCxnSpPr>
            <a:cxnSpLocks/>
          </p:cNvCxnSpPr>
          <p:nvPr/>
        </p:nvCxnSpPr>
        <p:spPr>
          <a:xfrm>
            <a:off x="8031955" y="3657603"/>
            <a:ext cx="4013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B4E2EE41-FA31-06BE-D596-9CF907DB99C6}"/>
              </a:ext>
            </a:extLst>
          </p:cNvPr>
          <p:cNvSpPr/>
          <p:nvPr/>
        </p:nvSpPr>
        <p:spPr>
          <a:xfrm>
            <a:off x="6402387" y="3763282"/>
            <a:ext cx="1431928" cy="6260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accent1"/>
                </a:solidFill>
              </a:rPr>
              <a:t>Scenario 2</a:t>
            </a:r>
          </a:p>
        </p:txBody>
      </p:sp>
      <p:sp>
        <p:nvSpPr>
          <p:cNvPr id="38" name="Rectangle 37">
            <a:extLst>
              <a:ext uri="{FF2B5EF4-FFF2-40B4-BE49-F238E27FC236}">
                <a16:creationId xmlns:a16="http://schemas.microsoft.com/office/drawing/2014/main" id="{82337D87-C7F9-DF07-006E-1D9212A7E36F}"/>
              </a:ext>
            </a:extLst>
          </p:cNvPr>
          <p:cNvSpPr/>
          <p:nvPr/>
        </p:nvSpPr>
        <p:spPr>
          <a:xfrm>
            <a:off x="8031954" y="3763282"/>
            <a:ext cx="1431927" cy="6260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accent1"/>
                </a:solidFill>
              </a:rPr>
              <a:t>Scenario 3</a:t>
            </a:r>
          </a:p>
        </p:txBody>
      </p:sp>
      <p:pic>
        <p:nvPicPr>
          <p:cNvPr id="39" name="Graphic 38" descr="Female Profile with solid fill">
            <a:extLst>
              <a:ext uri="{FF2B5EF4-FFF2-40B4-BE49-F238E27FC236}">
                <a16:creationId xmlns:a16="http://schemas.microsoft.com/office/drawing/2014/main" id="{BC6D7E01-E66F-BC09-28C2-18C65724CF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26618" y="2076451"/>
            <a:ext cx="1385888" cy="1385888"/>
          </a:xfrm>
          <a:prstGeom prst="rect">
            <a:avLst/>
          </a:prstGeom>
        </p:spPr>
      </p:pic>
    </p:spTree>
    <p:extLst>
      <p:ext uri="{BB962C8B-B14F-4D97-AF65-F5344CB8AC3E}">
        <p14:creationId xmlns:p14="http://schemas.microsoft.com/office/powerpoint/2010/main" val="229829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Rounded Corners 58">
            <a:extLst>
              <a:ext uri="{FF2B5EF4-FFF2-40B4-BE49-F238E27FC236}">
                <a16:creationId xmlns:a16="http://schemas.microsoft.com/office/drawing/2014/main" id="{6B3816C1-ECCD-D7A7-3392-681AE5B3256B}"/>
              </a:ext>
            </a:extLst>
          </p:cNvPr>
          <p:cNvSpPr/>
          <p:nvPr/>
        </p:nvSpPr>
        <p:spPr>
          <a:xfrm>
            <a:off x="2329896" y="2552863"/>
            <a:ext cx="6135460" cy="715239"/>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0" name="Rectangle: Rounded Corners 59">
            <a:extLst>
              <a:ext uri="{FF2B5EF4-FFF2-40B4-BE49-F238E27FC236}">
                <a16:creationId xmlns:a16="http://schemas.microsoft.com/office/drawing/2014/main" id="{4D93EDF9-0D10-28E1-8A50-10340E9DC687}"/>
              </a:ext>
            </a:extLst>
          </p:cNvPr>
          <p:cNvSpPr/>
          <p:nvPr/>
        </p:nvSpPr>
        <p:spPr>
          <a:xfrm>
            <a:off x="2329896" y="2676072"/>
            <a:ext cx="4576718" cy="592030"/>
          </a:xfrm>
          <a:prstGeom prst="roundRect">
            <a:avLst>
              <a:gd name="adj" fmla="val 0"/>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22" name="Rectangle 21">
            <a:extLst>
              <a:ext uri="{FF2B5EF4-FFF2-40B4-BE49-F238E27FC236}">
                <a16:creationId xmlns:a16="http://schemas.microsoft.com/office/drawing/2014/main" id="{05AC457C-EEBF-A42D-52D4-84405990C7B6}"/>
              </a:ext>
            </a:extLst>
          </p:cNvPr>
          <p:cNvSpPr/>
          <p:nvPr/>
        </p:nvSpPr>
        <p:spPr>
          <a:xfrm>
            <a:off x="0" y="1785283"/>
            <a:ext cx="1652337" cy="39019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3" name="Rectangle 2">
            <a:extLst>
              <a:ext uri="{FF2B5EF4-FFF2-40B4-BE49-F238E27FC236}">
                <a16:creationId xmlns:a16="http://schemas.microsoft.com/office/drawing/2014/main" id="{E4AE72F3-AE1E-2DBA-1EEB-47F429D3D542}"/>
              </a:ext>
            </a:extLst>
          </p:cNvPr>
          <p:cNvSpPr/>
          <p:nvPr/>
        </p:nvSpPr>
        <p:spPr>
          <a:xfrm>
            <a:off x="0" y="550406"/>
            <a:ext cx="9706595" cy="1248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8" name="Rectangle 17">
            <a:extLst>
              <a:ext uri="{FF2B5EF4-FFF2-40B4-BE49-F238E27FC236}">
                <a16:creationId xmlns:a16="http://schemas.microsoft.com/office/drawing/2014/main" id="{DD4CB2A8-8C62-E5A7-1F1B-25E2610A17F7}"/>
              </a:ext>
            </a:extLst>
          </p:cNvPr>
          <p:cNvSpPr/>
          <p:nvPr/>
        </p:nvSpPr>
        <p:spPr>
          <a:xfrm>
            <a:off x="288001" y="958653"/>
            <a:ext cx="3080765" cy="3992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000" b="1" dirty="0">
                <a:solidFill>
                  <a:schemeClr val="tx1"/>
                </a:solidFill>
              </a:rPr>
              <a:t>Conversation Flow</a:t>
            </a:r>
            <a:endParaRPr lang="en-US" sz="2000" dirty="0">
              <a:solidFill>
                <a:schemeClr val="tx1"/>
              </a:solidFill>
            </a:endParaRPr>
          </a:p>
        </p:txBody>
      </p:sp>
      <p:sp>
        <p:nvSpPr>
          <p:cNvPr id="20" name="Rectangle 19">
            <a:extLst>
              <a:ext uri="{FF2B5EF4-FFF2-40B4-BE49-F238E27FC236}">
                <a16:creationId xmlns:a16="http://schemas.microsoft.com/office/drawing/2014/main" id="{AC2D765D-BA8F-AE91-F865-475357767DA7}"/>
              </a:ext>
            </a:extLst>
          </p:cNvPr>
          <p:cNvSpPr/>
          <p:nvPr/>
        </p:nvSpPr>
        <p:spPr>
          <a:xfrm>
            <a:off x="206936" y="2545632"/>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Process</a:t>
            </a:r>
          </a:p>
        </p:txBody>
      </p:sp>
      <p:sp>
        <p:nvSpPr>
          <p:cNvPr id="30" name="Rectangle 29">
            <a:extLst>
              <a:ext uri="{FF2B5EF4-FFF2-40B4-BE49-F238E27FC236}">
                <a16:creationId xmlns:a16="http://schemas.microsoft.com/office/drawing/2014/main" id="{471D6DCC-894D-AC9A-7EDC-549C2EEB3296}"/>
              </a:ext>
            </a:extLst>
          </p:cNvPr>
          <p:cNvSpPr/>
          <p:nvPr/>
        </p:nvSpPr>
        <p:spPr>
          <a:xfrm>
            <a:off x="4023144" y="1059049"/>
            <a:ext cx="1375214" cy="30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Interest Meter:</a:t>
            </a:r>
          </a:p>
        </p:txBody>
      </p:sp>
      <p:cxnSp>
        <p:nvCxnSpPr>
          <p:cNvPr id="12" name="Straight Connector 11">
            <a:extLst>
              <a:ext uri="{FF2B5EF4-FFF2-40B4-BE49-F238E27FC236}">
                <a16:creationId xmlns:a16="http://schemas.microsoft.com/office/drawing/2014/main" id="{B5C9E87F-276D-C9C6-3B21-CF5DA88FD254}"/>
              </a:ext>
            </a:extLst>
          </p:cNvPr>
          <p:cNvCxnSpPr>
            <a:cxnSpLocks/>
          </p:cNvCxnSpPr>
          <p:nvPr/>
        </p:nvCxnSpPr>
        <p:spPr>
          <a:xfrm>
            <a:off x="298718" y="1357872"/>
            <a:ext cx="1208696"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46D12CD8-359C-5DF3-B43A-9965D9D80D47}"/>
              </a:ext>
            </a:extLst>
          </p:cNvPr>
          <p:cNvSpPr/>
          <p:nvPr/>
        </p:nvSpPr>
        <p:spPr>
          <a:xfrm>
            <a:off x="5545373" y="1048372"/>
            <a:ext cx="3402362" cy="27995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cxnSp>
        <p:nvCxnSpPr>
          <p:cNvPr id="17" name="Straight Connector 16">
            <a:extLst>
              <a:ext uri="{FF2B5EF4-FFF2-40B4-BE49-F238E27FC236}">
                <a16:creationId xmlns:a16="http://schemas.microsoft.com/office/drawing/2014/main" id="{A588370F-7CCF-8DDD-7BCA-A0C687DDAC93}"/>
              </a:ext>
            </a:extLst>
          </p:cNvPr>
          <p:cNvCxnSpPr>
            <a:cxnSpLocks/>
          </p:cNvCxnSpPr>
          <p:nvPr/>
        </p:nvCxnSpPr>
        <p:spPr>
          <a:xfrm>
            <a:off x="5558584"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7819DA6-9211-CDDC-C8D8-347621FF3BA5}"/>
              </a:ext>
            </a:extLst>
          </p:cNvPr>
          <p:cNvCxnSpPr>
            <a:cxnSpLocks/>
          </p:cNvCxnSpPr>
          <p:nvPr/>
        </p:nvCxnSpPr>
        <p:spPr>
          <a:xfrm>
            <a:off x="6403368"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796D27F-64FA-D3D1-3082-91E182A57678}"/>
              </a:ext>
            </a:extLst>
          </p:cNvPr>
          <p:cNvCxnSpPr>
            <a:cxnSpLocks/>
          </p:cNvCxnSpPr>
          <p:nvPr/>
        </p:nvCxnSpPr>
        <p:spPr>
          <a:xfrm>
            <a:off x="7248152"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41AB737-3400-343C-B753-F5376ADFF4C6}"/>
              </a:ext>
            </a:extLst>
          </p:cNvPr>
          <p:cNvCxnSpPr>
            <a:cxnSpLocks/>
          </p:cNvCxnSpPr>
          <p:nvPr/>
        </p:nvCxnSpPr>
        <p:spPr>
          <a:xfrm>
            <a:off x="8092937"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4D8172B-A3C2-E492-215E-4185D3EC6759}"/>
              </a:ext>
            </a:extLst>
          </p:cNvPr>
          <p:cNvCxnSpPr>
            <a:cxnSpLocks/>
          </p:cNvCxnSpPr>
          <p:nvPr/>
        </p:nvCxnSpPr>
        <p:spPr>
          <a:xfrm>
            <a:off x="8937722"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F41D740-0CD2-2C5A-9B56-399E819291DF}"/>
              </a:ext>
            </a:extLst>
          </p:cNvPr>
          <p:cNvCxnSpPr>
            <a:cxnSpLocks/>
          </p:cNvCxnSpPr>
          <p:nvPr/>
        </p:nvCxnSpPr>
        <p:spPr>
          <a:xfrm>
            <a:off x="5554570"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1C4A881-5210-F119-45B0-B7F289E8D82D}"/>
              </a:ext>
            </a:extLst>
          </p:cNvPr>
          <p:cNvCxnSpPr>
            <a:cxnSpLocks/>
          </p:cNvCxnSpPr>
          <p:nvPr/>
        </p:nvCxnSpPr>
        <p:spPr>
          <a:xfrm>
            <a:off x="6399354"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7E523D0-0018-D70B-2542-98D546927C33}"/>
              </a:ext>
            </a:extLst>
          </p:cNvPr>
          <p:cNvCxnSpPr>
            <a:cxnSpLocks/>
          </p:cNvCxnSpPr>
          <p:nvPr/>
        </p:nvCxnSpPr>
        <p:spPr>
          <a:xfrm>
            <a:off x="7244138"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20F28B3-F1A3-0C0C-4134-8C5AA20E3AFC}"/>
              </a:ext>
            </a:extLst>
          </p:cNvPr>
          <p:cNvCxnSpPr>
            <a:cxnSpLocks/>
          </p:cNvCxnSpPr>
          <p:nvPr/>
        </p:nvCxnSpPr>
        <p:spPr>
          <a:xfrm>
            <a:off x="8088923"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99DC10F5-0C7A-F70F-F082-DD0E15B0A01B}"/>
              </a:ext>
            </a:extLst>
          </p:cNvPr>
          <p:cNvCxnSpPr>
            <a:cxnSpLocks/>
          </p:cNvCxnSpPr>
          <p:nvPr/>
        </p:nvCxnSpPr>
        <p:spPr>
          <a:xfrm>
            <a:off x="8933708"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F63BED43-F588-B2EC-4134-C8EAC2C4B205}"/>
              </a:ext>
            </a:extLst>
          </p:cNvPr>
          <p:cNvSpPr/>
          <p:nvPr/>
        </p:nvSpPr>
        <p:spPr>
          <a:xfrm>
            <a:off x="6137611" y="598258"/>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Poor</a:t>
            </a:r>
          </a:p>
        </p:txBody>
      </p:sp>
      <p:sp>
        <p:nvSpPr>
          <p:cNvPr id="51" name="Rectangle 50">
            <a:extLst>
              <a:ext uri="{FF2B5EF4-FFF2-40B4-BE49-F238E27FC236}">
                <a16:creationId xmlns:a16="http://schemas.microsoft.com/office/drawing/2014/main" id="{F80F6A70-E06C-E987-35C0-714C3AA15A1D}"/>
              </a:ext>
            </a:extLst>
          </p:cNvPr>
          <p:cNvSpPr/>
          <p:nvPr/>
        </p:nvSpPr>
        <p:spPr>
          <a:xfrm>
            <a:off x="7031481" y="1549178"/>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Fair</a:t>
            </a:r>
          </a:p>
        </p:txBody>
      </p:sp>
      <p:sp>
        <p:nvSpPr>
          <p:cNvPr id="52" name="Rectangle 51">
            <a:extLst>
              <a:ext uri="{FF2B5EF4-FFF2-40B4-BE49-F238E27FC236}">
                <a16:creationId xmlns:a16="http://schemas.microsoft.com/office/drawing/2014/main" id="{89273F5C-9298-E2CF-B44B-44334EE2E27C}"/>
              </a:ext>
            </a:extLst>
          </p:cNvPr>
          <p:cNvSpPr/>
          <p:nvPr/>
        </p:nvSpPr>
        <p:spPr>
          <a:xfrm>
            <a:off x="8417978" y="1549178"/>
            <a:ext cx="834279" cy="28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Excellent</a:t>
            </a:r>
          </a:p>
        </p:txBody>
      </p:sp>
      <p:sp>
        <p:nvSpPr>
          <p:cNvPr id="53" name="Rectangle 52">
            <a:extLst>
              <a:ext uri="{FF2B5EF4-FFF2-40B4-BE49-F238E27FC236}">
                <a16:creationId xmlns:a16="http://schemas.microsoft.com/office/drawing/2014/main" id="{F9C7A83F-BFA7-4DF8-7413-FE6DDF567970}"/>
              </a:ext>
            </a:extLst>
          </p:cNvPr>
          <p:cNvSpPr/>
          <p:nvPr/>
        </p:nvSpPr>
        <p:spPr>
          <a:xfrm>
            <a:off x="7779653" y="598257"/>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Good</a:t>
            </a:r>
          </a:p>
        </p:txBody>
      </p:sp>
      <p:sp>
        <p:nvSpPr>
          <p:cNvPr id="55" name="Rectangle 54">
            <a:extLst>
              <a:ext uri="{FF2B5EF4-FFF2-40B4-BE49-F238E27FC236}">
                <a16:creationId xmlns:a16="http://schemas.microsoft.com/office/drawing/2014/main" id="{34E496F9-A311-6087-99CA-2E3569CD2390}"/>
              </a:ext>
            </a:extLst>
          </p:cNvPr>
          <p:cNvSpPr/>
          <p:nvPr/>
        </p:nvSpPr>
        <p:spPr>
          <a:xfrm>
            <a:off x="206936" y="3096565"/>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My Role</a:t>
            </a:r>
          </a:p>
        </p:txBody>
      </p:sp>
      <p:pic>
        <p:nvPicPr>
          <p:cNvPr id="69" name="Graphic 68" descr="Smiling face with solid fill with solid fill">
            <a:extLst>
              <a:ext uri="{FF2B5EF4-FFF2-40B4-BE49-F238E27FC236}">
                <a16:creationId xmlns:a16="http://schemas.microsoft.com/office/drawing/2014/main" id="{6328F5FD-C20E-E583-8D86-1D9369EC243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9011665" y="1048372"/>
            <a:ext cx="279951" cy="279951"/>
          </a:xfrm>
          <a:prstGeom prst="rect">
            <a:avLst/>
          </a:prstGeom>
        </p:spPr>
      </p:pic>
      <p:pic>
        <p:nvPicPr>
          <p:cNvPr id="70" name="Graphic 69" descr="Sad face with solid fill with solid fill">
            <a:extLst>
              <a:ext uri="{FF2B5EF4-FFF2-40B4-BE49-F238E27FC236}">
                <a16:creationId xmlns:a16="http://schemas.microsoft.com/office/drawing/2014/main" id="{FDCC5102-4E2C-B159-E54C-B0DDFBA5566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5233336" y="1048372"/>
            <a:ext cx="279951" cy="279951"/>
          </a:xfrm>
          <a:prstGeom prst="rect">
            <a:avLst/>
          </a:prstGeom>
        </p:spPr>
      </p:pic>
      <p:sp>
        <p:nvSpPr>
          <p:cNvPr id="50" name="Rectangle: Rounded Corners 49">
            <a:extLst>
              <a:ext uri="{FF2B5EF4-FFF2-40B4-BE49-F238E27FC236}">
                <a16:creationId xmlns:a16="http://schemas.microsoft.com/office/drawing/2014/main" id="{49154238-9366-C8D2-311F-82ED78A19839}"/>
              </a:ext>
            </a:extLst>
          </p:cNvPr>
          <p:cNvSpPr/>
          <p:nvPr/>
        </p:nvSpPr>
        <p:spPr>
          <a:xfrm>
            <a:off x="2156719" y="2400243"/>
            <a:ext cx="6483279" cy="2697827"/>
          </a:xfrm>
          <a:prstGeom prst="roundRect">
            <a:avLst>
              <a:gd name="adj" fmla="val 3626"/>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54" name="Rectangle 53">
            <a:extLst>
              <a:ext uri="{FF2B5EF4-FFF2-40B4-BE49-F238E27FC236}">
                <a16:creationId xmlns:a16="http://schemas.microsoft.com/office/drawing/2014/main" id="{E4148E97-2DEA-618D-005A-6D49CC2CEEA2}"/>
              </a:ext>
            </a:extLst>
          </p:cNvPr>
          <p:cNvSpPr/>
          <p:nvPr/>
        </p:nvSpPr>
        <p:spPr>
          <a:xfrm>
            <a:off x="2581530" y="2797243"/>
            <a:ext cx="5389353" cy="3634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Sounds good. Thanks for calling. </a:t>
            </a:r>
          </a:p>
        </p:txBody>
      </p:sp>
      <p:sp>
        <p:nvSpPr>
          <p:cNvPr id="64" name="Rectangle: Rounded Corners 63">
            <a:extLst>
              <a:ext uri="{FF2B5EF4-FFF2-40B4-BE49-F238E27FC236}">
                <a16:creationId xmlns:a16="http://schemas.microsoft.com/office/drawing/2014/main" id="{7F10A4AC-65A6-EC28-C402-05EC1CEECFA2}"/>
              </a:ext>
            </a:extLst>
          </p:cNvPr>
          <p:cNvSpPr/>
          <p:nvPr/>
        </p:nvSpPr>
        <p:spPr>
          <a:xfrm>
            <a:off x="2329896" y="3478808"/>
            <a:ext cx="6135460" cy="837356"/>
          </a:xfrm>
          <a:prstGeom prst="roundRect">
            <a:avLst>
              <a:gd name="adj" fmla="val 10360"/>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5" name="Rectangle 64">
            <a:extLst>
              <a:ext uri="{FF2B5EF4-FFF2-40B4-BE49-F238E27FC236}">
                <a16:creationId xmlns:a16="http://schemas.microsoft.com/office/drawing/2014/main" id="{8DD988BE-9053-3876-4EE8-4259F858A367}"/>
              </a:ext>
            </a:extLst>
          </p:cNvPr>
          <p:cNvSpPr/>
          <p:nvPr/>
        </p:nvSpPr>
        <p:spPr>
          <a:xfrm>
            <a:off x="2529624" y="3664333"/>
            <a:ext cx="5935731" cy="6215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Great job!  You were successful in scheduling a meeting with Julia.</a:t>
            </a:r>
          </a:p>
          <a:p>
            <a:r>
              <a:rPr lang="en-US" sz="1600" dirty="0">
                <a:solidFill>
                  <a:schemeClr val="tx1"/>
                </a:solidFill>
              </a:rPr>
              <a:t>You did a great job. You can now move on to the next activity scenario.</a:t>
            </a:r>
          </a:p>
        </p:txBody>
      </p:sp>
      <p:sp>
        <p:nvSpPr>
          <p:cNvPr id="66" name="Rectangle 65">
            <a:extLst>
              <a:ext uri="{FF2B5EF4-FFF2-40B4-BE49-F238E27FC236}">
                <a16:creationId xmlns:a16="http://schemas.microsoft.com/office/drawing/2014/main" id="{9431CEC3-182D-6961-D6A8-7F217020D4C2}"/>
              </a:ext>
            </a:extLst>
          </p:cNvPr>
          <p:cNvSpPr/>
          <p:nvPr/>
        </p:nvSpPr>
        <p:spPr>
          <a:xfrm>
            <a:off x="6644260" y="4562606"/>
            <a:ext cx="1825649"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How Did You Do?</a:t>
            </a:r>
          </a:p>
        </p:txBody>
      </p:sp>
      <p:pic>
        <p:nvPicPr>
          <p:cNvPr id="56" name="Picture 55" descr="Shape, square&#10;&#10;Description automatically generated">
            <a:extLst>
              <a:ext uri="{FF2B5EF4-FFF2-40B4-BE49-F238E27FC236}">
                <a16:creationId xmlns:a16="http://schemas.microsoft.com/office/drawing/2014/main" id="{276FA8AE-02AF-8890-5545-EA88C0167E5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1" r="30793" b="-4184"/>
          <a:stretch/>
        </p:blipFill>
        <p:spPr>
          <a:xfrm>
            <a:off x="5548284" y="1041932"/>
            <a:ext cx="2422599" cy="302671"/>
          </a:xfrm>
          <a:prstGeom prst="rect">
            <a:avLst/>
          </a:prstGeom>
        </p:spPr>
      </p:pic>
      <p:pic>
        <p:nvPicPr>
          <p:cNvPr id="61" name="Graphic 60" descr="Smiling face with solid fill with solid fill">
            <a:extLst>
              <a:ext uri="{FF2B5EF4-FFF2-40B4-BE49-F238E27FC236}">
                <a16:creationId xmlns:a16="http://schemas.microsoft.com/office/drawing/2014/main" id="{045CB6C9-FF5C-5C1C-A12B-96C032A802B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672711" y="2659798"/>
            <a:ext cx="457200" cy="457200"/>
          </a:xfrm>
          <a:prstGeom prst="rect">
            <a:avLst/>
          </a:prstGeom>
        </p:spPr>
      </p:pic>
      <p:sp>
        <p:nvSpPr>
          <p:cNvPr id="62" name="Rectangle 61">
            <a:extLst>
              <a:ext uri="{FF2B5EF4-FFF2-40B4-BE49-F238E27FC236}">
                <a16:creationId xmlns:a16="http://schemas.microsoft.com/office/drawing/2014/main" id="{1C73EF9A-7BC7-A20C-E7AB-4B252F77964D}"/>
              </a:ext>
            </a:extLst>
          </p:cNvPr>
          <p:cNvSpPr/>
          <p:nvPr/>
        </p:nvSpPr>
        <p:spPr>
          <a:xfrm>
            <a:off x="10592321" y="463204"/>
            <a:ext cx="2310069" cy="3472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Final Feedback</a:t>
            </a:r>
          </a:p>
        </p:txBody>
      </p:sp>
    </p:spTree>
    <p:extLst>
      <p:ext uri="{BB962C8B-B14F-4D97-AF65-F5344CB8AC3E}">
        <p14:creationId xmlns:p14="http://schemas.microsoft.com/office/powerpoint/2010/main" val="302553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18" name="Rectangle 17">
            <a:extLst>
              <a:ext uri="{FF2B5EF4-FFF2-40B4-BE49-F238E27FC236}">
                <a16:creationId xmlns:a16="http://schemas.microsoft.com/office/drawing/2014/main" id="{DD4CB2A8-8C62-E5A7-1F1B-25E2610A17F7}"/>
              </a:ext>
            </a:extLst>
          </p:cNvPr>
          <p:cNvSpPr/>
          <p:nvPr/>
        </p:nvSpPr>
        <p:spPr>
          <a:xfrm>
            <a:off x="288001" y="720001"/>
            <a:ext cx="3080765" cy="3992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000" b="1" dirty="0">
                <a:solidFill>
                  <a:schemeClr val="tx1"/>
                </a:solidFill>
              </a:rPr>
              <a:t>Conversation Flow</a:t>
            </a:r>
            <a:endParaRPr lang="en-US" sz="2000" dirty="0">
              <a:solidFill>
                <a:schemeClr val="tx1"/>
              </a:solidFill>
            </a:endParaRPr>
          </a:p>
        </p:txBody>
      </p:sp>
      <p:sp>
        <p:nvSpPr>
          <p:cNvPr id="30" name="Rectangle 29">
            <a:extLst>
              <a:ext uri="{FF2B5EF4-FFF2-40B4-BE49-F238E27FC236}">
                <a16:creationId xmlns:a16="http://schemas.microsoft.com/office/drawing/2014/main" id="{471D6DCC-894D-AC9A-7EDC-549C2EEB3296}"/>
              </a:ext>
            </a:extLst>
          </p:cNvPr>
          <p:cNvSpPr/>
          <p:nvPr/>
        </p:nvSpPr>
        <p:spPr>
          <a:xfrm>
            <a:off x="319819" y="2039597"/>
            <a:ext cx="1375214" cy="30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Reaction Meter</a:t>
            </a:r>
          </a:p>
        </p:txBody>
      </p:sp>
      <p:cxnSp>
        <p:nvCxnSpPr>
          <p:cNvPr id="12" name="Straight Connector 11">
            <a:extLst>
              <a:ext uri="{FF2B5EF4-FFF2-40B4-BE49-F238E27FC236}">
                <a16:creationId xmlns:a16="http://schemas.microsoft.com/office/drawing/2014/main" id="{B5C9E87F-276D-C9C6-3B21-CF5DA88FD254}"/>
              </a:ext>
            </a:extLst>
          </p:cNvPr>
          <p:cNvCxnSpPr>
            <a:cxnSpLocks/>
          </p:cNvCxnSpPr>
          <p:nvPr/>
        </p:nvCxnSpPr>
        <p:spPr>
          <a:xfrm>
            <a:off x="298718" y="1119220"/>
            <a:ext cx="1208696" cy="0"/>
          </a:xfrm>
          <a:prstGeom prst="line">
            <a:avLst/>
          </a:prstGeom>
          <a:ln w="57150"/>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409596A3-F722-F077-D16F-52A528623328}"/>
              </a:ext>
            </a:extLst>
          </p:cNvPr>
          <p:cNvGrpSpPr/>
          <p:nvPr/>
        </p:nvGrpSpPr>
        <p:grpSpPr>
          <a:xfrm>
            <a:off x="319819" y="2563209"/>
            <a:ext cx="3979743" cy="1229332"/>
            <a:chOff x="453169" y="2544159"/>
            <a:chExt cx="4058280" cy="1253592"/>
          </a:xfrm>
        </p:grpSpPr>
        <p:sp>
          <p:nvSpPr>
            <p:cNvPr id="10" name="Rectangle: Rounded Corners 9">
              <a:extLst>
                <a:ext uri="{FF2B5EF4-FFF2-40B4-BE49-F238E27FC236}">
                  <a16:creationId xmlns:a16="http://schemas.microsoft.com/office/drawing/2014/main" id="{46D12CD8-359C-5DF3-B43A-9965D9D80D47}"/>
                </a:ext>
              </a:extLst>
            </p:cNvPr>
            <p:cNvSpPr/>
            <p:nvPr/>
          </p:nvSpPr>
          <p:spPr>
            <a:xfrm>
              <a:off x="765206" y="2994274"/>
              <a:ext cx="3402362" cy="279951"/>
            </a:xfrm>
            <a:prstGeom prst="roundRect">
              <a:avLst>
                <a:gd name="adj" fmla="val 50000"/>
              </a:avLst>
            </a:prstGeom>
            <a:solidFill>
              <a:schemeClr val="bg1"/>
            </a:solidFill>
            <a:ln>
              <a:solidFill>
                <a:srgbClr val="5B859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15" name="Graphic 14" descr="Smiling face with solid fill with solid fill">
              <a:extLst>
                <a:ext uri="{FF2B5EF4-FFF2-40B4-BE49-F238E27FC236}">
                  <a16:creationId xmlns:a16="http://schemas.microsoft.com/office/drawing/2014/main" id="{7B3920F9-853E-143F-A723-0CA2929EE73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231498" y="2994274"/>
              <a:ext cx="279951" cy="279951"/>
            </a:xfrm>
            <a:prstGeom prst="rect">
              <a:avLst/>
            </a:prstGeom>
          </p:spPr>
        </p:pic>
        <p:pic>
          <p:nvPicPr>
            <p:cNvPr id="31" name="Graphic 30" descr="Sad face with solid fill with solid fill">
              <a:extLst>
                <a:ext uri="{FF2B5EF4-FFF2-40B4-BE49-F238E27FC236}">
                  <a16:creationId xmlns:a16="http://schemas.microsoft.com/office/drawing/2014/main" id="{4637B90A-0E56-7312-656C-5B764036462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3169" y="2994274"/>
              <a:ext cx="279951" cy="279951"/>
            </a:xfrm>
            <a:prstGeom prst="rect">
              <a:avLst/>
            </a:prstGeom>
          </p:spPr>
        </p:pic>
        <p:cxnSp>
          <p:nvCxnSpPr>
            <p:cNvPr id="17" name="Straight Connector 16">
              <a:extLst>
                <a:ext uri="{FF2B5EF4-FFF2-40B4-BE49-F238E27FC236}">
                  <a16:creationId xmlns:a16="http://schemas.microsoft.com/office/drawing/2014/main" id="{A588370F-7CCF-8DDD-7BCA-A0C687DDAC93}"/>
                </a:ext>
              </a:extLst>
            </p:cNvPr>
            <p:cNvCxnSpPr>
              <a:cxnSpLocks/>
            </p:cNvCxnSpPr>
            <p:nvPr/>
          </p:nvCxnSpPr>
          <p:spPr>
            <a:xfrm>
              <a:off x="778417" y="2740225"/>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7819DA6-9211-CDDC-C8D8-347621FF3BA5}"/>
                </a:ext>
              </a:extLst>
            </p:cNvPr>
            <p:cNvCxnSpPr>
              <a:cxnSpLocks/>
            </p:cNvCxnSpPr>
            <p:nvPr/>
          </p:nvCxnSpPr>
          <p:spPr>
            <a:xfrm>
              <a:off x="1623201" y="2740225"/>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796D27F-64FA-D3D1-3082-91E182A57678}"/>
                </a:ext>
              </a:extLst>
            </p:cNvPr>
            <p:cNvCxnSpPr>
              <a:cxnSpLocks/>
            </p:cNvCxnSpPr>
            <p:nvPr/>
          </p:nvCxnSpPr>
          <p:spPr>
            <a:xfrm>
              <a:off x="2467985" y="2740225"/>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41AB737-3400-343C-B753-F5376ADFF4C6}"/>
                </a:ext>
              </a:extLst>
            </p:cNvPr>
            <p:cNvCxnSpPr>
              <a:cxnSpLocks/>
            </p:cNvCxnSpPr>
            <p:nvPr/>
          </p:nvCxnSpPr>
          <p:spPr>
            <a:xfrm>
              <a:off x="3312770" y="2740225"/>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4D8172B-A3C2-E492-215E-4185D3EC6759}"/>
                </a:ext>
              </a:extLst>
            </p:cNvPr>
            <p:cNvCxnSpPr>
              <a:cxnSpLocks/>
            </p:cNvCxnSpPr>
            <p:nvPr/>
          </p:nvCxnSpPr>
          <p:spPr>
            <a:xfrm>
              <a:off x="4157555" y="2740225"/>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F41D740-0CD2-2C5A-9B56-399E819291DF}"/>
                </a:ext>
              </a:extLst>
            </p:cNvPr>
            <p:cNvCxnSpPr>
              <a:cxnSpLocks/>
            </p:cNvCxnSpPr>
            <p:nvPr/>
          </p:nvCxnSpPr>
          <p:spPr>
            <a:xfrm>
              <a:off x="774403" y="3349825"/>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1C4A881-5210-F119-45B0-B7F289E8D82D}"/>
                </a:ext>
              </a:extLst>
            </p:cNvPr>
            <p:cNvCxnSpPr>
              <a:cxnSpLocks/>
            </p:cNvCxnSpPr>
            <p:nvPr/>
          </p:nvCxnSpPr>
          <p:spPr>
            <a:xfrm>
              <a:off x="1619187" y="3349825"/>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7E523D0-0018-D70B-2542-98D546927C33}"/>
                </a:ext>
              </a:extLst>
            </p:cNvPr>
            <p:cNvCxnSpPr>
              <a:cxnSpLocks/>
            </p:cNvCxnSpPr>
            <p:nvPr/>
          </p:nvCxnSpPr>
          <p:spPr>
            <a:xfrm>
              <a:off x="2463971" y="3349825"/>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20F28B3-F1A3-0C0C-4134-8C5AA20E3AFC}"/>
                </a:ext>
              </a:extLst>
            </p:cNvPr>
            <p:cNvCxnSpPr>
              <a:cxnSpLocks/>
            </p:cNvCxnSpPr>
            <p:nvPr/>
          </p:nvCxnSpPr>
          <p:spPr>
            <a:xfrm>
              <a:off x="3308756" y="3349825"/>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99DC10F5-0C7A-F70F-F082-DD0E15B0A01B}"/>
                </a:ext>
              </a:extLst>
            </p:cNvPr>
            <p:cNvCxnSpPr>
              <a:cxnSpLocks/>
            </p:cNvCxnSpPr>
            <p:nvPr/>
          </p:nvCxnSpPr>
          <p:spPr>
            <a:xfrm>
              <a:off x="4153541" y="3349825"/>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F63BED43-F588-B2EC-4134-C8EAC2C4B205}"/>
                </a:ext>
              </a:extLst>
            </p:cNvPr>
            <p:cNvSpPr/>
            <p:nvPr/>
          </p:nvSpPr>
          <p:spPr>
            <a:xfrm>
              <a:off x="1357444" y="2544160"/>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Poor</a:t>
              </a:r>
            </a:p>
          </p:txBody>
        </p:sp>
        <p:sp>
          <p:nvSpPr>
            <p:cNvPr id="51" name="Rectangle 50">
              <a:extLst>
                <a:ext uri="{FF2B5EF4-FFF2-40B4-BE49-F238E27FC236}">
                  <a16:creationId xmlns:a16="http://schemas.microsoft.com/office/drawing/2014/main" id="{F80F6A70-E06C-E987-35C0-714C3AA15A1D}"/>
                </a:ext>
              </a:extLst>
            </p:cNvPr>
            <p:cNvSpPr/>
            <p:nvPr/>
          </p:nvSpPr>
          <p:spPr>
            <a:xfrm>
              <a:off x="2251314" y="3495080"/>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Fair</a:t>
              </a:r>
            </a:p>
          </p:txBody>
        </p:sp>
        <p:sp>
          <p:nvSpPr>
            <p:cNvPr id="52" name="Rectangle 51">
              <a:extLst>
                <a:ext uri="{FF2B5EF4-FFF2-40B4-BE49-F238E27FC236}">
                  <a16:creationId xmlns:a16="http://schemas.microsoft.com/office/drawing/2014/main" id="{89273F5C-9298-E2CF-B44B-44334EE2E27C}"/>
                </a:ext>
              </a:extLst>
            </p:cNvPr>
            <p:cNvSpPr/>
            <p:nvPr/>
          </p:nvSpPr>
          <p:spPr>
            <a:xfrm>
              <a:off x="3637811" y="3495080"/>
              <a:ext cx="834279" cy="28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Excellent</a:t>
              </a:r>
            </a:p>
          </p:txBody>
        </p:sp>
        <p:sp>
          <p:nvSpPr>
            <p:cNvPr id="53" name="Rectangle 52">
              <a:extLst>
                <a:ext uri="{FF2B5EF4-FFF2-40B4-BE49-F238E27FC236}">
                  <a16:creationId xmlns:a16="http://schemas.microsoft.com/office/drawing/2014/main" id="{F9C7A83F-BFA7-4DF8-7413-FE6DDF567970}"/>
                </a:ext>
              </a:extLst>
            </p:cNvPr>
            <p:cNvSpPr/>
            <p:nvPr/>
          </p:nvSpPr>
          <p:spPr>
            <a:xfrm>
              <a:off x="2999486" y="2544159"/>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Good</a:t>
              </a:r>
            </a:p>
          </p:txBody>
        </p:sp>
        <p:pic>
          <p:nvPicPr>
            <p:cNvPr id="61" name="Picture 60" descr="Shape, square&#10;&#10;Description automatically generated">
              <a:extLst>
                <a:ext uri="{FF2B5EF4-FFF2-40B4-BE49-F238E27FC236}">
                  <a16:creationId xmlns:a16="http://schemas.microsoft.com/office/drawing/2014/main" id="{A2B8BD49-F4A4-D368-6C8B-829265ADA086}"/>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1" t="1" r="47734" b="740"/>
            <a:stretch/>
          </p:blipFill>
          <p:spPr>
            <a:xfrm>
              <a:off x="768118" y="2985856"/>
              <a:ext cx="1829572" cy="288369"/>
            </a:xfrm>
            <a:prstGeom prst="rect">
              <a:avLst/>
            </a:prstGeom>
          </p:spPr>
        </p:pic>
      </p:grpSp>
      <p:sp>
        <p:nvSpPr>
          <p:cNvPr id="4" name="Rectangle 3">
            <a:extLst>
              <a:ext uri="{FF2B5EF4-FFF2-40B4-BE49-F238E27FC236}">
                <a16:creationId xmlns:a16="http://schemas.microsoft.com/office/drawing/2014/main" id="{5B3260D9-9CC9-EA56-28BF-F9D96B0BA153}"/>
              </a:ext>
            </a:extLst>
          </p:cNvPr>
          <p:cNvSpPr/>
          <p:nvPr/>
        </p:nvSpPr>
        <p:spPr>
          <a:xfrm>
            <a:off x="142626" y="1819412"/>
            <a:ext cx="4308049" cy="2666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54" name="Rectangle 53">
            <a:extLst>
              <a:ext uri="{FF2B5EF4-FFF2-40B4-BE49-F238E27FC236}">
                <a16:creationId xmlns:a16="http://schemas.microsoft.com/office/drawing/2014/main" id="{70C043A0-2A4E-0F8D-627A-43DCE725F4AC}"/>
              </a:ext>
            </a:extLst>
          </p:cNvPr>
          <p:cNvSpPr/>
          <p:nvPr/>
        </p:nvSpPr>
        <p:spPr>
          <a:xfrm>
            <a:off x="4781110" y="2029931"/>
            <a:ext cx="2229289" cy="3163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Key Performance Indicators</a:t>
            </a:r>
          </a:p>
        </p:txBody>
      </p:sp>
      <p:sp>
        <p:nvSpPr>
          <p:cNvPr id="57" name="Rectangle 56">
            <a:extLst>
              <a:ext uri="{FF2B5EF4-FFF2-40B4-BE49-F238E27FC236}">
                <a16:creationId xmlns:a16="http://schemas.microsoft.com/office/drawing/2014/main" id="{A9BA2625-D550-9953-2E89-BF99FF18C3BF}"/>
              </a:ext>
            </a:extLst>
          </p:cNvPr>
          <p:cNvSpPr/>
          <p:nvPr/>
        </p:nvSpPr>
        <p:spPr>
          <a:xfrm>
            <a:off x="4781111" y="2506343"/>
            <a:ext cx="1924490" cy="1901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dirty="0">
                <a:solidFill>
                  <a:schemeClr val="tx1"/>
                </a:solidFill>
              </a:rPr>
              <a:t>Greet Warmly </a:t>
            </a:r>
            <a:br>
              <a:rPr lang="en-US" sz="1400" dirty="0">
                <a:solidFill>
                  <a:schemeClr val="tx1"/>
                </a:solidFill>
              </a:rPr>
            </a:br>
            <a:endParaRPr lang="en-US" sz="1400" dirty="0">
              <a:solidFill>
                <a:schemeClr val="tx1"/>
              </a:solidFill>
            </a:endParaRPr>
          </a:p>
          <a:p>
            <a:r>
              <a:rPr lang="en-US" sz="1400" dirty="0">
                <a:solidFill>
                  <a:schemeClr val="tx1"/>
                </a:solidFill>
              </a:rPr>
              <a:t>Create Connections </a:t>
            </a:r>
            <a:br>
              <a:rPr lang="en-US" sz="1400" dirty="0">
                <a:solidFill>
                  <a:schemeClr val="tx1"/>
                </a:solidFill>
              </a:rPr>
            </a:br>
            <a:r>
              <a:rPr lang="en-US" sz="1400" dirty="0">
                <a:solidFill>
                  <a:schemeClr val="tx1"/>
                </a:solidFill>
              </a:rPr>
              <a:t> </a:t>
            </a:r>
          </a:p>
          <a:p>
            <a:r>
              <a:rPr lang="en-US" sz="1400" dirty="0">
                <a:solidFill>
                  <a:schemeClr val="tx1"/>
                </a:solidFill>
              </a:rPr>
              <a:t>Communication style Business oriented  </a:t>
            </a:r>
            <a:br>
              <a:rPr lang="en-US" sz="1400" dirty="0">
                <a:solidFill>
                  <a:schemeClr val="tx1"/>
                </a:solidFill>
              </a:rPr>
            </a:br>
            <a:endParaRPr lang="en-US" sz="1400" dirty="0">
              <a:solidFill>
                <a:schemeClr val="tx1"/>
              </a:solidFill>
            </a:endParaRPr>
          </a:p>
          <a:p>
            <a:r>
              <a:rPr lang="en-US" sz="1400" dirty="0">
                <a:solidFill>
                  <a:schemeClr val="tx1"/>
                </a:solidFill>
              </a:rPr>
              <a:t>Deliver LPS and Confirm</a:t>
            </a:r>
          </a:p>
        </p:txBody>
      </p:sp>
      <p:sp>
        <p:nvSpPr>
          <p:cNvPr id="64" name="Rectangle: Rounded Corners 63">
            <a:extLst>
              <a:ext uri="{FF2B5EF4-FFF2-40B4-BE49-F238E27FC236}">
                <a16:creationId xmlns:a16="http://schemas.microsoft.com/office/drawing/2014/main" id="{94F9CE67-E8B6-BD10-F2C7-D5BAD6644222}"/>
              </a:ext>
            </a:extLst>
          </p:cNvPr>
          <p:cNvSpPr/>
          <p:nvPr/>
        </p:nvSpPr>
        <p:spPr>
          <a:xfrm>
            <a:off x="6834268" y="2560641"/>
            <a:ext cx="2240984" cy="104573"/>
          </a:xfrm>
          <a:prstGeom prst="roundRect">
            <a:avLst>
              <a:gd name="adj" fmla="val 50000"/>
            </a:avLst>
          </a:prstGeom>
          <a:solidFill>
            <a:srgbClr val="70AD47"/>
          </a:solidFill>
          <a:ln>
            <a:solidFill>
              <a:srgbClr val="5B859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5" name="Rectangle: Rounded Corners 64">
            <a:extLst>
              <a:ext uri="{FF2B5EF4-FFF2-40B4-BE49-F238E27FC236}">
                <a16:creationId xmlns:a16="http://schemas.microsoft.com/office/drawing/2014/main" id="{B067E64D-FB1D-1E07-6DBB-70232FF522C6}"/>
              </a:ext>
            </a:extLst>
          </p:cNvPr>
          <p:cNvSpPr/>
          <p:nvPr/>
        </p:nvSpPr>
        <p:spPr>
          <a:xfrm>
            <a:off x="6834268" y="3033179"/>
            <a:ext cx="2240984" cy="104573"/>
          </a:xfrm>
          <a:prstGeom prst="roundRect">
            <a:avLst>
              <a:gd name="adj" fmla="val 50000"/>
            </a:avLst>
          </a:prstGeom>
          <a:solidFill>
            <a:srgbClr val="70AD47"/>
          </a:solidFill>
          <a:ln>
            <a:solidFill>
              <a:srgbClr val="5B859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6" name="Rectangle: Rounded Corners 65">
            <a:extLst>
              <a:ext uri="{FF2B5EF4-FFF2-40B4-BE49-F238E27FC236}">
                <a16:creationId xmlns:a16="http://schemas.microsoft.com/office/drawing/2014/main" id="{70CB6D5E-2EA0-B766-3732-56363EC0D07A}"/>
              </a:ext>
            </a:extLst>
          </p:cNvPr>
          <p:cNvSpPr/>
          <p:nvPr/>
        </p:nvSpPr>
        <p:spPr>
          <a:xfrm>
            <a:off x="6834268" y="3584101"/>
            <a:ext cx="2240984" cy="104573"/>
          </a:xfrm>
          <a:prstGeom prst="roundRect">
            <a:avLst>
              <a:gd name="adj" fmla="val 50000"/>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7" name="Rectangle: Rounded Corners 66">
            <a:extLst>
              <a:ext uri="{FF2B5EF4-FFF2-40B4-BE49-F238E27FC236}">
                <a16:creationId xmlns:a16="http://schemas.microsoft.com/office/drawing/2014/main" id="{4088CD95-6C36-A3FE-3833-93A2C491318D}"/>
              </a:ext>
            </a:extLst>
          </p:cNvPr>
          <p:cNvSpPr/>
          <p:nvPr/>
        </p:nvSpPr>
        <p:spPr>
          <a:xfrm>
            <a:off x="6834268" y="4030450"/>
            <a:ext cx="2240984" cy="104573"/>
          </a:xfrm>
          <a:prstGeom prst="roundRect">
            <a:avLst>
              <a:gd name="adj" fmla="val 50000"/>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8" name="Rectangle 67">
            <a:extLst>
              <a:ext uri="{FF2B5EF4-FFF2-40B4-BE49-F238E27FC236}">
                <a16:creationId xmlns:a16="http://schemas.microsoft.com/office/drawing/2014/main" id="{7A149E59-B98B-2ECD-20E5-53B0D25FABD8}"/>
              </a:ext>
            </a:extLst>
          </p:cNvPr>
          <p:cNvSpPr/>
          <p:nvPr/>
        </p:nvSpPr>
        <p:spPr>
          <a:xfrm>
            <a:off x="4562678" y="1836077"/>
            <a:ext cx="4859455" cy="2666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9" name="Rectangle 68">
            <a:extLst>
              <a:ext uri="{FF2B5EF4-FFF2-40B4-BE49-F238E27FC236}">
                <a16:creationId xmlns:a16="http://schemas.microsoft.com/office/drawing/2014/main" id="{9A51E653-6BC2-1CE3-6329-E4ACD1EAB302}"/>
              </a:ext>
            </a:extLst>
          </p:cNvPr>
          <p:cNvSpPr/>
          <p:nvPr/>
        </p:nvSpPr>
        <p:spPr>
          <a:xfrm>
            <a:off x="3058837" y="910965"/>
            <a:ext cx="2119522" cy="399219"/>
          </a:xfrm>
          <a:prstGeom prst="rect">
            <a:avLst/>
          </a:prstGeom>
          <a:solidFill>
            <a:schemeClr val="accent5">
              <a:lumMod val="60000"/>
              <a:lumOff val="40000"/>
            </a:schemeClr>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Performance Indicator</a:t>
            </a:r>
          </a:p>
        </p:txBody>
      </p:sp>
      <p:sp>
        <p:nvSpPr>
          <p:cNvPr id="70" name="Rectangle 69">
            <a:extLst>
              <a:ext uri="{FF2B5EF4-FFF2-40B4-BE49-F238E27FC236}">
                <a16:creationId xmlns:a16="http://schemas.microsoft.com/office/drawing/2014/main" id="{1C7951B2-23FC-A627-EB5D-6473EA228850}"/>
              </a:ext>
            </a:extLst>
          </p:cNvPr>
          <p:cNvSpPr/>
          <p:nvPr/>
        </p:nvSpPr>
        <p:spPr>
          <a:xfrm>
            <a:off x="5467334" y="910965"/>
            <a:ext cx="2119522"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Conversation Quality</a:t>
            </a:r>
          </a:p>
        </p:txBody>
      </p:sp>
      <p:sp>
        <p:nvSpPr>
          <p:cNvPr id="71" name="Rectangle 70">
            <a:extLst>
              <a:ext uri="{FF2B5EF4-FFF2-40B4-BE49-F238E27FC236}">
                <a16:creationId xmlns:a16="http://schemas.microsoft.com/office/drawing/2014/main" id="{67114563-ECD5-EF1C-93CB-903C74323EFC}"/>
              </a:ext>
            </a:extLst>
          </p:cNvPr>
          <p:cNvSpPr/>
          <p:nvPr/>
        </p:nvSpPr>
        <p:spPr>
          <a:xfrm>
            <a:off x="8484820" y="653839"/>
            <a:ext cx="937313"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Close</a:t>
            </a:r>
          </a:p>
        </p:txBody>
      </p:sp>
    </p:spTree>
    <p:extLst>
      <p:ext uri="{BB962C8B-B14F-4D97-AF65-F5344CB8AC3E}">
        <p14:creationId xmlns:p14="http://schemas.microsoft.com/office/powerpoint/2010/main" val="3567240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18" name="Rectangle 17">
            <a:extLst>
              <a:ext uri="{FF2B5EF4-FFF2-40B4-BE49-F238E27FC236}">
                <a16:creationId xmlns:a16="http://schemas.microsoft.com/office/drawing/2014/main" id="{DD4CB2A8-8C62-E5A7-1F1B-25E2610A17F7}"/>
              </a:ext>
            </a:extLst>
          </p:cNvPr>
          <p:cNvSpPr/>
          <p:nvPr/>
        </p:nvSpPr>
        <p:spPr>
          <a:xfrm>
            <a:off x="288001" y="720001"/>
            <a:ext cx="3080765" cy="3992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000" b="1" dirty="0">
                <a:solidFill>
                  <a:schemeClr val="tx1"/>
                </a:solidFill>
              </a:rPr>
              <a:t>Conversation Flow</a:t>
            </a:r>
            <a:endParaRPr lang="en-US" sz="2000" dirty="0">
              <a:solidFill>
                <a:schemeClr val="tx1"/>
              </a:solidFill>
            </a:endParaRPr>
          </a:p>
        </p:txBody>
      </p:sp>
      <p:cxnSp>
        <p:nvCxnSpPr>
          <p:cNvPr id="12" name="Straight Connector 11">
            <a:extLst>
              <a:ext uri="{FF2B5EF4-FFF2-40B4-BE49-F238E27FC236}">
                <a16:creationId xmlns:a16="http://schemas.microsoft.com/office/drawing/2014/main" id="{B5C9E87F-276D-C9C6-3B21-CF5DA88FD254}"/>
              </a:ext>
            </a:extLst>
          </p:cNvPr>
          <p:cNvCxnSpPr>
            <a:cxnSpLocks/>
          </p:cNvCxnSpPr>
          <p:nvPr/>
        </p:nvCxnSpPr>
        <p:spPr>
          <a:xfrm>
            <a:off x="298718" y="1119220"/>
            <a:ext cx="1208696"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70C043A0-2A4E-0F8D-627A-43DCE725F4AC}"/>
              </a:ext>
            </a:extLst>
          </p:cNvPr>
          <p:cNvSpPr/>
          <p:nvPr/>
        </p:nvSpPr>
        <p:spPr>
          <a:xfrm>
            <a:off x="471508" y="1970776"/>
            <a:ext cx="2229289" cy="3163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Conversation Quality Meter</a:t>
            </a:r>
          </a:p>
        </p:txBody>
      </p:sp>
      <p:sp>
        <p:nvSpPr>
          <p:cNvPr id="57" name="Rectangle 56">
            <a:extLst>
              <a:ext uri="{FF2B5EF4-FFF2-40B4-BE49-F238E27FC236}">
                <a16:creationId xmlns:a16="http://schemas.microsoft.com/office/drawing/2014/main" id="{A9BA2625-D550-9953-2E89-BF99FF18C3BF}"/>
              </a:ext>
            </a:extLst>
          </p:cNvPr>
          <p:cNvSpPr/>
          <p:nvPr/>
        </p:nvSpPr>
        <p:spPr>
          <a:xfrm>
            <a:off x="471509" y="2447188"/>
            <a:ext cx="1924490" cy="1901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dirty="0">
                <a:solidFill>
                  <a:schemeClr val="tx1"/>
                </a:solidFill>
              </a:rPr>
              <a:t>Question 1</a:t>
            </a:r>
          </a:p>
          <a:p>
            <a:endParaRPr lang="en-US" sz="1400" dirty="0">
              <a:solidFill>
                <a:schemeClr val="tx1"/>
              </a:solidFill>
            </a:endParaRPr>
          </a:p>
          <a:p>
            <a:r>
              <a:rPr lang="en-US" sz="1400" dirty="0">
                <a:solidFill>
                  <a:schemeClr val="tx1"/>
                </a:solidFill>
              </a:rPr>
              <a:t>Question 2</a:t>
            </a:r>
          </a:p>
          <a:p>
            <a:endParaRPr lang="en-US" sz="1400" dirty="0">
              <a:solidFill>
                <a:schemeClr val="tx1"/>
              </a:solidFill>
            </a:endParaRPr>
          </a:p>
          <a:p>
            <a:r>
              <a:rPr lang="en-US" sz="1400" dirty="0">
                <a:solidFill>
                  <a:schemeClr val="tx1"/>
                </a:solidFill>
              </a:rPr>
              <a:t>Question 4</a:t>
            </a:r>
          </a:p>
          <a:p>
            <a:endParaRPr lang="en-US" sz="1400" dirty="0">
              <a:solidFill>
                <a:schemeClr val="tx1"/>
              </a:solidFill>
            </a:endParaRPr>
          </a:p>
          <a:p>
            <a:r>
              <a:rPr lang="en-US" sz="1400" dirty="0">
                <a:solidFill>
                  <a:schemeClr val="tx1"/>
                </a:solidFill>
              </a:rPr>
              <a:t>Question 7</a:t>
            </a:r>
          </a:p>
          <a:p>
            <a:endParaRPr lang="en-US" sz="1400" dirty="0">
              <a:solidFill>
                <a:schemeClr val="tx1"/>
              </a:solidFill>
            </a:endParaRPr>
          </a:p>
          <a:p>
            <a:endParaRPr lang="en-US" sz="1400" dirty="0">
              <a:solidFill>
                <a:schemeClr val="tx1"/>
              </a:solidFill>
            </a:endParaRPr>
          </a:p>
        </p:txBody>
      </p:sp>
      <p:sp>
        <p:nvSpPr>
          <p:cNvPr id="64" name="Rectangle: Rounded Corners 63">
            <a:extLst>
              <a:ext uri="{FF2B5EF4-FFF2-40B4-BE49-F238E27FC236}">
                <a16:creationId xmlns:a16="http://schemas.microsoft.com/office/drawing/2014/main" id="{94F9CE67-E8B6-BD10-F2C7-D5BAD6644222}"/>
              </a:ext>
            </a:extLst>
          </p:cNvPr>
          <p:cNvSpPr/>
          <p:nvPr/>
        </p:nvSpPr>
        <p:spPr>
          <a:xfrm>
            <a:off x="1580305" y="2447188"/>
            <a:ext cx="2240984" cy="104573"/>
          </a:xfrm>
          <a:prstGeom prst="roundRect">
            <a:avLst>
              <a:gd name="adj" fmla="val 50000"/>
            </a:avLst>
          </a:prstGeom>
          <a:solidFill>
            <a:srgbClr val="70AD47"/>
          </a:solidFill>
          <a:ln>
            <a:solidFill>
              <a:srgbClr val="5B859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5" name="Rectangle: Rounded Corners 64">
            <a:extLst>
              <a:ext uri="{FF2B5EF4-FFF2-40B4-BE49-F238E27FC236}">
                <a16:creationId xmlns:a16="http://schemas.microsoft.com/office/drawing/2014/main" id="{B067E64D-FB1D-1E07-6DBB-70232FF522C6}"/>
              </a:ext>
            </a:extLst>
          </p:cNvPr>
          <p:cNvSpPr/>
          <p:nvPr/>
        </p:nvSpPr>
        <p:spPr>
          <a:xfrm>
            <a:off x="1580305" y="2919726"/>
            <a:ext cx="2240984" cy="104573"/>
          </a:xfrm>
          <a:prstGeom prst="roundRect">
            <a:avLst>
              <a:gd name="adj" fmla="val 50000"/>
            </a:avLst>
          </a:prstGeom>
          <a:solidFill>
            <a:srgbClr val="70AD47"/>
          </a:solidFill>
          <a:ln>
            <a:solidFill>
              <a:srgbClr val="5B859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6" name="Rectangle: Rounded Corners 65">
            <a:extLst>
              <a:ext uri="{FF2B5EF4-FFF2-40B4-BE49-F238E27FC236}">
                <a16:creationId xmlns:a16="http://schemas.microsoft.com/office/drawing/2014/main" id="{70CB6D5E-2EA0-B766-3732-56363EC0D07A}"/>
              </a:ext>
            </a:extLst>
          </p:cNvPr>
          <p:cNvSpPr/>
          <p:nvPr/>
        </p:nvSpPr>
        <p:spPr>
          <a:xfrm>
            <a:off x="1580305" y="3388076"/>
            <a:ext cx="2240984" cy="104573"/>
          </a:xfrm>
          <a:prstGeom prst="roundRect">
            <a:avLst>
              <a:gd name="adj" fmla="val 50000"/>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7" name="Rectangle: Rounded Corners 66">
            <a:extLst>
              <a:ext uri="{FF2B5EF4-FFF2-40B4-BE49-F238E27FC236}">
                <a16:creationId xmlns:a16="http://schemas.microsoft.com/office/drawing/2014/main" id="{4088CD95-6C36-A3FE-3833-93A2C491318D}"/>
              </a:ext>
            </a:extLst>
          </p:cNvPr>
          <p:cNvSpPr/>
          <p:nvPr/>
        </p:nvSpPr>
        <p:spPr>
          <a:xfrm>
            <a:off x="1580305" y="3815949"/>
            <a:ext cx="2240984" cy="104573"/>
          </a:xfrm>
          <a:prstGeom prst="roundRect">
            <a:avLst>
              <a:gd name="adj" fmla="val 50000"/>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9" name="Rectangle 68">
            <a:extLst>
              <a:ext uri="{FF2B5EF4-FFF2-40B4-BE49-F238E27FC236}">
                <a16:creationId xmlns:a16="http://schemas.microsoft.com/office/drawing/2014/main" id="{9A51E653-6BC2-1CE3-6329-E4ACD1EAB302}"/>
              </a:ext>
            </a:extLst>
          </p:cNvPr>
          <p:cNvSpPr/>
          <p:nvPr/>
        </p:nvSpPr>
        <p:spPr>
          <a:xfrm>
            <a:off x="3058837" y="910965"/>
            <a:ext cx="2119522" cy="399219"/>
          </a:xfrm>
          <a:prstGeom prst="rect">
            <a:avLst/>
          </a:prstGeom>
          <a:solidFill>
            <a:srgbClr val="C3C3C3"/>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Performance Indicator</a:t>
            </a:r>
          </a:p>
        </p:txBody>
      </p:sp>
      <p:sp>
        <p:nvSpPr>
          <p:cNvPr id="70" name="Rectangle 69">
            <a:extLst>
              <a:ext uri="{FF2B5EF4-FFF2-40B4-BE49-F238E27FC236}">
                <a16:creationId xmlns:a16="http://schemas.microsoft.com/office/drawing/2014/main" id="{1C7951B2-23FC-A627-EB5D-6473EA228850}"/>
              </a:ext>
            </a:extLst>
          </p:cNvPr>
          <p:cNvSpPr/>
          <p:nvPr/>
        </p:nvSpPr>
        <p:spPr>
          <a:xfrm>
            <a:off x="5467334" y="910965"/>
            <a:ext cx="2119522" cy="399219"/>
          </a:xfrm>
          <a:prstGeom prst="rect">
            <a:avLst/>
          </a:prstGeom>
          <a:solidFill>
            <a:schemeClr val="accent5">
              <a:lumMod val="60000"/>
              <a:lumOff val="40000"/>
            </a:schemeClr>
          </a:solidFill>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Conversation Quality</a:t>
            </a:r>
          </a:p>
        </p:txBody>
      </p:sp>
      <p:sp>
        <p:nvSpPr>
          <p:cNvPr id="71" name="Rectangle 70">
            <a:extLst>
              <a:ext uri="{FF2B5EF4-FFF2-40B4-BE49-F238E27FC236}">
                <a16:creationId xmlns:a16="http://schemas.microsoft.com/office/drawing/2014/main" id="{67114563-ECD5-EF1C-93CB-903C74323EFC}"/>
              </a:ext>
            </a:extLst>
          </p:cNvPr>
          <p:cNvSpPr/>
          <p:nvPr/>
        </p:nvSpPr>
        <p:spPr>
          <a:xfrm>
            <a:off x="8484820" y="653839"/>
            <a:ext cx="937313"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Close</a:t>
            </a:r>
          </a:p>
        </p:txBody>
      </p:sp>
      <p:sp>
        <p:nvSpPr>
          <p:cNvPr id="37" name="Rectangle 36">
            <a:extLst>
              <a:ext uri="{FF2B5EF4-FFF2-40B4-BE49-F238E27FC236}">
                <a16:creationId xmlns:a16="http://schemas.microsoft.com/office/drawing/2014/main" id="{068F6838-DCE6-0BC8-B0C4-EEFC87B3854A}"/>
              </a:ext>
            </a:extLst>
          </p:cNvPr>
          <p:cNvSpPr/>
          <p:nvPr/>
        </p:nvSpPr>
        <p:spPr>
          <a:xfrm>
            <a:off x="4863034" y="2018922"/>
            <a:ext cx="3029681" cy="3163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Individual Conversation Feedback</a:t>
            </a:r>
          </a:p>
        </p:txBody>
      </p:sp>
      <p:sp>
        <p:nvSpPr>
          <p:cNvPr id="38" name="Oval 37">
            <a:extLst>
              <a:ext uri="{FF2B5EF4-FFF2-40B4-BE49-F238E27FC236}">
                <a16:creationId xmlns:a16="http://schemas.microsoft.com/office/drawing/2014/main" id="{863C9497-1DC8-E2ED-F301-93F3BAE4E641}"/>
              </a:ext>
            </a:extLst>
          </p:cNvPr>
          <p:cNvSpPr/>
          <p:nvPr/>
        </p:nvSpPr>
        <p:spPr>
          <a:xfrm>
            <a:off x="4943474" y="2515308"/>
            <a:ext cx="470857" cy="470857"/>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39" name="Graphic 38" descr="Female Profile with solid fill">
            <a:extLst>
              <a:ext uri="{FF2B5EF4-FFF2-40B4-BE49-F238E27FC236}">
                <a16:creationId xmlns:a16="http://schemas.microsoft.com/office/drawing/2014/main" id="{A1678EE8-882A-600C-061C-038D4B8803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44888" y="2534203"/>
            <a:ext cx="470857" cy="470857"/>
          </a:xfrm>
          <a:prstGeom prst="rect">
            <a:avLst/>
          </a:prstGeom>
        </p:spPr>
      </p:pic>
      <p:sp>
        <p:nvSpPr>
          <p:cNvPr id="50" name="Rectangle: Rounded Corners 49">
            <a:extLst>
              <a:ext uri="{FF2B5EF4-FFF2-40B4-BE49-F238E27FC236}">
                <a16:creationId xmlns:a16="http://schemas.microsoft.com/office/drawing/2014/main" id="{DD5206F1-A671-3824-D18B-2860CEF76831}"/>
              </a:ext>
            </a:extLst>
          </p:cNvPr>
          <p:cNvSpPr/>
          <p:nvPr/>
        </p:nvSpPr>
        <p:spPr>
          <a:xfrm>
            <a:off x="5527006" y="2538101"/>
            <a:ext cx="3245996" cy="454684"/>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55" name="Rectangle: Rounded Corners 54">
            <a:extLst>
              <a:ext uri="{FF2B5EF4-FFF2-40B4-BE49-F238E27FC236}">
                <a16:creationId xmlns:a16="http://schemas.microsoft.com/office/drawing/2014/main" id="{F5CC9DD2-B660-B59C-DC00-F3CF164E9166}"/>
              </a:ext>
            </a:extLst>
          </p:cNvPr>
          <p:cNvSpPr/>
          <p:nvPr/>
        </p:nvSpPr>
        <p:spPr>
          <a:xfrm>
            <a:off x="5527006" y="2616426"/>
            <a:ext cx="2909462" cy="376359"/>
          </a:xfrm>
          <a:prstGeom prst="roundRect">
            <a:avLst>
              <a:gd name="adj" fmla="val 0"/>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56" name="Rectangle 55">
            <a:extLst>
              <a:ext uri="{FF2B5EF4-FFF2-40B4-BE49-F238E27FC236}">
                <a16:creationId xmlns:a16="http://schemas.microsoft.com/office/drawing/2014/main" id="{521683E8-ED08-ADB0-F521-6281D1C44267}"/>
              </a:ext>
            </a:extLst>
          </p:cNvPr>
          <p:cNvSpPr/>
          <p:nvPr/>
        </p:nvSpPr>
        <p:spPr>
          <a:xfrm>
            <a:off x="5684954" y="2688998"/>
            <a:ext cx="1946521" cy="220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b="1" dirty="0">
                <a:solidFill>
                  <a:schemeClr val="tx1"/>
                </a:solidFill>
              </a:rPr>
              <a:t>Hello, this is Julia Jaspers.</a:t>
            </a:r>
          </a:p>
        </p:txBody>
      </p:sp>
      <p:sp>
        <p:nvSpPr>
          <p:cNvPr id="58" name="Rectangle: Rounded Corners 57">
            <a:extLst>
              <a:ext uri="{FF2B5EF4-FFF2-40B4-BE49-F238E27FC236}">
                <a16:creationId xmlns:a16="http://schemas.microsoft.com/office/drawing/2014/main" id="{43933A21-E2CA-283D-DFEE-81A7928A9C71}"/>
              </a:ext>
            </a:extLst>
          </p:cNvPr>
          <p:cNvSpPr/>
          <p:nvPr/>
        </p:nvSpPr>
        <p:spPr>
          <a:xfrm>
            <a:off x="4943473" y="3165487"/>
            <a:ext cx="3829528" cy="1395953"/>
          </a:xfrm>
          <a:prstGeom prst="roundRect">
            <a:avLst>
              <a:gd name="adj" fmla="val 4626"/>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59" name="Rectangle 58">
            <a:extLst>
              <a:ext uri="{FF2B5EF4-FFF2-40B4-BE49-F238E27FC236}">
                <a16:creationId xmlns:a16="http://schemas.microsoft.com/office/drawing/2014/main" id="{CB6B961C-E52E-D6FD-204F-C226D3FCE5E4}"/>
              </a:ext>
            </a:extLst>
          </p:cNvPr>
          <p:cNvSpPr/>
          <p:nvPr/>
        </p:nvSpPr>
        <p:spPr>
          <a:xfrm>
            <a:off x="5033369" y="3260811"/>
            <a:ext cx="3602174" cy="4266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Hello Julia, I’m calling from Total Outdoor Living. I received your recent inquiry, and I’m following up on it.</a:t>
            </a:r>
          </a:p>
        </p:txBody>
      </p:sp>
      <p:sp>
        <p:nvSpPr>
          <p:cNvPr id="60" name="Rectangle: Rounded Corners 59">
            <a:extLst>
              <a:ext uri="{FF2B5EF4-FFF2-40B4-BE49-F238E27FC236}">
                <a16:creationId xmlns:a16="http://schemas.microsoft.com/office/drawing/2014/main" id="{E19C0FE6-5E27-6A02-6F3E-E16783940E4D}"/>
              </a:ext>
            </a:extLst>
          </p:cNvPr>
          <p:cNvSpPr/>
          <p:nvPr/>
        </p:nvSpPr>
        <p:spPr>
          <a:xfrm>
            <a:off x="5046123" y="3687429"/>
            <a:ext cx="3643665" cy="770447"/>
          </a:xfrm>
          <a:prstGeom prst="roundRect">
            <a:avLst>
              <a:gd name="adj" fmla="val 10360"/>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2" name="Rectangle 61">
            <a:extLst>
              <a:ext uri="{FF2B5EF4-FFF2-40B4-BE49-F238E27FC236}">
                <a16:creationId xmlns:a16="http://schemas.microsoft.com/office/drawing/2014/main" id="{3FD30C27-4D45-75A9-3913-7D76FE3FB2BB}"/>
              </a:ext>
            </a:extLst>
          </p:cNvPr>
          <p:cNvSpPr/>
          <p:nvPr/>
        </p:nvSpPr>
        <p:spPr>
          <a:xfrm>
            <a:off x="5140220" y="3763763"/>
            <a:ext cx="3427345" cy="465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b="1" dirty="0">
                <a:solidFill>
                  <a:schemeClr val="tx1"/>
                </a:solidFill>
              </a:rPr>
              <a:t>Best response! </a:t>
            </a:r>
            <a:r>
              <a:rPr lang="en-US" sz="1200" dirty="0">
                <a:solidFill>
                  <a:schemeClr val="tx1"/>
                </a:solidFill>
              </a:rPr>
              <a:t>This response shows warmth and gives the reason for calling the customer.</a:t>
            </a:r>
          </a:p>
        </p:txBody>
      </p:sp>
      <p:pic>
        <p:nvPicPr>
          <p:cNvPr id="72" name="Graphic 71" descr="Smiling face with solid fill with solid fill">
            <a:extLst>
              <a:ext uri="{FF2B5EF4-FFF2-40B4-BE49-F238E27FC236}">
                <a16:creationId xmlns:a16="http://schemas.microsoft.com/office/drawing/2014/main" id="{A4694D37-7D21-53DD-972B-95C3BF6A91A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636681" y="3230013"/>
            <a:ext cx="276975" cy="276975"/>
          </a:xfrm>
          <a:prstGeom prst="rect">
            <a:avLst/>
          </a:prstGeom>
        </p:spPr>
      </p:pic>
      <p:pic>
        <p:nvPicPr>
          <p:cNvPr id="6" name="Picture 5">
            <a:extLst>
              <a:ext uri="{FF2B5EF4-FFF2-40B4-BE49-F238E27FC236}">
                <a16:creationId xmlns:a16="http://schemas.microsoft.com/office/drawing/2014/main" id="{8D2223C2-1236-E8CE-E5B5-0C94A3670B24}"/>
              </a:ext>
            </a:extLst>
          </p:cNvPr>
          <p:cNvPicPr>
            <a:picLocks noChangeAspect="1"/>
          </p:cNvPicPr>
          <p:nvPr/>
        </p:nvPicPr>
        <p:blipFill>
          <a:blip r:embed="rId6">
            <a:extLst>
              <a:ext uri="{BEBA8EAE-BF5A-486C-A8C5-ECC9F3942E4B}">
                <a14:imgProps xmlns:a14="http://schemas.microsoft.com/office/drawing/2010/main">
                  <a14:imgLayer r:embed="rId7">
                    <a14:imgEffect>
                      <a14:saturation sat="0"/>
                    </a14:imgEffect>
                  </a14:imgLayer>
                </a14:imgProps>
              </a:ext>
            </a:extLst>
          </a:blip>
          <a:stretch>
            <a:fillRect/>
          </a:stretch>
        </p:blipFill>
        <p:spPr>
          <a:xfrm>
            <a:off x="9056125" y="4562525"/>
            <a:ext cx="272521" cy="558336"/>
          </a:xfrm>
          <a:prstGeom prst="rect">
            <a:avLst/>
          </a:prstGeom>
        </p:spPr>
      </p:pic>
      <p:sp>
        <p:nvSpPr>
          <p:cNvPr id="7" name="Rectangle 6">
            <a:extLst>
              <a:ext uri="{FF2B5EF4-FFF2-40B4-BE49-F238E27FC236}">
                <a16:creationId xmlns:a16="http://schemas.microsoft.com/office/drawing/2014/main" id="{27482C43-401F-34FC-D998-8761DADD3D17}"/>
              </a:ext>
            </a:extLst>
          </p:cNvPr>
          <p:cNvSpPr/>
          <p:nvPr/>
        </p:nvSpPr>
        <p:spPr>
          <a:xfrm>
            <a:off x="4415589" y="1792705"/>
            <a:ext cx="5006544" cy="34161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73" name="Rectangle 72">
            <a:extLst>
              <a:ext uri="{FF2B5EF4-FFF2-40B4-BE49-F238E27FC236}">
                <a16:creationId xmlns:a16="http://schemas.microsoft.com/office/drawing/2014/main" id="{9F313663-43F7-D941-41B4-608042139C55}"/>
              </a:ext>
            </a:extLst>
          </p:cNvPr>
          <p:cNvSpPr/>
          <p:nvPr/>
        </p:nvSpPr>
        <p:spPr>
          <a:xfrm>
            <a:off x="471508" y="4312955"/>
            <a:ext cx="1899777"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Retake Conversation</a:t>
            </a:r>
          </a:p>
        </p:txBody>
      </p:sp>
      <p:sp>
        <p:nvSpPr>
          <p:cNvPr id="74" name="Rectangle 73">
            <a:extLst>
              <a:ext uri="{FF2B5EF4-FFF2-40B4-BE49-F238E27FC236}">
                <a16:creationId xmlns:a16="http://schemas.microsoft.com/office/drawing/2014/main" id="{A6E6CBE0-7C60-E92A-AABB-42E83A59E07F}"/>
              </a:ext>
            </a:extLst>
          </p:cNvPr>
          <p:cNvSpPr/>
          <p:nvPr/>
        </p:nvSpPr>
        <p:spPr>
          <a:xfrm>
            <a:off x="2533021" y="4312955"/>
            <a:ext cx="1226202"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Next Story</a:t>
            </a:r>
          </a:p>
        </p:txBody>
      </p:sp>
    </p:spTree>
    <p:extLst>
      <p:ext uri="{BB962C8B-B14F-4D97-AF65-F5344CB8AC3E}">
        <p14:creationId xmlns:p14="http://schemas.microsoft.com/office/powerpoint/2010/main" val="2421664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194D91C-2221-6D65-EC7A-C1132DE4145F}"/>
              </a:ext>
            </a:extLst>
          </p:cNvPr>
          <p:cNvSpPr/>
          <p:nvPr/>
        </p:nvSpPr>
        <p:spPr>
          <a:xfrm>
            <a:off x="4772819" y="2059781"/>
            <a:ext cx="1385888" cy="138588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18" name="Rectangle 17">
            <a:extLst>
              <a:ext uri="{FF2B5EF4-FFF2-40B4-BE49-F238E27FC236}">
                <a16:creationId xmlns:a16="http://schemas.microsoft.com/office/drawing/2014/main" id="{DD4CB2A8-8C62-E5A7-1F1B-25E2610A17F7}"/>
              </a:ext>
            </a:extLst>
          </p:cNvPr>
          <p:cNvSpPr/>
          <p:nvPr/>
        </p:nvSpPr>
        <p:spPr>
          <a:xfrm>
            <a:off x="288001" y="720001"/>
            <a:ext cx="4209785" cy="3673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Practice</a:t>
            </a:r>
          </a:p>
          <a:p>
            <a:endParaRPr lang="en-US" sz="1600" b="1" dirty="0">
              <a:solidFill>
                <a:schemeClr val="tx1"/>
              </a:solidFill>
            </a:endParaRPr>
          </a:p>
          <a:p>
            <a:r>
              <a:rPr lang="en-US" sz="1600" dirty="0">
                <a:solidFill>
                  <a:schemeClr val="tx1"/>
                </a:solidFill>
              </a:rPr>
              <a:t>The way you open a customer meeting is critical in setting the tone for your interaction.</a:t>
            </a:r>
          </a:p>
          <a:p>
            <a:endParaRPr lang="en-US" sz="1600" dirty="0">
              <a:solidFill>
                <a:schemeClr val="tx1"/>
              </a:solidFill>
            </a:endParaRPr>
          </a:p>
          <a:p>
            <a:r>
              <a:rPr lang="en-US" sz="1600" dirty="0">
                <a:solidFill>
                  <a:schemeClr val="tx1"/>
                </a:solidFill>
              </a:rPr>
              <a:t>Whether it is your first meeting or your tenth, the impression that you make with the customer in your opening will ensure your customer is comfortable, engaged, and ready for the next step. </a:t>
            </a:r>
          </a:p>
          <a:p>
            <a:endParaRPr lang="en-US" sz="1600" dirty="0">
              <a:solidFill>
                <a:schemeClr val="tx1"/>
              </a:solidFill>
            </a:endParaRPr>
          </a:p>
          <a:p>
            <a:r>
              <a:rPr lang="en-US" sz="1600" dirty="0">
                <a:solidFill>
                  <a:schemeClr val="tx1"/>
                </a:solidFill>
              </a:rPr>
              <a:t>For an effective opening, if you would like to review the process before you begin, select the Process button. It will also be available to you throughout the exercise. </a:t>
            </a:r>
          </a:p>
        </p:txBody>
      </p:sp>
      <p:sp>
        <p:nvSpPr>
          <p:cNvPr id="20" name="Rectangle 19">
            <a:extLst>
              <a:ext uri="{FF2B5EF4-FFF2-40B4-BE49-F238E27FC236}">
                <a16:creationId xmlns:a16="http://schemas.microsoft.com/office/drawing/2014/main" id="{AC2D765D-BA8F-AE91-F865-475357767DA7}"/>
              </a:ext>
            </a:extLst>
          </p:cNvPr>
          <p:cNvSpPr/>
          <p:nvPr/>
        </p:nvSpPr>
        <p:spPr>
          <a:xfrm>
            <a:off x="288000" y="4393681"/>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Process</a:t>
            </a:r>
          </a:p>
        </p:txBody>
      </p:sp>
      <p:sp>
        <p:nvSpPr>
          <p:cNvPr id="24" name="Rectangle 23">
            <a:extLst>
              <a:ext uri="{FF2B5EF4-FFF2-40B4-BE49-F238E27FC236}">
                <a16:creationId xmlns:a16="http://schemas.microsoft.com/office/drawing/2014/main" id="{9FB322E7-721D-664C-492D-375E3E8D5D04}"/>
              </a:ext>
            </a:extLst>
          </p:cNvPr>
          <p:cNvSpPr/>
          <p:nvPr/>
        </p:nvSpPr>
        <p:spPr>
          <a:xfrm>
            <a:off x="502312" y="5096741"/>
            <a:ext cx="2866454" cy="3325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Start by selecting a scenario.</a:t>
            </a:r>
          </a:p>
        </p:txBody>
      </p:sp>
      <p:pic>
        <p:nvPicPr>
          <p:cNvPr id="4" name="Graphic 3" descr="Cursor with solid fill">
            <a:extLst>
              <a:ext uri="{FF2B5EF4-FFF2-40B4-BE49-F238E27FC236}">
                <a16:creationId xmlns:a16="http://schemas.microsoft.com/office/drawing/2014/main" id="{216491FA-919C-8FA1-6615-255CD814964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0848" y="5100146"/>
            <a:ext cx="228600" cy="228600"/>
          </a:xfrm>
          <a:prstGeom prst="rect">
            <a:avLst/>
          </a:prstGeom>
        </p:spPr>
      </p:pic>
      <p:pic>
        <p:nvPicPr>
          <p:cNvPr id="6" name="Graphic 5" descr="Female Profile with solid fill">
            <a:extLst>
              <a:ext uri="{FF2B5EF4-FFF2-40B4-BE49-F238E27FC236}">
                <a16:creationId xmlns:a16="http://schemas.microsoft.com/office/drawing/2014/main" id="{ED8F49DB-E1EE-8351-D750-4046761FF65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87506" y="2102645"/>
            <a:ext cx="1385888" cy="1385888"/>
          </a:xfrm>
          <a:prstGeom prst="rect">
            <a:avLst/>
          </a:prstGeom>
        </p:spPr>
      </p:pic>
      <p:sp>
        <p:nvSpPr>
          <p:cNvPr id="25" name="Rectangle 24">
            <a:extLst>
              <a:ext uri="{FF2B5EF4-FFF2-40B4-BE49-F238E27FC236}">
                <a16:creationId xmlns:a16="http://schemas.microsoft.com/office/drawing/2014/main" id="{D583C8E5-E47B-4613-BD5D-6BA02AC26E80}"/>
              </a:ext>
            </a:extLst>
          </p:cNvPr>
          <p:cNvSpPr/>
          <p:nvPr/>
        </p:nvSpPr>
        <p:spPr>
          <a:xfrm>
            <a:off x="6402387" y="2059781"/>
            <a:ext cx="1385888" cy="138588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27" name="Rectangle 26">
            <a:extLst>
              <a:ext uri="{FF2B5EF4-FFF2-40B4-BE49-F238E27FC236}">
                <a16:creationId xmlns:a16="http://schemas.microsoft.com/office/drawing/2014/main" id="{3D664D71-8B34-AE24-63D0-963D05C6D0AC}"/>
              </a:ext>
            </a:extLst>
          </p:cNvPr>
          <p:cNvSpPr/>
          <p:nvPr/>
        </p:nvSpPr>
        <p:spPr>
          <a:xfrm>
            <a:off x="8031955" y="2047874"/>
            <a:ext cx="1385888" cy="138588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9" name="Graphic 8" descr="Male profile with solid fill">
            <a:extLst>
              <a:ext uri="{FF2B5EF4-FFF2-40B4-BE49-F238E27FC236}">
                <a16:creationId xmlns:a16="http://schemas.microsoft.com/office/drawing/2014/main" id="{600B20E9-3AA8-F181-269D-21FE22485B0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48427" y="2102645"/>
            <a:ext cx="1385888" cy="1385888"/>
          </a:xfrm>
          <a:prstGeom prst="rect">
            <a:avLst/>
          </a:prstGeom>
        </p:spPr>
      </p:pic>
      <p:sp>
        <p:nvSpPr>
          <p:cNvPr id="30" name="Rectangle 29">
            <a:extLst>
              <a:ext uri="{FF2B5EF4-FFF2-40B4-BE49-F238E27FC236}">
                <a16:creationId xmlns:a16="http://schemas.microsoft.com/office/drawing/2014/main" id="{471D6DCC-894D-AC9A-7EDC-549C2EEB3296}"/>
              </a:ext>
            </a:extLst>
          </p:cNvPr>
          <p:cNvSpPr/>
          <p:nvPr/>
        </p:nvSpPr>
        <p:spPr>
          <a:xfrm>
            <a:off x="4783493" y="1710192"/>
            <a:ext cx="1375214" cy="30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Name 1</a:t>
            </a:r>
          </a:p>
        </p:txBody>
      </p:sp>
      <p:sp>
        <p:nvSpPr>
          <p:cNvPr id="32" name="Rectangle 31">
            <a:extLst>
              <a:ext uri="{FF2B5EF4-FFF2-40B4-BE49-F238E27FC236}">
                <a16:creationId xmlns:a16="http://schemas.microsoft.com/office/drawing/2014/main" id="{E05EA8CC-8D5A-F1D8-587E-B1286733DBDD}"/>
              </a:ext>
            </a:extLst>
          </p:cNvPr>
          <p:cNvSpPr/>
          <p:nvPr/>
        </p:nvSpPr>
        <p:spPr>
          <a:xfrm>
            <a:off x="6402386" y="1710191"/>
            <a:ext cx="1385887" cy="3495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Name 2</a:t>
            </a:r>
          </a:p>
        </p:txBody>
      </p:sp>
      <p:sp>
        <p:nvSpPr>
          <p:cNvPr id="33" name="Rectangle 32">
            <a:extLst>
              <a:ext uri="{FF2B5EF4-FFF2-40B4-BE49-F238E27FC236}">
                <a16:creationId xmlns:a16="http://schemas.microsoft.com/office/drawing/2014/main" id="{E7E4016A-A082-DB70-21FE-DDB0759FE2F3}"/>
              </a:ext>
            </a:extLst>
          </p:cNvPr>
          <p:cNvSpPr/>
          <p:nvPr/>
        </p:nvSpPr>
        <p:spPr>
          <a:xfrm>
            <a:off x="8031955" y="1710191"/>
            <a:ext cx="1375214" cy="3376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Name 3</a:t>
            </a:r>
          </a:p>
        </p:txBody>
      </p:sp>
      <p:sp>
        <p:nvSpPr>
          <p:cNvPr id="34" name="Rectangle 33">
            <a:extLst>
              <a:ext uri="{FF2B5EF4-FFF2-40B4-BE49-F238E27FC236}">
                <a16:creationId xmlns:a16="http://schemas.microsoft.com/office/drawing/2014/main" id="{6DEEAE79-1F8D-164E-6827-123200643D3D}"/>
              </a:ext>
            </a:extLst>
          </p:cNvPr>
          <p:cNvSpPr/>
          <p:nvPr/>
        </p:nvSpPr>
        <p:spPr>
          <a:xfrm>
            <a:off x="4772819" y="3767592"/>
            <a:ext cx="1256506" cy="6260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accent1"/>
                </a:solidFill>
              </a:rPr>
              <a:t>Scenario 1</a:t>
            </a:r>
          </a:p>
        </p:txBody>
      </p:sp>
      <p:cxnSp>
        <p:nvCxnSpPr>
          <p:cNvPr id="12" name="Straight Connector 11">
            <a:extLst>
              <a:ext uri="{FF2B5EF4-FFF2-40B4-BE49-F238E27FC236}">
                <a16:creationId xmlns:a16="http://schemas.microsoft.com/office/drawing/2014/main" id="{B5C9E87F-276D-C9C6-3B21-CF5DA88FD254}"/>
              </a:ext>
            </a:extLst>
          </p:cNvPr>
          <p:cNvCxnSpPr>
            <a:cxnSpLocks/>
          </p:cNvCxnSpPr>
          <p:nvPr/>
        </p:nvCxnSpPr>
        <p:spPr>
          <a:xfrm>
            <a:off x="4787506" y="3643314"/>
            <a:ext cx="40130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5667C86-A231-44DF-D67A-8966F00A8F1A}"/>
              </a:ext>
            </a:extLst>
          </p:cNvPr>
          <p:cNvCxnSpPr>
            <a:cxnSpLocks/>
          </p:cNvCxnSpPr>
          <p:nvPr/>
        </p:nvCxnSpPr>
        <p:spPr>
          <a:xfrm>
            <a:off x="6402387" y="3643314"/>
            <a:ext cx="40130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57F607B-2ADB-FC22-4BA2-64A347887750}"/>
              </a:ext>
            </a:extLst>
          </p:cNvPr>
          <p:cNvCxnSpPr>
            <a:cxnSpLocks/>
          </p:cNvCxnSpPr>
          <p:nvPr/>
        </p:nvCxnSpPr>
        <p:spPr>
          <a:xfrm>
            <a:off x="8031955" y="3657603"/>
            <a:ext cx="4013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B4E2EE41-FA31-06BE-D596-9CF907DB99C6}"/>
              </a:ext>
            </a:extLst>
          </p:cNvPr>
          <p:cNvSpPr/>
          <p:nvPr/>
        </p:nvSpPr>
        <p:spPr>
          <a:xfrm>
            <a:off x="6402387" y="3763282"/>
            <a:ext cx="1431928" cy="6260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accent1"/>
                </a:solidFill>
              </a:rPr>
              <a:t>Scenario 2</a:t>
            </a:r>
          </a:p>
        </p:txBody>
      </p:sp>
      <p:sp>
        <p:nvSpPr>
          <p:cNvPr id="38" name="Rectangle 37">
            <a:extLst>
              <a:ext uri="{FF2B5EF4-FFF2-40B4-BE49-F238E27FC236}">
                <a16:creationId xmlns:a16="http://schemas.microsoft.com/office/drawing/2014/main" id="{82337D87-C7F9-DF07-006E-1D9212A7E36F}"/>
              </a:ext>
            </a:extLst>
          </p:cNvPr>
          <p:cNvSpPr/>
          <p:nvPr/>
        </p:nvSpPr>
        <p:spPr>
          <a:xfrm>
            <a:off x="8031954" y="3763282"/>
            <a:ext cx="1431927" cy="6260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accent1"/>
                </a:solidFill>
              </a:rPr>
              <a:t>Scenario 3</a:t>
            </a:r>
          </a:p>
        </p:txBody>
      </p:sp>
      <p:pic>
        <p:nvPicPr>
          <p:cNvPr id="28" name="Graphic 27" descr="Female Profile with solid fill">
            <a:extLst>
              <a:ext uri="{FF2B5EF4-FFF2-40B4-BE49-F238E27FC236}">
                <a16:creationId xmlns:a16="http://schemas.microsoft.com/office/drawing/2014/main" id="{450E3F21-7317-61F4-415F-41FE672590C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26618" y="2076451"/>
            <a:ext cx="1385888" cy="1385888"/>
          </a:xfrm>
          <a:prstGeom prst="rect">
            <a:avLst/>
          </a:prstGeom>
        </p:spPr>
      </p:pic>
      <p:sp>
        <p:nvSpPr>
          <p:cNvPr id="8" name="Freeform: Shape 7">
            <a:extLst>
              <a:ext uri="{FF2B5EF4-FFF2-40B4-BE49-F238E27FC236}">
                <a16:creationId xmlns:a16="http://schemas.microsoft.com/office/drawing/2014/main" id="{2A2E4F0A-1731-3920-BA87-DD70D647DF3C}"/>
              </a:ext>
            </a:extLst>
          </p:cNvPr>
          <p:cNvSpPr/>
          <p:nvPr/>
        </p:nvSpPr>
        <p:spPr>
          <a:xfrm>
            <a:off x="5864422" y="2139179"/>
            <a:ext cx="252270" cy="252271"/>
          </a:xfrm>
          <a:custGeom>
            <a:avLst/>
            <a:gdLst>
              <a:gd name="connsiteX0" fmla="*/ 219075 w 438149"/>
              <a:gd name="connsiteY0" fmla="*/ 0 h 438150"/>
              <a:gd name="connsiteX1" fmla="*/ 0 w 438149"/>
              <a:gd name="connsiteY1" fmla="*/ 219075 h 438150"/>
              <a:gd name="connsiteX2" fmla="*/ 219075 w 438149"/>
              <a:gd name="connsiteY2" fmla="*/ 438150 h 438150"/>
              <a:gd name="connsiteX3" fmla="*/ 438150 w 438149"/>
              <a:gd name="connsiteY3" fmla="*/ 219075 h 438150"/>
              <a:gd name="connsiteX4" fmla="*/ 219075 w 438149"/>
              <a:gd name="connsiteY4" fmla="*/ 0 h 438150"/>
              <a:gd name="connsiteX5" fmla="*/ 187928 w 438149"/>
              <a:gd name="connsiteY5" fmla="*/ 308267 h 438150"/>
              <a:gd name="connsiteX6" fmla="*/ 92459 w 438149"/>
              <a:gd name="connsiteY6" fmla="*/ 212789 h 438150"/>
              <a:gd name="connsiteX7" fmla="*/ 124901 w 438149"/>
              <a:gd name="connsiteY7" fmla="*/ 180346 h 438150"/>
              <a:gd name="connsiteX8" fmla="*/ 187928 w 438149"/>
              <a:gd name="connsiteY8" fmla="*/ 243373 h 438150"/>
              <a:gd name="connsiteX9" fmla="*/ 317011 w 438149"/>
              <a:gd name="connsiteY9" fmla="*/ 114300 h 438150"/>
              <a:gd name="connsiteX10" fmla="*/ 349453 w 438149"/>
              <a:gd name="connsiteY10" fmla="*/ 146742 h 438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8149" h="438150">
                <a:moveTo>
                  <a:pt x="219075" y="0"/>
                </a:moveTo>
                <a:cubicBezTo>
                  <a:pt x="98084" y="0"/>
                  <a:pt x="0" y="98084"/>
                  <a:pt x="0" y="219075"/>
                </a:cubicBezTo>
                <a:cubicBezTo>
                  <a:pt x="0" y="340066"/>
                  <a:pt x="98084" y="438150"/>
                  <a:pt x="219075" y="438150"/>
                </a:cubicBezTo>
                <a:cubicBezTo>
                  <a:pt x="340067" y="438150"/>
                  <a:pt x="438150" y="340066"/>
                  <a:pt x="438150" y="219075"/>
                </a:cubicBezTo>
                <a:cubicBezTo>
                  <a:pt x="438014" y="98140"/>
                  <a:pt x="340010" y="136"/>
                  <a:pt x="219075" y="0"/>
                </a:cubicBezTo>
                <a:close/>
                <a:moveTo>
                  <a:pt x="187928" y="308267"/>
                </a:moveTo>
                <a:lnTo>
                  <a:pt x="92459" y="212789"/>
                </a:lnTo>
                <a:lnTo>
                  <a:pt x="124901" y="180346"/>
                </a:lnTo>
                <a:lnTo>
                  <a:pt x="187928" y="243373"/>
                </a:lnTo>
                <a:lnTo>
                  <a:pt x="317011" y="114300"/>
                </a:lnTo>
                <a:lnTo>
                  <a:pt x="349453" y="146742"/>
                </a:lnTo>
                <a:close/>
              </a:path>
            </a:pathLst>
          </a:custGeom>
          <a:solidFill>
            <a:srgbClr val="000000"/>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3734394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26" name="Rectangle 25">
            <a:extLst>
              <a:ext uri="{FF2B5EF4-FFF2-40B4-BE49-F238E27FC236}">
                <a16:creationId xmlns:a16="http://schemas.microsoft.com/office/drawing/2014/main" id="{CD357025-1D2B-D254-656C-645BDD7E3FF1}"/>
              </a:ext>
            </a:extLst>
          </p:cNvPr>
          <p:cNvSpPr/>
          <p:nvPr/>
        </p:nvSpPr>
        <p:spPr>
          <a:xfrm>
            <a:off x="3695175" y="147556"/>
            <a:ext cx="1978883"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u="sng" dirty="0">
                <a:solidFill>
                  <a:schemeClr val="tx1"/>
                </a:solidFill>
              </a:rPr>
              <a:t>Branching Flow</a:t>
            </a:r>
          </a:p>
        </p:txBody>
      </p:sp>
      <p:sp>
        <p:nvSpPr>
          <p:cNvPr id="57" name="Rectangle 56">
            <a:extLst>
              <a:ext uri="{FF2B5EF4-FFF2-40B4-BE49-F238E27FC236}">
                <a16:creationId xmlns:a16="http://schemas.microsoft.com/office/drawing/2014/main" id="{702638A0-45C1-2DE2-7C12-CE949D386E94}"/>
              </a:ext>
            </a:extLst>
          </p:cNvPr>
          <p:cNvSpPr/>
          <p:nvPr/>
        </p:nvSpPr>
        <p:spPr>
          <a:xfrm>
            <a:off x="3695174" y="685233"/>
            <a:ext cx="1978883"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b="1" u="sng" dirty="0">
                <a:solidFill>
                  <a:schemeClr val="tx1"/>
                </a:solidFill>
              </a:rPr>
              <a:t>Question 1</a:t>
            </a:r>
          </a:p>
        </p:txBody>
      </p:sp>
      <p:sp>
        <p:nvSpPr>
          <p:cNvPr id="74" name="Rectangle 73">
            <a:extLst>
              <a:ext uri="{FF2B5EF4-FFF2-40B4-BE49-F238E27FC236}">
                <a16:creationId xmlns:a16="http://schemas.microsoft.com/office/drawing/2014/main" id="{163A0061-2D8A-0CBB-45E4-EC2A5DFA1996}"/>
              </a:ext>
            </a:extLst>
          </p:cNvPr>
          <p:cNvSpPr/>
          <p:nvPr/>
        </p:nvSpPr>
        <p:spPr>
          <a:xfrm>
            <a:off x="3111642" y="993010"/>
            <a:ext cx="1167064"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chemeClr val="accent6"/>
                </a:solidFill>
              </a:rPr>
              <a:t>Option 1</a:t>
            </a:r>
          </a:p>
        </p:txBody>
      </p:sp>
      <p:sp>
        <p:nvSpPr>
          <p:cNvPr id="75" name="Rectangle 74">
            <a:extLst>
              <a:ext uri="{FF2B5EF4-FFF2-40B4-BE49-F238E27FC236}">
                <a16:creationId xmlns:a16="http://schemas.microsoft.com/office/drawing/2014/main" id="{482607CD-2D3F-D3C0-4BC6-A3A11D0EF2B9}"/>
              </a:ext>
            </a:extLst>
          </p:cNvPr>
          <p:cNvSpPr/>
          <p:nvPr/>
        </p:nvSpPr>
        <p:spPr>
          <a:xfrm>
            <a:off x="4278706" y="993009"/>
            <a:ext cx="1167064"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2</a:t>
            </a:r>
          </a:p>
        </p:txBody>
      </p:sp>
      <p:sp>
        <p:nvSpPr>
          <p:cNvPr id="76" name="Rectangle 75">
            <a:extLst>
              <a:ext uri="{FF2B5EF4-FFF2-40B4-BE49-F238E27FC236}">
                <a16:creationId xmlns:a16="http://schemas.microsoft.com/office/drawing/2014/main" id="{30A025D0-94CB-D551-E17F-6B7A56B6436E}"/>
              </a:ext>
            </a:extLst>
          </p:cNvPr>
          <p:cNvSpPr/>
          <p:nvPr/>
        </p:nvSpPr>
        <p:spPr>
          <a:xfrm>
            <a:off x="5444500" y="993008"/>
            <a:ext cx="1167064"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3</a:t>
            </a:r>
          </a:p>
        </p:txBody>
      </p:sp>
      <p:sp>
        <p:nvSpPr>
          <p:cNvPr id="77" name="Rectangle 76">
            <a:extLst>
              <a:ext uri="{FF2B5EF4-FFF2-40B4-BE49-F238E27FC236}">
                <a16:creationId xmlns:a16="http://schemas.microsoft.com/office/drawing/2014/main" id="{676B12CA-86DB-51F5-7560-9BB40B4B2E24}"/>
              </a:ext>
            </a:extLst>
          </p:cNvPr>
          <p:cNvSpPr/>
          <p:nvPr/>
        </p:nvSpPr>
        <p:spPr>
          <a:xfrm>
            <a:off x="1132759" y="1608560"/>
            <a:ext cx="1978883"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b="1" u="sng" dirty="0">
                <a:solidFill>
                  <a:schemeClr val="tx1"/>
                </a:solidFill>
              </a:rPr>
              <a:t>Question 2</a:t>
            </a:r>
          </a:p>
        </p:txBody>
      </p:sp>
      <p:sp>
        <p:nvSpPr>
          <p:cNvPr id="78" name="Rectangle 77">
            <a:extLst>
              <a:ext uri="{FF2B5EF4-FFF2-40B4-BE49-F238E27FC236}">
                <a16:creationId xmlns:a16="http://schemas.microsoft.com/office/drawing/2014/main" id="{CE98A171-492E-AF3D-1200-28C899AA06F3}"/>
              </a:ext>
            </a:extLst>
          </p:cNvPr>
          <p:cNvSpPr/>
          <p:nvPr/>
        </p:nvSpPr>
        <p:spPr>
          <a:xfrm>
            <a:off x="371605" y="1937294"/>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chemeClr val="accent6"/>
                </a:solidFill>
              </a:rPr>
              <a:t>Option 1</a:t>
            </a:r>
          </a:p>
        </p:txBody>
      </p:sp>
      <p:sp>
        <p:nvSpPr>
          <p:cNvPr id="79" name="Rectangle 78">
            <a:extLst>
              <a:ext uri="{FF2B5EF4-FFF2-40B4-BE49-F238E27FC236}">
                <a16:creationId xmlns:a16="http://schemas.microsoft.com/office/drawing/2014/main" id="{BC620D89-6586-8F86-FB93-F05F310C2714}"/>
              </a:ext>
            </a:extLst>
          </p:cNvPr>
          <p:cNvSpPr/>
          <p:nvPr/>
        </p:nvSpPr>
        <p:spPr>
          <a:xfrm>
            <a:off x="1538669" y="1937293"/>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2</a:t>
            </a:r>
          </a:p>
        </p:txBody>
      </p:sp>
      <p:sp>
        <p:nvSpPr>
          <p:cNvPr id="80" name="Rectangle 79">
            <a:extLst>
              <a:ext uri="{FF2B5EF4-FFF2-40B4-BE49-F238E27FC236}">
                <a16:creationId xmlns:a16="http://schemas.microsoft.com/office/drawing/2014/main" id="{3822ADBC-29ED-4C28-22FA-199131B54524}"/>
              </a:ext>
            </a:extLst>
          </p:cNvPr>
          <p:cNvSpPr/>
          <p:nvPr/>
        </p:nvSpPr>
        <p:spPr>
          <a:xfrm>
            <a:off x="2704463" y="1937292"/>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3</a:t>
            </a:r>
          </a:p>
        </p:txBody>
      </p:sp>
      <p:sp>
        <p:nvSpPr>
          <p:cNvPr id="81" name="Rectangle 80">
            <a:extLst>
              <a:ext uri="{FF2B5EF4-FFF2-40B4-BE49-F238E27FC236}">
                <a16:creationId xmlns:a16="http://schemas.microsoft.com/office/drawing/2014/main" id="{82BC3198-EF52-5160-3A96-E17180417A08}"/>
              </a:ext>
            </a:extLst>
          </p:cNvPr>
          <p:cNvSpPr/>
          <p:nvPr/>
        </p:nvSpPr>
        <p:spPr>
          <a:xfrm>
            <a:off x="6243647" y="1619039"/>
            <a:ext cx="1978883"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b="1" u="sng" dirty="0">
                <a:solidFill>
                  <a:schemeClr val="tx1"/>
                </a:solidFill>
              </a:rPr>
              <a:t>Question 3</a:t>
            </a:r>
          </a:p>
        </p:txBody>
      </p:sp>
      <p:sp>
        <p:nvSpPr>
          <p:cNvPr id="82" name="Rectangle 81">
            <a:extLst>
              <a:ext uri="{FF2B5EF4-FFF2-40B4-BE49-F238E27FC236}">
                <a16:creationId xmlns:a16="http://schemas.microsoft.com/office/drawing/2014/main" id="{CC08D833-BB8D-E9C6-CAE3-62BA6A3362B3}"/>
              </a:ext>
            </a:extLst>
          </p:cNvPr>
          <p:cNvSpPr/>
          <p:nvPr/>
        </p:nvSpPr>
        <p:spPr>
          <a:xfrm>
            <a:off x="5482493" y="1947773"/>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chemeClr val="accent6"/>
                </a:solidFill>
              </a:rPr>
              <a:t>Option 1</a:t>
            </a:r>
          </a:p>
        </p:txBody>
      </p:sp>
      <p:sp>
        <p:nvSpPr>
          <p:cNvPr id="83" name="Rectangle 82">
            <a:extLst>
              <a:ext uri="{FF2B5EF4-FFF2-40B4-BE49-F238E27FC236}">
                <a16:creationId xmlns:a16="http://schemas.microsoft.com/office/drawing/2014/main" id="{58EC70A2-05D9-CBCA-B6C5-6B155A85CEB2}"/>
              </a:ext>
            </a:extLst>
          </p:cNvPr>
          <p:cNvSpPr/>
          <p:nvPr/>
        </p:nvSpPr>
        <p:spPr>
          <a:xfrm>
            <a:off x="6649557" y="1947772"/>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2</a:t>
            </a:r>
          </a:p>
        </p:txBody>
      </p:sp>
      <p:sp>
        <p:nvSpPr>
          <p:cNvPr id="84" name="Rectangle 83">
            <a:extLst>
              <a:ext uri="{FF2B5EF4-FFF2-40B4-BE49-F238E27FC236}">
                <a16:creationId xmlns:a16="http://schemas.microsoft.com/office/drawing/2014/main" id="{C520BA82-66B0-44C0-F4E6-435A3DE7A145}"/>
              </a:ext>
            </a:extLst>
          </p:cNvPr>
          <p:cNvSpPr/>
          <p:nvPr/>
        </p:nvSpPr>
        <p:spPr>
          <a:xfrm>
            <a:off x="7815351" y="1947771"/>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3</a:t>
            </a:r>
          </a:p>
        </p:txBody>
      </p:sp>
      <p:cxnSp>
        <p:nvCxnSpPr>
          <p:cNvPr id="5" name="Straight Connector 4">
            <a:extLst>
              <a:ext uri="{FF2B5EF4-FFF2-40B4-BE49-F238E27FC236}">
                <a16:creationId xmlns:a16="http://schemas.microsoft.com/office/drawing/2014/main" id="{CA8D8926-F823-03C2-778A-D06DD6652D7E}"/>
              </a:ext>
            </a:extLst>
          </p:cNvPr>
          <p:cNvCxnSpPr>
            <a:stCxn id="74" idx="2"/>
            <a:endCxn id="77" idx="0"/>
          </p:cNvCxnSpPr>
          <p:nvPr/>
        </p:nvCxnSpPr>
        <p:spPr>
          <a:xfrm flipH="1">
            <a:off x="2122201" y="1300787"/>
            <a:ext cx="1572973" cy="3077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3ECA873-5B0E-1FEF-3C88-9DE624E38B73}"/>
              </a:ext>
            </a:extLst>
          </p:cNvPr>
          <p:cNvCxnSpPr>
            <a:stCxn id="75" idx="2"/>
            <a:endCxn id="81" idx="0"/>
          </p:cNvCxnSpPr>
          <p:nvPr/>
        </p:nvCxnSpPr>
        <p:spPr>
          <a:xfrm>
            <a:off x="4862238" y="1300786"/>
            <a:ext cx="2370851" cy="31825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C510850-CB3F-98C8-09EE-1E816BF799C5}"/>
              </a:ext>
            </a:extLst>
          </p:cNvPr>
          <p:cNvCxnSpPr>
            <a:stCxn id="76" idx="2"/>
            <a:endCxn id="81" idx="0"/>
          </p:cNvCxnSpPr>
          <p:nvPr/>
        </p:nvCxnSpPr>
        <p:spPr>
          <a:xfrm>
            <a:off x="6028032" y="1300785"/>
            <a:ext cx="1205057" cy="318254"/>
          </a:xfrm>
          <a:prstGeom prst="line">
            <a:avLst/>
          </a:prstGeom>
        </p:spPr>
        <p:style>
          <a:lnRef idx="1">
            <a:schemeClr val="accent1"/>
          </a:lnRef>
          <a:fillRef idx="0">
            <a:schemeClr val="accent1"/>
          </a:fillRef>
          <a:effectRef idx="0">
            <a:schemeClr val="accent1"/>
          </a:effectRef>
          <a:fontRef idx="minor">
            <a:schemeClr val="tx1"/>
          </a:fontRef>
        </p:style>
      </p:cxnSp>
      <p:sp>
        <p:nvSpPr>
          <p:cNvPr id="89" name="Rectangle 88">
            <a:extLst>
              <a:ext uri="{FF2B5EF4-FFF2-40B4-BE49-F238E27FC236}">
                <a16:creationId xmlns:a16="http://schemas.microsoft.com/office/drawing/2014/main" id="{C0B03E58-3765-B7D7-0292-D8B9FA7D8E4F}"/>
              </a:ext>
            </a:extLst>
          </p:cNvPr>
          <p:cNvSpPr/>
          <p:nvPr/>
        </p:nvSpPr>
        <p:spPr>
          <a:xfrm>
            <a:off x="1132759" y="2727945"/>
            <a:ext cx="1978883"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b="1" u="sng" dirty="0">
                <a:solidFill>
                  <a:schemeClr val="tx1"/>
                </a:solidFill>
              </a:rPr>
              <a:t>Question 4</a:t>
            </a:r>
          </a:p>
        </p:txBody>
      </p:sp>
      <p:sp>
        <p:nvSpPr>
          <p:cNvPr id="90" name="Rectangle 89">
            <a:extLst>
              <a:ext uri="{FF2B5EF4-FFF2-40B4-BE49-F238E27FC236}">
                <a16:creationId xmlns:a16="http://schemas.microsoft.com/office/drawing/2014/main" id="{596DC6C7-CE60-0B9B-60B0-2BE8D6C22076}"/>
              </a:ext>
            </a:extLst>
          </p:cNvPr>
          <p:cNvSpPr/>
          <p:nvPr/>
        </p:nvSpPr>
        <p:spPr>
          <a:xfrm>
            <a:off x="371605" y="3056677"/>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chemeClr val="accent6"/>
                </a:solidFill>
              </a:rPr>
              <a:t>Option 1</a:t>
            </a:r>
          </a:p>
        </p:txBody>
      </p:sp>
      <p:sp>
        <p:nvSpPr>
          <p:cNvPr id="91" name="Rectangle 90">
            <a:extLst>
              <a:ext uri="{FF2B5EF4-FFF2-40B4-BE49-F238E27FC236}">
                <a16:creationId xmlns:a16="http://schemas.microsoft.com/office/drawing/2014/main" id="{92F3DE08-C9E3-F528-F923-9BA108A970CD}"/>
              </a:ext>
            </a:extLst>
          </p:cNvPr>
          <p:cNvSpPr/>
          <p:nvPr/>
        </p:nvSpPr>
        <p:spPr>
          <a:xfrm>
            <a:off x="1538669" y="3056678"/>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2</a:t>
            </a:r>
          </a:p>
        </p:txBody>
      </p:sp>
      <p:sp>
        <p:nvSpPr>
          <p:cNvPr id="92" name="Rectangle 91">
            <a:extLst>
              <a:ext uri="{FF2B5EF4-FFF2-40B4-BE49-F238E27FC236}">
                <a16:creationId xmlns:a16="http://schemas.microsoft.com/office/drawing/2014/main" id="{91BB1874-5B06-587F-B227-FF6279244394}"/>
              </a:ext>
            </a:extLst>
          </p:cNvPr>
          <p:cNvSpPr/>
          <p:nvPr/>
        </p:nvSpPr>
        <p:spPr>
          <a:xfrm>
            <a:off x="2704463" y="3056677"/>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3</a:t>
            </a:r>
          </a:p>
        </p:txBody>
      </p:sp>
      <p:sp>
        <p:nvSpPr>
          <p:cNvPr id="93" name="Rectangle 92">
            <a:extLst>
              <a:ext uri="{FF2B5EF4-FFF2-40B4-BE49-F238E27FC236}">
                <a16:creationId xmlns:a16="http://schemas.microsoft.com/office/drawing/2014/main" id="{3D93BF99-53B8-9238-E043-D15D15FA9690}"/>
              </a:ext>
            </a:extLst>
          </p:cNvPr>
          <p:cNvSpPr/>
          <p:nvPr/>
        </p:nvSpPr>
        <p:spPr>
          <a:xfrm>
            <a:off x="6243647" y="2738424"/>
            <a:ext cx="1978883"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b="1" u="sng" dirty="0">
                <a:solidFill>
                  <a:schemeClr val="tx1"/>
                </a:solidFill>
              </a:rPr>
              <a:t>Question 5</a:t>
            </a:r>
          </a:p>
        </p:txBody>
      </p:sp>
      <p:sp>
        <p:nvSpPr>
          <p:cNvPr id="94" name="Rectangle 93">
            <a:extLst>
              <a:ext uri="{FF2B5EF4-FFF2-40B4-BE49-F238E27FC236}">
                <a16:creationId xmlns:a16="http://schemas.microsoft.com/office/drawing/2014/main" id="{69CB8DD4-0E56-00EF-079F-829E37FA3CBF}"/>
              </a:ext>
            </a:extLst>
          </p:cNvPr>
          <p:cNvSpPr/>
          <p:nvPr/>
        </p:nvSpPr>
        <p:spPr>
          <a:xfrm>
            <a:off x="5482493" y="3067158"/>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chemeClr val="accent6"/>
                </a:solidFill>
              </a:rPr>
              <a:t>Option 1</a:t>
            </a:r>
          </a:p>
        </p:txBody>
      </p:sp>
      <p:sp>
        <p:nvSpPr>
          <p:cNvPr id="95" name="Rectangle 94">
            <a:extLst>
              <a:ext uri="{FF2B5EF4-FFF2-40B4-BE49-F238E27FC236}">
                <a16:creationId xmlns:a16="http://schemas.microsoft.com/office/drawing/2014/main" id="{166BC167-320C-F70D-F378-BE830B3A24E4}"/>
              </a:ext>
            </a:extLst>
          </p:cNvPr>
          <p:cNvSpPr/>
          <p:nvPr/>
        </p:nvSpPr>
        <p:spPr>
          <a:xfrm>
            <a:off x="6649557" y="3067157"/>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2</a:t>
            </a:r>
          </a:p>
        </p:txBody>
      </p:sp>
      <p:sp>
        <p:nvSpPr>
          <p:cNvPr id="96" name="Rectangle 95">
            <a:extLst>
              <a:ext uri="{FF2B5EF4-FFF2-40B4-BE49-F238E27FC236}">
                <a16:creationId xmlns:a16="http://schemas.microsoft.com/office/drawing/2014/main" id="{3149AA12-B0A1-6CE2-8A8B-B8297194EFF6}"/>
              </a:ext>
            </a:extLst>
          </p:cNvPr>
          <p:cNvSpPr/>
          <p:nvPr/>
        </p:nvSpPr>
        <p:spPr>
          <a:xfrm>
            <a:off x="7815351" y="3067156"/>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3</a:t>
            </a:r>
          </a:p>
        </p:txBody>
      </p:sp>
      <p:cxnSp>
        <p:nvCxnSpPr>
          <p:cNvPr id="98" name="Straight Connector 97">
            <a:extLst>
              <a:ext uri="{FF2B5EF4-FFF2-40B4-BE49-F238E27FC236}">
                <a16:creationId xmlns:a16="http://schemas.microsoft.com/office/drawing/2014/main" id="{1F47CA65-D620-72EE-0D6D-7F5FD31FF264}"/>
              </a:ext>
            </a:extLst>
          </p:cNvPr>
          <p:cNvCxnSpPr>
            <a:endCxn id="89" idx="0"/>
          </p:cNvCxnSpPr>
          <p:nvPr/>
        </p:nvCxnSpPr>
        <p:spPr>
          <a:xfrm>
            <a:off x="1132759" y="2076629"/>
            <a:ext cx="989442" cy="6513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9BABF061-23D6-DC59-1399-BD086963E55D}"/>
              </a:ext>
            </a:extLst>
          </p:cNvPr>
          <p:cNvCxnSpPr>
            <a:stCxn id="79" idx="2"/>
            <a:endCxn id="93" idx="0"/>
          </p:cNvCxnSpPr>
          <p:nvPr/>
        </p:nvCxnSpPr>
        <p:spPr>
          <a:xfrm>
            <a:off x="2122201" y="2245073"/>
            <a:ext cx="5110888" cy="493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2752E143-7D48-B829-91CC-5B2FDFDD0C2C}"/>
              </a:ext>
            </a:extLst>
          </p:cNvPr>
          <p:cNvCxnSpPr>
            <a:stCxn id="80" idx="2"/>
            <a:endCxn id="93" idx="0"/>
          </p:cNvCxnSpPr>
          <p:nvPr/>
        </p:nvCxnSpPr>
        <p:spPr>
          <a:xfrm>
            <a:off x="3287995" y="2245072"/>
            <a:ext cx="3945094" cy="493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7F1D8EB9-C791-FBD4-72BC-F113348B26B8}"/>
              </a:ext>
            </a:extLst>
          </p:cNvPr>
          <p:cNvCxnSpPr>
            <a:stCxn id="82" idx="2"/>
            <a:endCxn id="89" idx="0"/>
          </p:cNvCxnSpPr>
          <p:nvPr/>
        </p:nvCxnSpPr>
        <p:spPr>
          <a:xfrm flipH="1">
            <a:off x="2122201" y="2255553"/>
            <a:ext cx="3943824" cy="4723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9ABCBBC3-6F42-8DB4-6AAD-C3A6C0F20ED8}"/>
              </a:ext>
            </a:extLst>
          </p:cNvPr>
          <p:cNvCxnSpPr>
            <a:stCxn id="83" idx="2"/>
            <a:endCxn id="93" idx="0"/>
          </p:cNvCxnSpPr>
          <p:nvPr/>
        </p:nvCxnSpPr>
        <p:spPr>
          <a:xfrm>
            <a:off x="7233089" y="2255552"/>
            <a:ext cx="0" cy="482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05EE1CBC-A066-616A-5C79-B246F847562D}"/>
              </a:ext>
            </a:extLst>
          </p:cNvPr>
          <p:cNvCxnSpPr>
            <a:stCxn id="84" idx="2"/>
            <a:endCxn id="93" idx="0"/>
          </p:cNvCxnSpPr>
          <p:nvPr/>
        </p:nvCxnSpPr>
        <p:spPr>
          <a:xfrm flipH="1">
            <a:off x="7233089" y="2255551"/>
            <a:ext cx="1165794" cy="482873"/>
          </a:xfrm>
          <a:prstGeom prst="line">
            <a:avLst/>
          </a:prstGeom>
        </p:spPr>
        <p:style>
          <a:lnRef idx="1">
            <a:schemeClr val="accent1"/>
          </a:lnRef>
          <a:fillRef idx="0">
            <a:schemeClr val="accent1"/>
          </a:fillRef>
          <a:effectRef idx="0">
            <a:schemeClr val="accent1"/>
          </a:effectRef>
          <a:fontRef idx="minor">
            <a:schemeClr val="tx1"/>
          </a:fontRef>
        </p:style>
      </p:cxnSp>
      <p:sp>
        <p:nvSpPr>
          <p:cNvPr id="109" name="Rectangle 108">
            <a:extLst>
              <a:ext uri="{FF2B5EF4-FFF2-40B4-BE49-F238E27FC236}">
                <a16:creationId xmlns:a16="http://schemas.microsoft.com/office/drawing/2014/main" id="{CE878D32-7788-2305-1C1C-5199E09F2704}"/>
              </a:ext>
            </a:extLst>
          </p:cNvPr>
          <p:cNvSpPr/>
          <p:nvPr/>
        </p:nvSpPr>
        <p:spPr>
          <a:xfrm>
            <a:off x="1132758" y="3675277"/>
            <a:ext cx="1978883"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b="1" u="sng" dirty="0">
                <a:solidFill>
                  <a:schemeClr val="tx1"/>
                </a:solidFill>
              </a:rPr>
              <a:t>Question 6</a:t>
            </a:r>
          </a:p>
        </p:txBody>
      </p:sp>
      <p:sp>
        <p:nvSpPr>
          <p:cNvPr id="110" name="Rectangle 109">
            <a:extLst>
              <a:ext uri="{FF2B5EF4-FFF2-40B4-BE49-F238E27FC236}">
                <a16:creationId xmlns:a16="http://schemas.microsoft.com/office/drawing/2014/main" id="{C72AD719-663A-5FA4-CC8B-E360265DA30D}"/>
              </a:ext>
            </a:extLst>
          </p:cNvPr>
          <p:cNvSpPr/>
          <p:nvPr/>
        </p:nvSpPr>
        <p:spPr>
          <a:xfrm>
            <a:off x="931936" y="3907393"/>
            <a:ext cx="881740"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chemeClr val="accent6"/>
                </a:solidFill>
              </a:rPr>
              <a:t>Option 1</a:t>
            </a:r>
          </a:p>
        </p:txBody>
      </p:sp>
      <p:sp>
        <p:nvSpPr>
          <p:cNvPr id="111" name="Rectangle 110">
            <a:extLst>
              <a:ext uri="{FF2B5EF4-FFF2-40B4-BE49-F238E27FC236}">
                <a16:creationId xmlns:a16="http://schemas.microsoft.com/office/drawing/2014/main" id="{69D38055-AE8F-138A-0C48-413EF72BF9ED}"/>
              </a:ext>
            </a:extLst>
          </p:cNvPr>
          <p:cNvSpPr/>
          <p:nvPr/>
        </p:nvSpPr>
        <p:spPr>
          <a:xfrm>
            <a:off x="1821314" y="3980290"/>
            <a:ext cx="871577"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2</a:t>
            </a:r>
          </a:p>
        </p:txBody>
      </p:sp>
      <p:sp>
        <p:nvSpPr>
          <p:cNvPr id="112" name="Rectangle 111">
            <a:extLst>
              <a:ext uri="{FF2B5EF4-FFF2-40B4-BE49-F238E27FC236}">
                <a16:creationId xmlns:a16="http://schemas.microsoft.com/office/drawing/2014/main" id="{49644015-F821-A471-9C3C-4F0441DB4FF7}"/>
              </a:ext>
            </a:extLst>
          </p:cNvPr>
          <p:cNvSpPr/>
          <p:nvPr/>
        </p:nvSpPr>
        <p:spPr>
          <a:xfrm>
            <a:off x="2700529" y="4233462"/>
            <a:ext cx="871382"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3</a:t>
            </a:r>
          </a:p>
        </p:txBody>
      </p:sp>
      <p:sp>
        <p:nvSpPr>
          <p:cNvPr id="113" name="Rectangle 112">
            <a:extLst>
              <a:ext uri="{FF2B5EF4-FFF2-40B4-BE49-F238E27FC236}">
                <a16:creationId xmlns:a16="http://schemas.microsoft.com/office/drawing/2014/main" id="{5C2EA87D-117C-9D68-C186-CE177CE9C0BD}"/>
              </a:ext>
            </a:extLst>
          </p:cNvPr>
          <p:cNvSpPr/>
          <p:nvPr/>
        </p:nvSpPr>
        <p:spPr>
          <a:xfrm>
            <a:off x="7030997" y="3850119"/>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b="1" u="sng" dirty="0">
                <a:solidFill>
                  <a:schemeClr val="tx1"/>
                </a:solidFill>
              </a:rPr>
              <a:t>Question 7</a:t>
            </a:r>
          </a:p>
        </p:txBody>
      </p:sp>
      <p:sp>
        <p:nvSpPr>
          <p:cNvPr id="114" name="Rectangle 113">
            <a:extLst>
              <a:ext uri="{FF2B5EF4-FFF2-40B4-BE49-F238E27FC236}">
                <a16:creationId xmlns:a16="http://schemas.microsoft.com/office/drawing/2014/main" id="{7F497AB2-0167-49D8-7DC0-0781E3B87376}"/>
              </a:ext>
            </a:extLst>
          </p:cNvPr>
          <p:cNvSpPr/>
          <p:nvPr/>
        </p:nvSpPr>
        <p:spPr>
          <a:xfrm>
            <a:off x="5952538" y="4215173"/>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chemeClr val="accent6"/>
                </a:solidFill>
              </a:rPr>
              <a:t>Option 1</a:t>
            </a:r>
          </a:p>
        </p:txBody>
      </p:sp>
      <p:sp>
        <p:nvSpPr>
          <p:cNvPr id="115" name="Rectangle 114">
            <a:extLst>
              <a:ext uri="{FF2B5EF4-FFF2-40B4-BE49-F238E27FC236}">
                <a16:creationId xmlns:a16="http://schemas.microsoft.com/office/drawing/2014/main" id="{F1502292-EA02-E711-F138-FDC4865A843A}"/>
              </a:ext>
            </a:extLst>
          </p:cNvPr>
          <p:cNvSpPr/>
          <p:nvPr/>
        </p:nvSpPr>
        <p:spPr>
          <a:xfrm>
            <a:off x="6822154" y="4311789"/>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2</a:t>
            </a:r>
          </a:p>
        </p:txBody>
      </p:sp>
      <p:sp>
        <p:nvSpPr>
          <p:cNvPr id="116" name="Rectangle 115">
            <a:extLst>
              <a:ext uri="{FF2B5EF4-FFF2-40B4-BE49-F238E27FC236}">
                <a16:creationId xmlns:a16="http://schemas.microsoft.com/office/drawing/2014/main" id="{D886316B-12D6-5EF3-60A9-40E47FACD458}"/>
              </a:ext>
            </a:extLst>
          </p:cNvPr>
          <p:cNvSpPr/>
          <p:nvPr/>
        </p:nvSpPr>
        <p:spPr>
          <a:xfrm>
            <a:off x="7669916" y="4520342"/>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rgbClr val="FF0000"/>
                </a:solidFill>
              </a:rPr>
              <a:t>Option 3</a:t>
            </a:r>
          </a:p>
        </p:txBody>
      </p:sp>
      <p:sp>
        <p:nvSpPr>
          <p:cNvPr id="117" name="Rectangle 116">
            <a:extLst>
              <a:ext uri="{FF2B5EF4-FFF2-40B4-BE49-F238E27FC236}">
                <a16:creationId xmlns:a16="http://schemas.microsoft.com/office/drawing/2014/main" id="{2B30E137-CBBF-50E3-ABB6-BEEF71959A52}"/>
              </a:ext>
            </a:extLst>
          </p:cNvPr>
          <p:cNvSpPr/>
          <p:nvPr/>
        </p:nvSpPr>
        <p:spPr>
          <a:xfrm>
            <a:off x="1703451" y="4819023"/>
            <a:ext cx="1978883"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b="1" u="sng" dirty="0">
                <a:solidFill>
                  <a:schemeClr val="tx1"/>
                </a:solidFill>
              </a:rPr>
              <a:t>Question 8</a:t>
            </a:r>
          </a:p>
        </p:txBody>
      </p:sp>
      <p:sp>
        <p:nvSpPr>
          <p:cNvPr id="118" name="Rectangle 117">
            <a:extLst>
              <a:ext uri="{FF2B5EF4-FFF2-40B4-BE49-F238E27FC236}">
                <a16:creationId xmlns:a16="http://schemas.microsoft.com/office/drawing/2014/main" id="{51D8B638-B848-5458-9E36-F32970CC3AAD}"/>
              </a:ext>
            </a:extLst>
          </p:cNvPr>
          <p:cNvSpPr/>
          <p:nvPr/>
        </p:nvSpPr>
        <p:spPr>
          <a:xfrm>
            <a:off x="1775484" y="5122553"/>
            <a:ext cx="1167064"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chemeClr val="tx1"/>
                </a:solidFill>
              </a:rPr>
              <a:t>Option 1</a:t>
            </a:r>
          </a:p>
        </p:txBody>
      </p:sp>
      <p:sp>
        <p:nvSpPr>
          <p:cNvPr id="119" name="Rectangle 118">
            <a:extLst>
              <a:ext uri="{FF2B5EF4-FFF2-40B4-BE49-F238E27FC236}">
                <a16:creationId xmlns:a16="http://schemas.microsoft.com/office/drawing/2014/main" id="{293C8CFE-398C-89E7-C2FD-84460D7B615C}"/>
              </a:ext>
            </a:extLst>
          </p:cNvPr>
          <p:cNvSpPr/>
          <p:nvPr/>
        </p:nvSpPr>
        <p:spPr>
          <a:xfrm>
            <a:off x="1919838" y="5418142"/>
            <a:ext cx="923476"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u="sng" dirty="0">
                <a:solidFill>
                  <a:schemeClr val="tx1"/>
                </a:solidFill>
              </a:rPr>
              <a:t>Option 2</a:t>
            </a:r>
          </a:p>
        </p:txBody>
      </p:sp>
      <p:sp>
        <p:nvSpPr>
          <p:cNvPr id="121" name="Rectangle 120">
            <a:extLst>
              <a:ext uri="{FF2B5EF4-FFF2-40B4-BE49-F238E27FC236}">
                <a16:creationId xmlns:a16="http://schemas.microsoft.com/office/drawing/2014/main" id="{B84BBD31-C2F5-8CA9-9610-1F6A2B23F129}"/>
              </a:ext>
            </a:extLst>
          </p:cNvPr>
          <p:cNvSpPr/>
          <p:nvPr/>
        </p:nvSpPr>
        <p:spPr>
          <a:xfrm>
            <a:off x="6320775" y="5239699"/>
            <a:ext cx="1501762" cy="307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b="1" u="sng" dirty="0">
                <a:solidFill>
                  <a:schemeClr val="tx1"/>
                </a:solidFill>
              </a:rPr>
              <a:t>Final Feedback</a:t>
            </a:r>
          </a:p>
        </p:txBody>
      </p:sp>
      <p:cxnSp>
        <p:nvCxnSpPr>
          <p:cNvPr id="123" name="Straight Connector 122">
            <a:extLst>
              <a:ext uri="{FF2B5EF4-FFF2-40B4-BE49-F238E27FC236}">
                <a16:creationId xmlns:a16="http://schemas.microsoft.com/office/drawing/2014/main" id="{34E0CF0B-608A-A818-E692-27DFE7D4F627}"/>
              </a:ext>
            </a:extLst>
          </p:cNvPr>
          <p:cNvCxnSpPr>
            <a:cxnSpLocks/>
            <a:stCxn id="91" idx="2"/>
            <a:endCxn id="113" idx="0"/>
          </p:cNvCxnSpPr>
          <p:nvPr/>
        </p:nvCxnSpPr>
        <p:spPr>
          <a:xfrm>
            <a:off x="2122201" y="3364458"/>
            <a:ext cx="5492328" cy="4856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CE262759-8BD8-416A-8724-38705529628E}"/>
              </a:ext>
            </a:extLst>
          </p:cNvPr>
          <p:cNvCxnSpPr>
            <a:stCxn id="90" idx="2"/>
            <a:endCxn id="109" idx="0"/>
          </p:cNvCxnSpPr>
          <p:nvPr/>
        </p:nvCxnSpPr>
        <p:spPr>
          <a:xfrm>
            <a:off x="955137" y="3364457"/>
            <a:ext cx="1167063" cy="3108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23D02798-8DEC-2723-E529-4D4C754D48D3}"/>
              </a:ext>
            </a:extLst>
          </p:cNvPr>
          <p:cNvCxnSpPr>
            <a:cxnSpLocks/>
            <a:stCxn id="92" idx="2"/>
            <a:endCxn id="113" idx="0"/>
          </p:cNvCxnSpPr>
          <p:nvPr/>
        </p:nvCxnSpPr>
        <p:spPr>
          <a:xfrm>
            <a:off x="3287995" y="3364457"/>
            <a:ext cx="4326534" cy="4856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0472D511-9335-D5B4-6867-50C176879B54}"/>
              </a:ext>
            </a:extLst>
          </p:cNvPr>
          <p:cNvCxnSpPr>
            <a:stCxn id="94" idx="2"/>
            <a:endCxn id="109" idx="0"/>
          </p:cNvCxnSpPr>
          <p:nvPr/>
        </p:nvCxnSpPr>
        <p:spPr>
          <a:xfrm flipH="1">
            <a:off x="2122200" y="3374938"/>
            <a:ext cx="3943825" cy="30033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89A00699-4318-2D91-3551-7C3298F2DE16}"/>
              </a:ext>
            </a:extLst>
          </p:cNvPr>
          <p:cNvCxnSpPr>
            <a:cxnSpLocks/>
            <a:stCxn id="95" idx="2"/>
            <a:endCxn id="113" idx="0"/>
          </p:cNvCxnSpPr>
          <p:nvPr/>
        </p:nvCxnSpPr>
        <p:spPr>
          <a:xfrm>
            <a:off x="7233089" y="3374937"/>
            <a:ext cx="381440" cy="4751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35ABFA5E-3406-B16A-17EC-D1490F7E1A01}"/>
              </a:ext>
            </a:extLst>
          </p:cNvPr>
          <p:cNvCxnSpPr>
            <a:cxnSpLocks/>
            <a:stCxn id="96" idx="2"/>
            <a:endCxn id="113" idx="0"/>
          </p:cNvCxnSpPr>
          <p:nvPr/>
        </p:nvCxnSpPr>
        <p:spPr>
          <a:xfrm flipH="1">
            <a:off x="7614529" y="3374936"/>
            <a:ext cx="784354" cy="4751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2DF71FF7-AB5B-9049-20B6-0A3D86C79FBB}"/>
              </a:ext>
            </a:extLst>
          </p:cNvPr>
          <p:cNvCxnSpPr>
            <a:cxnSpLocks/>
            <a:stCxn id="110" idx="2"/>
            <a:endCxn id="117" idx="0"/>
          </p:cNvCxnSpPr>
          <p:nvPr/>
        </p:nvCxnSpPr>
        <p:spPr>
          <a:xfrm>
            <a:off x="1372806" y="4215173"/>
            <a:ext cx="1320087" cy="603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3E5F620A-CF69-0FFA-AEC1-C41D8489DC39}"/>
              </a:ext>
            </a:extLst>
          </p:cNvPr>
          <p:cNvCxnSpPr>
            <a:cxnSpLocks/>
            <a:stCxn id="111" idx="3"/>
            <a:endCxn id="113" idx="1"/>
          </p:cNvCxnSpPr>
          <p:nvPr/>
        </p:nvCxnSpPr>
        <p:spPr>
          <a:xfrm flipV="1">
            <a:off x="2692891" y="4004009"/>
            <a:ext cx="4338106" cy="1301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FC945FA7-9FB1-E990-DC7E-CFADFE3C16ED}"/>
              </a:ext>
            </a:extLst>
          </p:cNvPr>
          <p:cNvCxnSpPr>
            <a:cxnSpLocks/>
            <a:stCxn id="112" idx="3"/>
            <a:endCxn id="113" idx="1"/>
          </p:cNvCxnSpPr>
          <p:nvPr/>
        </p:nvCxnSpPr>
        <p:spPr>
          <a:xfrm flipV="1">
            <a:off x="3571911" y="4004009"/>
            <a:ext cx="3459086" cy="38334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8A3F5E13-7F5D-B3FA-1231-C2C82606D3FA}"/>
              </a:ext>
            </a:extLst>
          </p:cNvPr>
          <p:cNvCxnSpPr>
            <a:cxnSpLocks/>
            <a:stCxn id="114" idx="2"/>
            <a:endCxn id="121" idx="0"/>
          </p:cNvCxnSpPr>
          <p:nvPr/>
        </p:nvCxnSpPr>
        <p:spPr>
          <a:xfrm>
            <a:off x="6536070" y="4522953"/>
            <a:ext cx="535586" cy="7167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D39B2EE4-EE8B-0B4A-E37F-F1DF22D72566}"/>
              </a:ext>
            </a:extLst>
          </p:cNvPr>
          <p:cNvCxnSpPr>
            <a:cxnSpLocks/>
          </p:cNvCxnSpPr>
          <p:nvPr/>
        </p:nvCxnSpPr>
        <p:spPr>
          <a:xfrm flipH="1">
            <a:off x="3287994" y="4570071"/>
            <a:ext cx="3934369" cy="4113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F242FD9A-B7C0-1273-BA50-D3CCAF8543A6}"/>
              </a:ext>
            </a:extLst>
          </p:cNvPr>
          <p:cNvCxnSpPr>
            <a:cxnSpLocks/>
          </p:cNvCxnSpPr>
          <p:nvPr/>
        </p:nvCxnSpPr>
        <p:spPr>
          <a:xfrm flipH="1">
            <a:off x="3234314" y="4723961"/>
            <a:ext cx="4988216" cy="2574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08A171A0-B0FC-37D9-5EC1-C143448F40AC}"/>
              </a:ext>
            </a:extLst>
          </p:cNvPr>
          <p:cNvCxnSpPr>
            <a:cxnSpLocks/>
            <a:stCxn id="118" idx="3"/>
            <a:endCxn id="121" idx="1"/>
          </p:cNvCxnSpPr>
          <p:nvPr/>
        </p:nvCxnSpPr>
        <p:spPr>
          <a:xfrm>
            <a:off x="2942548" y="5276443"/>
            <a:ext cx="3378227" cy="1171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BD602114-03CD-2DA2-44D4-8756411DFE7D}"/>
              </a:ext>
            </a:extLst>
          </p:cNvPr>
          <p:cNvCxnSpPr>
            <a:cxnSpLocks/>
            <a:stCxn id="119" idx="3"/>
            <a:endCxn id="121" idx="1"/>
          </p:cNvCxnSpPr>
          <p:nvPr/>
        </p:nvCxnSpPr>
        <p:spPr>
          <a:xfrm flipV="1">
            <a:off x="2843314" y="5393589"/>
            <a:ext cx="3477461" cy="17844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2462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26" name="Rectangle 25">
            <a:extLst>
              <a:ext uri="{FF2B5EF4-FFF2-40B4-BE49-F238E27FC236}">
                <a16:creationId xmlns:a16="http://schemas.microsoft.com/office/drawing/2014/main" id="{CD357025-1D2B-D254-656C-645BDD7E3FF1}"/>
              </a:ext>
            </a:extLst>
          </p:cNvPr>
          <p:cNvSpPr/>
          <p:nvPr/>
        </p:nvSpPr>
        <p:spPr>
          <a:xfrm>
            <a:off x="3695175" y="147556"/>
            <a:ext cx="1978883"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u="sng" dirty="0">
                <a:solidFill>
                  <a:schemeClr val="tx1"/>
                </a:solidFill>
              </a:rPr>
              <a:t>Branching Flow</a:t>
            </a:r>
          </a:p>
        </p:txBody>
      </p:sp>
      <p:pic>
        <p:nvPicPr>
          <p:cNvPr id="1026" name="Picture 2">
            <a:extLst>
              <a:ext uri="{FF2B5EF4-FFF2-40B4-BE49-F238E27FC236}">
                <a16:creationId xmlns:a16="http://schemas.microsoft.com/office/drawing/2014/main" id="{103E95D8-9F69-99A4-29EB-69898B12B5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5438" y="694689"/>
            <a:ext cx="8077200" cy="433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5265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54F691A-9845-C375-3B66-700174D3D3C8}"/>
              </a:ext>
            </a:extLst>
          </p:cNvPr>
          <p:cNvSpPr/>
          <p:nvPr/>
        </p:nvSpPr>
        <p:spPr>
          <a:xfrm>
            <a:off x="400050" y="1002183"/>
            <a:ext cx="8820151" cy="4177358"/>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2" name="TextBox 1">
            <a:extLst>
              <a:ext uri="{FF2B5EF4-FFF2-40B4-BE49-F238E27FC236}">
                <a16:creationId xmlns:a16="http://schemas.microsoft.com/office/drawing/2014/main" id="{FD54A23A-0CE2-9F59-818F-48B6DDEAF99E}"/>
              </a:ext>
            </a:extLst>
          </p:cNvPr>
          <p:cNvSpPr txBox="1"/>
          <p:nvPr/>
        </p:nvSpPr>
        <p:spPr>
          <a:xfrm>
            <a:off x="685801" y="1323976"/>
            <a:ext cx="8442323" cy="3793654"/>
          </a:xfrm>
          <a:prstGeom prst="rect">
            <a:avLst/>
          </a:prstGeom>
          <a:noFill/>
        </p:spPr>
        <p:txBody>
          <a:bodyPr wrap="square" rtlCol="0">
            <a:noAutofit/>
          </a:bodyPr>
          <a:lstStyle/>
          <a:p>
            <a:r>
              <a:rPr lang="en-US" b="1" dirty="0"/>
              <a:t>Process</a:t>
            </a:r>
          </a:p>
          <a:p>
            <a:endParaRPr lang="en-US" dirty="0"/>
          </a:p>
          <a:p>
            <a:r>
              <a:rPr lang="en-US" dirty="0"/>
              <a:t>Before you begin, quickly refresh your memory. This summary is available to you during the activity. </a:t>
            </a:r>
          </a:p>
          <a:p>
            <a:endParaRPr lang="en-US" dirty="0"/>
          </a:p>
          <a:p>
            <a:r>
              <a:rPr lang="en-US" b="1" dirty="0"/>
              <a:t>Open the Call:</a:t>
            </a:r>
          </a:p>
          <a:p>
            <a:r>
              <a:rPr lang="en-US" b="1" dirty="0"/>
              <a:t>Greet Warmly</a:t>
            </a:r>
          </a:p>
          <a:p>
            <a:r>
              <a:rPr lang="en-US" dirty="0"/>
              <a:t>Be confident while introducing yourself and your company. Show genuine enthusiasm and warmth. </a:t>
            </a:r>
          </a:p>
          <a:p>
            <a:endParaRPr lang="en-US" dirty="0"/>
          </a:p>
          <a:p>
            <a:r>
              <a:rPr lang="en-US" b="1" dirty="0"/>
              <a:t>Create Connections</a:t>
            </a:r>
          </a:p>
          <a:p>
            <a:r>
              <a:rPr lang="en-US" dirty="0"/>
              <a:t>Build rapport in a professional and personable way. Assess your customer’s preferred communication style and quickly adapt to it during your interaction. </a:t>
            </a:r>
          </a:p>
        </p:txBody>
      </p:sp>
      <p:pic>
        <p:nvPicPr>
          <p:cNvPr id="6" name="Graphic 5" descr="Close with solid fill">
            <a:extLst>
              <a:ext uri="{FF2B5EF4-FFF2-40B4-BE49-F238E27FC236}">
                <a16:creationId xmlns:a16="http://schemas.microsoft.com/office/drawing/2014/main" id="{50D60F79-C2D6-D2F4-4E09-478BCC95584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82049" y="1182744"/>
            <a:ext cx="346075" cy="346075"/>
          </a:xfrm>
          <a:prstGeom prst="rect">
            <a:avLst/>
          </a:prstGeom>
        </p:spPr>
      </p:pic>
    </p:spTree>
    <p:extLst>
      <p:ext uri="{BB962C8B-B14F-4D97-AF65-F5344CB8AC3E}">
        <p14:creationId xmlns:p14="http://schemas.microsoft.com/office/powerpoint/2010/main" val="2667253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194D91C-2221-6D65-EC7A-C1132DE4145F}"/>
              </a:ext>
            </a:extLst>
          </p:cNvPr>
          <p:cNvSpPr/>
          <p:nvPr/>
        </p:nvSpPr>
        <p:spPr>
          <a:xfrm>
            <a:off x="4772819" y="2059781"/>
            <a:ext cx="1385888" cy="138588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18" name="Rectangle 17">
            <a:extLst>
              <a:ext uri="{FF2B5EF4-FFF2-40B4-BE49-F238E27FC236}">
                <a16:creationId xmlns:a16="http://schemas.microsoft.com/office/drawing/2014/main" id="{DD4CB2A8-8C62-E5A7-1F1B-25E2610A17F7}"/>
              </a:ext>
            </a:extLst>
          </p:cNvPr>
          <p:cNvSpPr/>
          <p:nvPr/>
        </p:nvSpPr>
        <p:spPr>
          <a:xfrm>
            <a:off x="288001" y="720001"/>
            <a:ext cx="4209785" cy="3673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Practice</a:t>
            </a:r>
          </a:p>
          <a:p>
            <a:endParaRPr lang="en-US" sz="1600" b="1" dirty="0">
              <a:solidFill>
                <a:schemeClr val="tx1"/>
              </a:solidFill>
            </a:endParaRPr>
          </a:p>
          <a:p>
            <a:r>
              <a:rPr lang="en-US" sz="1600" dirty="0">
                <a:solidFill>
                  <a:schemeClr val="tx1"/>
                </a:solidFill>
              </a:rPr>
              <a:t>The way you open a customer meeting is critical in setting the tone for your interaction.</a:t>
            </a:r>
          </a:p>
          <a:p>
            <a:endParaRPr lang="en-US" sz="1600" dirty="0">
              <a:solidFill>
                <a:schemeClr val="tx1"/>
              </a:solidFill>
            </a:endParaRPr>
          </a:p>
          <a:p>
            <a:r>
              <a:rPr lang="en-US" sz="1600" dirty="0">
                <a:solidFill>
                  <a:schemeClr val="tx1"/>
                </a:solidFill>
              </a:rPr>
              <a:t>Whether it is your first meeting or your tenth, the impression that you make with the customer in your opening will ensure your customer is comfortable, engaged, and ready for the next step. </a:t>
            </a:r>
          </a:p>
          <a:p>
            <a:endParaRPr lang="en-US" sz="1600" dirty="0">
              <a:solidFill>
                <a:schemeClr val="tx1"/>
              </a:solidFill>
            </a:endParaRPr>
          </a:p>
          <a:p>
            <a:r>
              <a:rPr lang="en-US" sz="1600" dirty="0">
                <a:solidFill>
                  <a:schemeClr val="tx1"/>
                </a:solidFill>
              </a:rPr>
              <a:t>For an effective opening, if you would like to review the process before you begin, select the Process button. It will also be available to you throughout the exercise. </a:t>
            </a:r>
          </a:p>
        </p:txBody>
      </p:sp>
      <p:sp>
        <p:nvSpPr>
          <p:cNvPr id="20" name="Rectangle 19">
            <a:extLst>
              <a:ext uri="{FF2B5EF4-FFF2-40B4-BE49-F238E27FC236}">
                <a16:creationId xmlns:a16="http://schemas.microsoft.com/office/drawing/2014/main" id="{AC2D765D-BA8F-AE91-F865-475357767DA7}"/>
              </a:ext>
            </a:extLst>
          </p:cNvPr>
          <p:cNvSpPr/>
          <p:nvPr/>
        </p:nvSpPr>
        <p:spPr>
          <a:xfrm>
            <a:off x="288000" y="4393681"/>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Process</a:t>
            </a:r>
          </a:p>
        </p:txBody>
      </p:sp>
      <p:sp>
        <p:nvSpPr>
          <p:cNvPr id="24" name="Rectangle 23">
            <a:extLst>
              <a:ext uri="{FF2B5EF4-FFF2-40B4-BE49-F238E27FC236}">
                <a16:creationId xmlns:a16="http://schemas.microsoft.com/office/drawing/2014/main" id="{9FB322E7-721D-664C-492D-375E3E8D5D04}"/>
              </a:ext>
            </a:extLst>
          </p:cNvPr>
          <p:cNvSpPr/>
          <p:nvPr/>
        </p:nvSpPr>
        <p:spPr>
          <a:xfrm>
            <a:off x="502312" y="5096741"/>
            <a:ext cx="2866454" cy="3325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Start by selecting a scenario.</a:t>
            </a:r>
          </a:p>
        </p:txBody>
      </p:sp>
      <p:pic>
        <p:nvPicPr>
          <p:cNvPr id="4" name="Graphic 3" descr="Cursor with solid fill">
            <a:extLst>
              <a:ext uri="{FF2B5EF4-FFF2-40B4-BE49-F238E27FC236}">
                <a16:creationId xmlns:a16="http://schemas.microsoft.com/office/drawing/2014/main" id="{216491FA-919C-8FA1-6615-255CD814964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0848" y="5100146"/>
            <a:ext cx="228600" cy="228600"/>
          </a:xfrm>
          <a:prstGeom prst="rect">
            <a:avLst/>
          </a:prstGeom>
        </p:spPr>
      </p:pic>
      <p:pic>
        <p:nvPicPr>
          <p:cNvPr id="6" name="Graphic 5" descr="Female Profile with solid fill">
            <a:extLst>
              <a:ext uri="{FF2B5EF4-FFF2-40B4-BE49-F238E27FC236}">
                <a16:creationId xmlns:a16="http://schemas.microsoft.com/office/drawing/2014/main" id="{ED8F49DB-E1EE-8351-D750-4046761FF65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87506" y="2102645"/>
            <a:ext cx="1385888" cy="1385888"/>
          </a:xfrm>
          <a:prstGeom prst="rect">
            <a:avLst/>
          </a:prstGeom>
        </p:spPr>
      </p:pic>
      <p:sp>
        <p:nvSpPr>
          <p:cNvPr id="25" name="Rectangle 24">
            <a:extLst>
              <a:ext uri="{FF2B5EF4-FFF2-40B4-BE49-F238E27FC236}">
                <a16:creationId xmlns:a16="http://schemas.microsoft.com/office/drawing/2014/main" id="{D583C8E5-E47B-4613-BD5D-6BA02AC26E80}"/>
              </a:ext>
            </a:extLst>
          </p:cNvPr>
          <p:cNvSpPr/>
          <p:nvPr/>
        </p:nvSpPr>
        <p:spPr>
          <a:xfrm>
            <a:off x="6402387" y="2059781"/>
            <a:ext cx="1385888" cy="138588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27" name="Rectangle 26">
            <a:extLst>
              <a:ext uri="{FF2B5EF4-FFF2-40B4-BE49-F238E27FC236}">
                <a16:creationId xmlns:a16="http://schemas.microsoft.com/office/drawing/2014/main" id="{3D664D71-8B34-AE24-63D0-963D05C6D0AC}"/>
              </a:ext>
            </a:extLst>
          </p:cNvPr>
          <p:cNvSpPr/>
          <p:nvPr/>
        </p:nvSpPr>
        <p:spPr>
          <a:xfrm>
            <a:off x="8031955" y="2047874"/>
            <a:ext cx="1385888" cy="138588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9" name="Graphic 8" descr="Male profile with solid fill">
            <a:extLst>
              <a:ext uri="{FF2B5EF4-FFF2-40B4-BE49-F238E27FC236}">
                <a16:creationId xmlns:a16="http://schemas.microsoft.com/office/drawing/2014/main" id="{600B20E9-3AA8-F181-269D-21FE22485B0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48427" y="2102645"/>
            <a:ext cx="1385888" cy="1385888"/>
          </a:xfrm>
          <a:prstGeom prst="rect">
            <a:avLst/>
          </a:prstGeom>
        </p:spPr>
      </p:pic>
      <p:sp>
        <p:nvSpPr>
          <p:cNvPr id="30" name="Rectangle 29">
            <a:extLst>
              <a:ext uri="{FF2B5EF4-FFF2-40B4-BE49-F238E27FC236}">
                <a16:creationId xmlns:a16="http://schemas.microsoft.com/office/drawing/2014/main" id="{471D6DCC-894D-AC9A-7EDC-549C2EEB3296}"/>
              </a:ext>
            </a:extLst>
          </p:cNvPr>
          <p:cNvSpPr/>
          <p:nvPr/>
        </p:nvSpPr>
        <p:spPr>
          <a:xfrm>
            <a:off x="4783493" y="1710192"/>
            <a:ext cx="1375214" cy="30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Name 1</a:t>
            </a:r>
          </a:p>
        </p:txBody>
      </p:sp>
      <p:sp>
        <p:nvSpPr>
          <p:cNvPr id="32" name="Rectangle 31">
            <a:extLst>
              <a:ext uri="{FF2B5EF4-FFF2-40B4-BE49-F238E27FC236}">
                <a16:creationId xmlns:a16="http://schemas.microsoft.com/office/drawing/2014/main" id="{E05EA8CC-8D5A-F1D8-587E-B1286733DBDD}"/>
              </a:ext>
            </a:extLst>
          </p:cNvPr>
          <p:cNvSpPr/>
          <p:nvPr/>
        </p:nvSpPr>
        <p:spPr>
          <a:xfrm>
            <a:off x="6402386" y="1710191"/>
            <a:ext cx="1385887" cy="3495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Name 2</a:t>
            </a:r>
          </a:p>
        </p:txBody>
      </p:sp>
      <p:sp>
        <p:nvSpPr>
          <p:cNvPr id="33" name="Rectangle 32">
            <a:extLst>
              <a:ext uri="{FF2B5EF4-FFF2-40B4-BE49-F238E27FC236}">
                <a16:creationId xmlns:a16="http://schemas.microsoft.com/office/drawing/2014/main" id="{E7E4016A-A082-DB70-21FE-DDB0759FE2F3}"/>
              </a:ext>
            </a:extLst>
          </p:cNvPr>
          <p:cNvSpPr/>
          <p:nvPr/>
        </p:nvSpPr>
        <p:spPr>
          <a:xfrm>
            <a:off x="8031955" y="1710191"/>
            <a:ext cx="1375214" cy="3376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Name 3</a:t>
            </a:r>
          </a:p>
        </p:txBody>
      </p:sp>
      <p:sp>
        <p:nvSpPr>
          <p:cNvPr id="34" name="Rectangle 33">
            <a:extLst>
              <a:ext uri="{FF2B5EF4-FFF2-40B4-BE49-F238E27FC236}">
                <a16:creationId xmlns:a16="http://schemas.microsoft.com/office/drawing/2014/main" id="{6DEEAE79-1F8D-164E-6827-123200643D3D}"/>
              </a:ext>
            </a:extLst>
          </p:cNvPr>
          <p:cNvSpPr/>
          <p:nvPr/>
        </p:nvSpPr>
        <p:spPr>
          <a:xfrm>
            <a:off x="4772819" y="3767592"/>
            <a:ext cx="1256506" cy="6260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accent1"/>
                </a:solidFill>
              </a:rPr>
              <a:t>Scenario 1</a:t>
            </a:r>
          </a:p>
        </p:txBody>
      </p:sp>
      <p:cxnSp>
        <p:nvCxnSpPr>
          <p:cNvPr id="12" name="Straight Connector 11">
            <a:extLst>
              <a:ext uri="{FF2B5EF4-FFF2-40B4-BE49-F238E27FC236}">
                <a16:creationId xmlns:a16="http://schemas.microsoft.com/office/drawing/2014/main" id="{B5C9E87F-276D-C9C6-3B21-CF5DA88FD254}"/>
              </a:ext>
            </a:extLst>
          </p:cNvPr>
          <p:cNvCxnSpPr>
            <a:cxnSpLocks/>
          </p:cNvCxnSpPr>
          <p:nvPr/>
        </p:nvCxnSpPr>
        <p:spPr>
          <a:xfrm>
            <a:off x="4787506" y="3643314"/>
            <a:ext cx="40130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5667C86-A231-44DF-D67A-8966F00A8F1A}"/>
              </a:ext>
            </a:extLst>
          </p:cNvPr>
          <p:cNvCxnSpPr>
            <a:cxnSpLocks/>
          </p:cNvCxnSpPr>
          <p:nvPr/>
        </p:nvCxnSpPr>
        <p:spPr>
          <a:xfrm>
            <a:off x="6402387" y="3643314"/>
            <a:ext cx="40130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57F607B-2ADB-FC22-4BA2-64A347887750}"/>
              </a:ext>
            </a:extLst>
          </p:cNvPr>
          <p:cNvCxnSpPr>
            <a:cxnSpLocks/>
          </p:cNvCxnSpPr>
          <p:nvPr/>
        </p:nvCxnSpPr>
        <p:spPr>
          <a:xfrm>
            <a:off x="8031955" y="3657603"/>
            <a:ext cx="4013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B4E2EE41-FA31-06BE-D596-9CF907DB99C6}"/>
              </a:ext>
            </a:extLst>
          </p:cNvPr>
          <p:cNvSpPr/>
          <p:nvPr/>
        </p:nvSpPr>
        <p:spPr>
          <a:xfrm>
            <a:off x="6402387" y="3763282"/>
            <a:ext cx="1431928" cy="6260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accent1"/>
                </a:solidFill>
              </a:rPr>
              <a:t>Scenario 2</a:t>
            </a:r>
          </a:p>
        </p:txBody>
      </p:sp>
      <p:sp>
        <p:nvSpPr>
          <p:cNvPr id="38" name="Rectangle 37">
            <a:extLst>
              <a:ext uri="{FF2B5EF4-FFF2-40B4-BE49-F238E27FC236}">
                <a16:creationId xmlns:a16="http://schemas.microsoft.com/office/drawing/2014/main" id="{82337D87-C7F9-DF07-006E-1D9212A7E36F}"/>
              </a:ext>
            </a:extLst>
          </p:cNvPr>
          <p:cNvSpPr/>
          <p:nvPr/>
        </p:nvSpPr>
        <p:spPr>
          <a:xfrm>
            <a:off x="8031954" y="3763282"/>
            <a:ext cx="1431927" cy="6260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accent1"/>
                </a:solidFill>
              </a:rPr>
              <a:t>Scenario 3</a:t>
            </a:r>
          </a:p>
        </p:txBody>
      </p:sp>
      <p:pic>
        <p:nvPicPr>
          <p:cNvPr id="28" name="Graphic 27" descr="Female Profile with solid fill">
            <a:extLst>
              <a:ext uri="{FF2B5EF4-FFF2-40B4-BE49-F238E27FC236}">
                <a16:creationId xmlns:a16="http://schemas.microsoft.com/office/drawing/2014/main" id="{450E3F21-7317-61F4-415F-41FE672590C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26618" y="2076451"/>
            <a:ext cx="1385888" cy="1385888"/>
          </a:xfrm>
          <a:prstGeom prst="rect">
            <a:avLst/>
          </a:prstGeom>
        </p:spPr>
      </p:pic>
    </p:spTree>
    <p:extLst>
      <p:ext uri="{BB962C8B-B14F-4D97-AF65-F5344CB8AC3E}">
        <p14:creationId xmlns:p14="http://schemas.microsoft.com/office/powerpoint/2010/main" val="518556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54F691A-9845-C375-3B66-700174D3D3C8}"/>
              </a:ext>
            </a:extLst>
          </p:cNvPr>
          <p:cNvSpPr/>
          <p:nvPr/>
        </p:nvSpPr>
        <p:spPr>
          <a:xfrm>
            <a:off x="400050" y="895966"/>
            <a:ext cx="8820151" cy="4478692"/>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2" name="TextBox 1">
            <a:extLst>
              <a:ext uri="{FF2B5EF4-FFF2-40B4-BE49-F238E27FC236}">
                <a16:creationId xmlns:a16="http://schemas.microsoft.com/office/drawing/2014/main" id="{FD54A23A-0CE2-9F59-818F-48B6DDEAF99E}"/>
              </a:ext>
            </a:extLst>
          </p:cNvPr>
          <p:cNvSpPr txBox="1"/>
          <p:nvPr/>
        </p:nvSpPr>
        <p:spPr>
          <a:xfrm>
            <a:off x="685801" y="1196976"/>
            <a:ext cx="8534400" cy="3581399"/>
          </a:xfrm>
          <a:prstGeom prst="rect">
            <a:avLst/>
          </a:prstGeom>
          <a:noFill/>
        </p:spPr>
        <p:txBody>
          <a:bodyPr wrap="square" rtlCol="0">
            <a:noAutofit/>
          </a:bodyPr>
          <a:lstStyle/>
          <a:p>
            <a:r>
              <a:rPr lang="en-US" b="1" dirty="0"/>
              <a:t>Scenario 1: Your Role</a:t>
            </a:r>
          </a:p>
          <a:p>
            <a:endParaRPr lang="en-US" dirty="0"/>
          </a:p>
          <a:p>
            <a:pPr marL="285750" indent="-285750">
              <a:buFont typeface="Arial" panose="020B0604020202020204" pitchFamily="34" charset="0"/>
              <a:buChar char="•"/>
            </a:pPr>
            <a:r>
              <a:rPr lang="en-US" dirty="0"/>
              <a:t>You are a sales representative for Total Outdoor Living. </a:t>
            </a:r>
          </a:p>
          <a:p>
            <a:pPr marL="285750" indent="-285750">
              <a:buFont typeface="Arial" panose="020B0604020202020204" pitchFamily="34" charset="0"/>
              <a:buChar char="•"/>
            </a:pPr>
            <a:r>
              <a:rPr lang="en-US" dirty="0"/>
              <a:t>Your company sells outdoor furniture ranging from mid-to-high-end quality and pricing. </a:t>
            </a:r>
          </a:p>
          <a:p>
            <a:pPr marL="285750" indent="-285750">
              <a:buFont typeface="Arial" panose="020B0604020202020204" pitchFamily="34" charset="0"/>
              <a:buChar char="•"/>
            </a:pPr>
            <a:r>
              <a:rPr lang="en-US" dirty="0"/>
              <a:t>Your brands are nationally recognized.</a:t>
            </a:r>
          </a:p>
          <a:p>
            <a:endParaRPr lang="en-US" dirty="0"/>
          </a:p>
          <a:p>
            <a:r>
              <a:rPr lang="en-US" dirty="0"/>
              <a:t>The Requirement:</a:t>
            </a:r>
          </a:p>
          <a:p>
            <a:r>
              <a:rPr lang="en-US" dirty="0"/>
              <a:t>Julia Jaspers, the Buyer from Sunshine Pool and Patio, has sent you an inquiry about the range of outdoor furniture offered by your organization, Total Outdoor Living. </a:t>
            </a:r>
          </a:p>
          <a:p>
            <a:endParaRPr lang="en-US" dirty="0"/>
          </a:p>
          <a:p>
            <a:r>
              <a:rPr lang="en-US" dirty="0"/>
              <a:t>You need to schedule a sales appointment with Julia at the end of this activity.</a:t>
            </a:r>
          </a:p>
          <a:p>
            <a:endParaRPr lang="en-US" dirty="0"/>
          </a:p>
        </p:txBody>
      </p:sp>
      <p:pic>
        <p:nvPicPr>
          <p:cNvPr id="6" name="Graphic 5" descr="Close with solid fill">
            <a:extLst>
              <a:ext uri="{FF2B5EF4-FFF2-40B4-BE49-F238E27FC236}">
                <a16:creationId xmlns:a16="http://schemas.microsoft.com/office/drawing/2014/main" id="{50D60F79-C2D6-D2F4-4E09-478BCC95584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57985" y="1055744"/>
            <a:ext cx="346075" cy="346075"/>
          </a:xfrm>
          <a:prstGeom prst="rect">
            <a:avLst/>
          </a:prstGeom>
        </p:spPr>
      </p:pic>
      <p:sp>
        <p:nvSpPr>
          <p:cNvPr id="5" name="Rectangle 4">
            <a:extLst>
              <a:ext uri="{FF2B5EF4-FFF2-40B4-BE49-F238E27FC236}">
                <a16:creationId xmlns:a16="http://schemas.microsoft.com/office/drawing/2014/main" id="{C0BB3307-BA64-18DB-ED90-1A0A7A3AF5CE}"/>
              </a:ext>
            </a:extLst>
          </p:cNvPr>
          <p:cNvSpPr/>
          <p:nvPr/>
        </p:nvSpPr>
        <p:spPr>
          <a:xfrm>
            <a:off x="4190893" y="4770237"/>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Start</a:t>
            </a:r>
          </a:p>
        </p:txBody>
      </p:sp>
    </p:spTree>
    <p:extLst>
      <p:ext uri="{BB962C8B-B14F-4D97-AF65-F5344CB8AC3E}">
        <p14:creationId xmlns:p14="http://schemas.microsoft.com/office/powerpoint/2010/main" val="4243400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05AC457C-EEBF-A42D-52D4-84405990C7B6}"/>
              </a:ext>
            </a:extLst>
          </p:cNvPr>
          <p:cNvSpPr/>
          <p:nvPr/>
        </p:nvSpPr>
        <p:spPr>
          <a:xfrm>
            <a:off x="0" y="1785283"/>
            <a:ext cx="1652337" cy="39019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3" name="Rectangle 2">
            <a:extLst>
              <a:ext uri="{FF2B5EF4-FFF2-40B4-BE49-F238E27FC236}">
                <a16:creationId xmlns:a16="http://schemas.microsoft.com/office/drawing/2014/main" id="{E4AE72F3-AE1E-2DBA-1EEB-47F429D3D542}"/>
              </a:ext>
            </a:extLst>
          </p:cNvPr>
          <p:cNvSpPr/>
          <p:nvPr/>
        </p:nvSpPr>
        <p:spPr>
          <a:xfrm>
            <a:off x="0" y="550406"/>
            <a:ext cx="9706595" cy="1248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738664"/>
          </a:xfrm>
          <a:prstGeom prst="rect">
            <a:avLst/>
          </a:prstGeom>
          <a:noFill/>
        </p:spPr>
        <p:txBody>
          <a:bodyPr wrap="square" rtlCol="0">
            <a:spAutoFit/>
          </a:bodyPr>
          <a:lstStyle/>
          <a:p>
            <a:r>
              <a:rPr lang="en-IN" sz="1400" dirty="0"/>
              <a:t>After feedback</a:t>
            </a:r>
          </a:p>
          <a:p>
            <a:r>
              <a:rPr lang="en-IN" sz="1400" dirty="0"/>
              <a:t>Option 1: Navigate to Question 2</a:t>
            </a:r>
          </a:p>
          <a:p>
            <a:r>
              <a:rPr lang="en-IN" sz="1400" dirty="0"/>
              <a:t>Option 2 &amp; 3: Navigate to Question 3</a:t>
            </a:r>
          </a:p>
        </p:txBody>
      </p:sp>
      <p:sp>
        <p:nvSpPr>
          <p:cNvPr id="18" name="Rectangle 17">
            <a:extLst>
              <a:ext uri="{FF2B5EF4-FFF2-40B4-BE49-F238E27FC236}">
                <a16:creationId xmlns:a16="http://schemas.microsoft.com/office/drawing/2014/main" id="{DD4CB2A8-8C62-E5A7-1F1B-25E2610A17F7}"/>
              </a:ext>
            </a:extLst>
          </p:cNvPr>
          <p:cNvSpPr/>
          <p:nvPr/>
        </p:nvSpPr>
        <p:spPr>
          <a:xfrm>
            <a:off x="288001" y="958653"/>
            <a:ext cx="3080765" cy="3992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000" b="1" dirty="0">
                <a:solidFill>
                  <a:schemeClr val="tx1"/>
                </a:solidFill>
              </a:rPr>
              <a:t>Conversation Flow</a:t>
            </a:r>
            <a:endParaRPr lang="en-US" sz="2000" dirty="0">
              <a:solidFill>
                <a:schemeClr val="tx1"/>
              </a:solidFill>
            </a:endParaRPr>
          </a:p>
        </p:txBody>
      </p:sp>
      <p:sp>
        <p:nvSpPr>
          <p:cNvPr id="20" name="Rectangle 19">
            <a:extLst>
              <a:ext uri="{FF2B5EF4-FFF2-40B4-BE49-F238E27FC236}">
                <a16:creationId xmlns:a16="http://schemas.microsoft.com/office/drawing/2014/main" id="{AC2D765D-BA8F-AE91-F865-475357767DA7}"/>
              </a:ext>
            </a:extLst>
          </p:cNvPr>
          <p:cNvSpPr/>
          <p:nvPr/>
        </p:nvSpPr>
        <p:spPr>
          <a:xfrm>
            <a:off x="206936" y="2545632"/>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Process</a:t>
            </a:r>
          </a:p>
        </p:txBody>
      </p:sp>
      <p:sp>
        <p:nvSpPr>
          <p:cNvPr id="30" name="Rectangle 29">
            <a:extLst>
              <a:ext uri="{FF2B5EF4-FFF2-40B4-BE49-F238E27FC236}">
                <a16:creationId xmlns:a16="http://schemas.microsoft.com/office/drawing/2014/main" id="{471D6DCC-894D-AC9A-7EDC-549C2EEB3296}"/>
              </a:ext>
            </a:extLst>
          </p:cNvPr>
          <p:cNvSpPr/>
          <p:nvPr/>
        </p:nvSpPr>
        <p:spPr>
          <a:xfrm>
            <a:off x="4023144" y="1059049"/>
            <a:ext cx="1375214" cy="30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Interest Meter:</a:t>
            </a:r>
          </a:p>
        </p:txBody>
      </p:sp>
      <p:cxnSp>
        <p:nvCxnSpPr>
          <p:cNvPr id="12" name="Straight Connector 11">
            <a:extLst>
              <a:ext uri="{FF2B5EF4-FFF2-40B4-BE49-F238E27FC236}">
                <a16:creationId xmlns:a16="http://schemas.microsoft.com/office/drawing/2014/main" id="{B5C9E87F-276D-C9C6-3B21-CF5DA88FD254}"/>
              </a:ext>
            </a:extLst>
          </p:cNvPr>
          <p:cNvCxnSpPr>
            <a:cxnSpLocks/>
          </p:cNvCxnSpPr>
          <p:nvPr/>
        </p:nvCxnSpPr>
        <p:spPr>
          <a:xfrm>
            <a:off x="298718" y="1357872"/>
            <a:ext cx="1208696"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46D12CD8-359C-5DF3-B43A-9965D9D80D47}"/>
              </a:ext>
            </a:extLst>
          </p:cNvPr>
          <p:cNvSpPr/>
          <p:nvPr/>
        </p:nvSpPr>
        <p:spPr>
          <a:xfrm>
            <a:off x="5545373" y="1048372"/>
            <a:ext cx="3402362" cy="27995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cxnSp>
        <p:nvCxnSpPr>
          <p:cNvPr id="17" name="Straight Connector 16">
            <a:extLst>
              <a:ext uri="{FF2B5EF4-FFF2-40B4-BE49-F238E27FC236}">
                <a16:creationId xmlns:a16="http://schemas.microsoft.com/office/drawing/2014/main" id="{A588370F-7CCF-8DDD-7BCA-A0C687DDAC93}"/>
              </a:ext>
            </a:extLst>
          </p:cNvPr>
          <p:cNvCxnSpPr>
            <a:cxnSpLocks/>
          </p:cNvCxnSpPr>
          <p:nvPr/>
        </p:nvCxnSpPr>
        <p:spPr>
          <a:xfrm>
            <a:off x="5558584"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7819DA6-9211-CDDC-C8D8-347621FF3BA5}"/>
              </a:ext>
            </a:extLst>
          </p:cNvPr>
          <p:cNvCxnSpPr>
            <a:cxnSpLocks/>
          </p:cNvCxnSpPr>
          <p:nvPr/>
        </p:nvCxnSpPr>
        <p:spPr>
          <a:xfrm>
            <a:off x="6403368"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796D27F-64FA-D3D1-3082-91E182A57678}"/>
              </a:ext>
            </a:extLst>
          </p:cNvPr>
          <p:cNvCxnSpPr>
            <a:cxnSpLocks/>
          </p:cNvCxnSpPr>
          <p:nvPr/>
        </p:nvCxnSpPr>
        <p:spPr>
          <a:xfrm>
            <a:off x="7248152"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41AB737-3400-343C-B753-F5376ADFF4C6}"/>
              </a:ext>
            </a:extLst>
          </p:cNvPr>
          <p:cNvCxnSpPr>
            <a:cxnSpLocks/>
          </p:cNvCxnSpPr>
          <p:nvPr/>
        </p:nvCxnSpPr>
        <p:spPr>
          <a:xfrm>
            <a:off x="8092937"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4D8172B-A3C2-E492-215E-4185D3EC6759}"/>
              </a:ext>
            </a:extLst>
          </p:cNvPr>
          <p:cNvCxnSpPr>
            <a:cxnSpLocks/>
          </p:cNvCxnSpPr>
          <p:nvPr/>
        </p:nvCxnSpPr>
        <p:spPr>
          <a:xfrm>
            <a:off x="8937722"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F41D740-0CD2-2C5A-9B56-399E819291DF}"/>
              </a:ext>
            </a:extLst>
          </p:cNvPr>
          <p:cNvCxnSpPr>
            <a:cxnSpLocks/>
          </p:cNvCxnSpPr>
          <p:nvPr/>
        </p:nvCxnSpPr>
        <p:spPr>
          <a:xfrm>
            <a:off x="5554570"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1C4A881-5210-F119-45B0-B7F289E8D82D}"/>
              </a:ext>
            </a:extLst>
          </p:cNvPr>
          <p:cNvCxnSpPr>
            <a:cxnSpLocks/>
          </p:cNvCxnSpPr>
          <p:nvPr/>
        </p:nvCxnSpPr>
        <p:spPr>
          <a:xfrm>
            <a:off x="6399354"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7E523D0-0018-D70B-2542-98D546927C33}"/>
              </a:ext>
            </a:extLst>
          </p:cNvPr>
          <p:cNvCxnSpPr>
            <a:cxnSpLocks/>
          </p:cNvCxnSpPr>
          <p:nvPr/>
        </p:nvCxnSpPr>
        <p:spPr>
          <a:xfrm>
            <a:off x="7244138"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20F28B3-F1A3-0C0C-4134-8C5AA20E3AFC}"/>
              </a:ext>
            </a:extLst>
          </p:cNvPr>
          <p:cNvCxnSpPr>
            <a:cxnSpLocks/>
          </p:cNvCxnSpPr>
          <p:nvPr/>
        </p:nvCxnSpPr>
        <p:spPr>
          <a:xfrm>
            <a:off x="8088923"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99DC10F5-0C7A-F70F-F082-DD0E15B0A01B}"/>
              </a:ext>
            </a:extLst>
          </p:cNvPr>
          <p:cNvCxnSpPr>
            <a:cxnSpLocks/>
          </p:cNvCxnSpPr>
          <p:nvPr/>
        </p:nvCxnSpPr>
        <p:spPr>
          <a:xfrm>
            <a:off x="8933708"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F63BED43-F588-B2EC-4134-C8EAC2C4B205}"/>
              </a:ext>
            </a:extLst>
          </p:cNvPr>
          <p:cNvSpPr/>
          <p:nvPr/>
        </p:nvSpPr>
        <p:spPr>
          <a:xfrm>
            <a:off x="6137611" y="598258"/>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Poor</a:t>
            </a:r>
          </a:p>
        </p:txBody>
      </p:sp>
      <p:sp>
        <p:nvSpPr>
          <p:cNvPr id="51" name="Rectangle 50">
            <a:extLst>
              <a:ext uri="{FF2B5EF4-FFF2-40B4-BE49-F238E27FC236}">
                <a16:creationId xmlns:a16="http://schemas.microsoft.com/office/drawing/2014/main" id="{F80F6A70-E06C-E987-35C0-714C3AA15A1D}"/>
              </a:ext>
            </a:extLst>
          </p:cNvPr>
          <p:cNvSpPr/>
          <p:nvPr/>
        </p:nvSpPr>
        <p:spPr>
          <a:xfrm>
            <a:off x="7031481" y="1549178"/>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Fair</a:t>
            </a:r>
          </a:p>
        </p:txBody>
      </p:sp>
      <p:sp>
        <p:nvSpPr>
          <p:cNvPr id="52" name="Rectangle 51">
            <a:extLst>
              <a:ext uri="{FF2B5EF4-FFF2-40B4-BE49-F238E27FC236}">
                <a16:creationId xmlns:a16="http://schemas.microsoft.com/office/drawing/2014/main" id="{89273F5C-9298-E2CF-B44B-44334EE2E27C}"/>
              </a:ext>
            </a:extLst>
          </p:cNvPr>
          <p:cNvSpPr/>
          <p:nvPr/>
        </p:nvSpPr>
        <p:spPr>
          <a:xfrm>
            <a:off x="8417978" y="1549178"/>
            <a:ext cx="834279" cy="28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Excellent</a:t>
            </a:r>
          </a:p>
        </p:txBody>
      </p:sp>
      <p:sp>
        <p:nvSpPr>
          <p:cNvPr id="53" name="Rectangle 52">
            <a:extLst>
              <a:ext uri="{FF2B5EF4-FFF2-40B4-BE49-F238E27FC236}">
                <a16:creationId xmlns:a16="http://schemas.microsoft.com/office/drawing/2014/main" id="{F9C7A83F-BFA7-4DF8-7413-FE6DDF567970}"/>
              </a:ext>
            </a:extLst>
          </p:cNvPr>
          <p:cNvSpPr/>
          <p:nvPr/>
        </p:nvSpPr>
        <p:spPr>
          <a:xfrm>
            <a:off x="7779653" y="598257"/>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Good</a:t>
            </a:r>
          </a:p>
        </p:txBody>
      </p:sp>
      <p:pic>
        <p:nvPicPr>
          <p:cNvPr id="21" name="Picture 20">
            <a:extLst>
              <a:ext uri="{FF2B5EF4-FFF2-40B4-BE49-F238E27FC236}">
                <a16:creationId xmlns:a16="http://schemas.microsoft.com/office/drawing/2014/main" id="{E35E8F60-3F45-9A11-87BB-2F8D1EFC562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0249" b="-9941"/>
          <a:stretch/>
        </p:blipFill>
        <p:spPr>
          <a:xfrm>
            <a:off x="5549877" y="1047034"/>
            <a:ext cx="1694261" cy="310731"/>
          </a:xfrm>
          <a:prstGeom prst="rect">
            <a:avLst/>
          </a:prstGeom>
        </p:spPr>
      </p:pic>
      <p:sp>
        <p:nvSpPr>
          <p:cNvPr id="55" name="Rectangle 54">
            <a:extLst>
              <a:ext uri="{FF2B5EF4-FFF2-40B4-BE49-F238E27FC236}">
                <a16:creationId xmlns:a16="http://schemas.microsoft.com/office/drawing/2014/main" id="{34E496F9-A311-6087-99CA-2E3569CD2390}"/>
              </a:ext>
            </a:extLst>
          </p:cNvPr>
          <p:cNvSpPr/>
          <p:nvPr/>
        </p:nvSpPr>
        <p:spPr>
          <a:xfrm>
            <a:off x="206936" y="3096565"/>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My Role</a:t>
            </a:r>
          </a:p>
        </p:txBody>
      </p:sp>
      <p:sp>
        <p:nvSpPr>
          <p:cNvPr id="7" name="Oval 6">
            <a:extLst>
              <a:ext uri="{FF2B5EF4-FFF2-40B4-BE49-F238E27FC236}">
                <a16:creationId xmlns:a16="http://schemas.microsoft.com/office/drawing/2014/main" id="{3194D91C-2221-6D65-EC7A-C1132DE4145F}"/>
              </a:ext>
            </a:extLst>
          </p:cNvPr>
          <p:cNvSpPr/>
          <p:nvPr/>
        </p:nvSpPr>
        <p:spPr>
          <a:xfrm>
            <a:off x="2163089" y="1907189"/>
            <a:ext cx="740680" cy="74068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6" name="Graphic 5" descr="Female Profile with solid fill">
            <a:extLst>
              <a:ext uri="{FF2B5EF4-FFF2-40B4-BE49-F238E27FC236}">
                <a16:creationId xmlns:a16="http://schemas.microsoft.com/office/drawing/2014/main" id="{ED8F49DB-E1EE-8351-D750-4046761FF65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65314" y="1936912"/>
            <a:ext cx="740680" cy="740680"/>
          </a:xfrm>
          <a:prstGeom prst="rect">
            <a:avLst/>
          </a:prstGeom>
        </p:spPr>
      </p:pic>
      <p:sp>
        <p:nvSpPr>
          <p:cNvPr id="23" name="Rectangle: Rounded Corners 22">
            <a:extLst>
              <a:ext uri="{FF2B5EF4-FFF2-40B4-BE49-F238E27FC236}">
                <a16:creationId xmlns:a16="http://schemas.microsoft.com/office/drawing/2014/main" id="{ED4DC751-099D-F1B6-DFE9-A8C1D04D4DD7}"/>
              </a:ext>
            </a:extLst>
          </p:cNvPr>
          <p:cNvSpPr/>
          <p:nvPr/>
        </p:nvSpPr>
        <p:spPr>
          <a:xfrm>
            <a:off x="3055482" y="1943043"/>
            <a:ext cx="5526693" cy="715239"/>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56" name="Rectangle: Rounded Corners 55">
            <a:extLst>
              <a:ext uri="{FF2B5EF4-FFF2-40B4-BE49-F238E27FC236}">
                <a16:creationId xmlns:a16="http://schemas.microsoft.com/office/drawing/2014/main" id="{2B88CC48-C466-AD9F-45C5-87E5378C18F7}"/>
              </a:ext>
            </a:extLst>
          </p:cNvPr>
          <p:cNvSpPr/>
          <p:nvPr/>
        </p:nvSpPr>
        <p:spPr>
          <a:xfrm>
            <a:off x="3055482" y="2066252"/>
            <a:ext cx="4576718" cy="592030"/>
          </a:xfrm>
          <a:prstGeom prst="roundRect">
            <a:avLst>
              <a:gd name="adj" fmla="val 0"/>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32" name="Rectangle 31">
            <a:extLst>
              <a:ext uri="{FF2B5EF4-FFF2-40B4-BE49-F238E27FC236}">
                <a16:creationId xmlns:a16="http://schemas.microsoft.com/office/drawing/2014/main" id="{E05EA8CC-8D5A-F1D8-587E-B1286733DBDD}"/>
              </a:ext>
            </a:extLst>
          </p:cNvPr>
          <p:cNvSpPr/>
          <p:nvPr/>
        </p:nvSpPr>
        <p:spPr>
          <a:xfrm>
            <a:off x="3329471" y="2196453"/>
            <a:ext cx="3061967" cy="3472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Hello, this is Julia Jaspers.</a:t>
            </a:r>
          </a:p>
        </p:txBody>
      </p:sp>
      <p:sp>
        <p:nvSpPr>
          <p:cNvPr id="26" name="Rectangle: Rounded Corners 25">
            <a:extLst>
              <a:ext uri="{FF2B5EF4-FFF2-40B4-BE49-F238E27FC236}">
                <a16:creationId xmlns:a16="http://schemas.microsoft.com/office/drawing/2014/main" id="{ADE8CA8D-575A-7045-150A-CB8E00284EB8}"/>
              </a:ext>
            </a:extLst>
          </p:cNvPr>
          <p:cNvSpPr/>
          <p:nvPr/>
        </p:nvSpPr>
        <p:spPr>
          <a:xfrm>
            <a:off x="2163087" y="3208632"/>
            <a:ext cx="6419088" cy="59203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57" name="Rectangle 56">
            <a:extLst>
              <a:ext uri="{FF2B5EF4-FFF2-40B4-BE49-F238E27FC236}">
                <a16:creationId xmlns:a16="http://schemas.microsoft.com/office/drawing/2014/main" id="{D976E19C-3568-73DA-5E50-29537D3B6C36}"/>
              </a:ext>
            </a:extLst>
          </p:cNvPr>
          <p:cNvSpPr/>
          <p:nvPr/>
        </p:nvSpPr>
        <p:spPr>
          <a:xfrm>
            <a:off x="2421784" y="2834396"/>
            <a:ext cx="2731621" cy="3168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Choose your response.</a:t>
            </a:r>
          </a:p>
        </p:txBody>
      </p:sp>
      <p:pic>
        <p:nvPicPr>
          <p:cNvPr id="58" name="Graphic 57" descr="Cursor with solid fill">
            <a:extLst>
              <a:ext uri="{FF2B5EF4-FFF2-40B4-BE49-F238E27FC236}">
                <a16:creationId xmlns:a16="http://schemas.microsoft.com/office/drawing/2014/main" id="{F8E47AA6-CFFC-2738-F9C6-C59A69FB466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63089" y="2837641"/>
            <a:ext cx="217847" cy="217847"/>
          </a:xfrm>
          <a:prstGeom prst="rect">
            <a:avLst/>
          </a:prstGeom>
        </p:spPr>
      </p:pic>
      <p:sp>
        <p:nvSpPr>
          <p:cNvPr id="59" name="Rectangle 58">
            <a:extLst>
              <a:ext uri="{FF2B5EF4-FFF2-40B4-BE49-F238E27FC236}">
                <a16:creationId xmlns:a16="http://schemas.microsoft.com/office/drawing/2014/main" id="{796DEFEF-2A63-4B08-BAAB-419EED8BC932}"/>
              </a:ext>
            </a:extLst>
          </p:cNvPr>
          <p:cNvSpPr/>
          <p:nvPr/>
        </p:nvSpPr>
        <p:spPr>
          <a:xfrm>
            <a:off x="2304498" y="3295432"/>
            <a:ext cx="5666386" cy="513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dirty="0">
                <a:solidFill>
                  <a:schemeClr val="tx1">
                    <a:lumMod val="95000"/>
                    <a:lumOff val="5000"/>
                  </a:schemeClr>
                </a:solidFill>
              </a:rPr>
              <a:t>Hello Julia, I’m calling from Total Outdoor Living. I received your recent inquiry, and I’m following up on it.</a:t>
            </a:r>
          </a:p>
        </p:txBody>
      </p:sp>
      <p:sp>
        <p:nvSpPr>
          <p:cNvPr id="60" name="Rectangle: Rounded Corners 59">
            <a:extLst>
              <a:ext uri="{FF2B5EF4-FFF2-40B4-BE49-F238E27FC236}">
                <a16:creationId xmlns:a16="http://schemas.microsoft.com/office/drawing/2014/main" id="{B0AFB5B7-66BB-54CA-7FF2-3FC05A3F1BDD}"/>
              </a:ext>
            </a:extLst>
          </p:cNvPr>
          <p:cNvSpPr/>
          <p:nvPr/>
        </p:nvSpPr>
        <p:spPr>
          <a:xfrm>
            <a:off x="2163087" y="3978008"/>
            <a:ext cx="6419088" cy="59203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1" name="Rectangle 60">
            <a:extLst>
              <a:ext uri="{FF2B5EF4-FFF2-40B4-BE49-F238E27FC236}">
                <a16:creationId xmlns:a16="http://schemas.microsoft.com/office/drawing/2014/main" id="{27CF7A74-4782-487A-F2CF-5845CEA1BE65}"/>
              </a:ext>
            </a:extLst>
          </p:cNvPr>
          <p:cNvSpPr/>
          <p:nvPr/>
        </p:nvSpPr>
        <p:spPr>
          <a:xfrm>
            <a:off x="2304497" y="4064808"/>
            <a:ext cx="6165731" cy="513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dirty="0">
                <a:solidFill>
                  <a:schemeClr val="tx1"/>
                </a:solidFill>
              </a:rPr>
              <a:t>Hello Julia, I’m calling from Total Outdoor Living. I want to set up an appointment with you.</a:t>
            </a:r>
          </a:p>
        </p:txBody>
      </p:sp>
      <p:sp>
        <p:nvSpPr>
          <p:cNvPr id="62" name="Rectangle: Rounded Corners 61">
            <a:extLst>
              <a:ext uri="{FF2B5EF4-FFF2-40B4-BE49-F238E27FC236}">
                <a16:creationId xmlns:a16="http://schemas.microsoft.com/office/drawing/2014/main" id="{8ECCB03A-23D7-C0DC-454F-0F990E777DD4}"/>
              </a:ext>
            </a:extLst>
          </p:cNvPr>
          <p:cNvSpPr/>
          <p:nvPr/>
        </p:nvSpPr>
        <p:spPr>
          <a:xfrm>
            <a:off x="2163088" y="4737640"/>
            <a:ext cx="6420196" cy="59436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3" name="Rectangle 62">
            <a:extLst>
              <a:ext uri="{FF2B5EF4-FFF2-40B4-BE49-F238E27FC236}">
                <a16:creationId xmlns:a16="http://schemas.microsoft.com/office/drawing/2014/main" id="{127E6339-D14C-ECE0-FC22-8B2A62635E7D}"/>
              </a:ext>
            </a:extLst>
          </p:cNvPr>
          <p:cNvSpPr/>
          <p:nvPr/>
        </p:nvSpPr>
        <p:spPr>
          <a:xfrm>
            <a:off x="2319784" y="4835685"/>
            <a:ext cx="6150445" cy="537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dirty="0">
                <a:solidFill>
                  <a:schemeClr val="tx1"/>
                </a:solidFill>
              </a:rPr>
              <a:t>Hello Julia, I’m calling from Total Outdoor Living. We received your inquiry. I have sent you our product brochure through email. Could you confirm you received it?</a:t>
            </a:r>
          </a:p>
        </p:txBody>
      </p:sp>
      <p:grpSp>
        <p:nvGrpSpPr>
          <p:cNvPr id="4" name="Group 3">
            <a:extLst>
              <a:ext uri="{FF2B5EF4-FFF2-40B4-BE49-F238E27FC236}">
                <a16:creationId xmlns:a16="http://schemas.microsoft.com/office/drawing/2014/main" id="{EFF87A5B-285B-3E9B-526F-10B7C03EDF72}"/>
              </a:ext>
            </a:extLst>
          </p:cNvPr>
          <p:cNvGrpSpPr/>
          <p:nvPr/>
        </p:nvGrpSpPr>
        <p:grpSpPr>
          <a:xfrm>
            <a:off x="8712063" y="3252703"/>
            <a:ext cx="480063" cy="480063"/>
            <a:chOff x="8182674" y="3236661"/>
            <a:chExt cx="480063" cy="480063"/>
          </a:xfrm>
        </p:grpSpPr>
        <p:sp>
          <p:nvSpPr>
            <p:cNvPr id="29" name="Oval 28">
              <a:extLst>
                <a:ext uri="{FF2B5EF4-FFF2-40B4-BE49-F238E27FC236}">
                  <a16:creationId xmlns:a16="http://schemas.microsoft.com/office/drawing/2014/main" id="{03CFEB57-7683-2DBA-C55C-C4507FAEFF4D}"/>
                </a:ext>
              </a:extLst>
            </p:cNvPr>
            <p:cNvSpPr/>
            <p:nvPr/>
          </p:nvSpPr>
          <p:spPr>
            <a:xfrm>
              <a:off x="8182674" y="3236661"/>
              <a:ext cx="480063" cy="480063"/>
            </a:xfrm>
            <a:prstGeom prst="ellipse">
              <a:avLst/>
            </a:prstGeom>
            <a:noFill/>
            <a:ln w="12700">
              <a:solidFill>
                <a:srgbClr val="5B859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68" name="Picture 67">
              <a:extLst>
                <a:ext uri="{FF2B5EF4-FFF2-40B4-BE49-F238E27FC236}">
                  <a16:creationId xmlns:a16="http://schemas.microsoft.com/office/drawing/2014/main" id="{5244A940-4A41-DDC3-527E-78A97420311E}"/>
                </a:ext>
              </a:extLst>
            </p:cNvPr>
            <p:cNvPicPr>
              <a:picLocks noChangeAspect="1"/>
            </p:cNvPicPr>
            <p:nvPr/>
          </p:nvPicPr>
          <p:blipFill rotWithShape="1">
            <a:blip r:embed="rId8"/>
            <a:srcRect l="6857" r="15162" b="9981"/>
            <a:stretch/>
          </p:blipFill>
          <p:spPr>
            <a:xfrm>
              <a:off x="8280111" y="3317675"/>
              <a:ext cx="296377" cy="277814"/>
            </a:xfrm>
            <a:prstGeom prst="rect">
              <a:avLst/>
            </a:prstGeom>
          </p:spPr>
        </p:pic>
      </p:grpSp>
      <p:pic>
        <p:nvPicPr>
          <p:cNvPr id="69" name="Graphic 68" descr="Smiling face with solid fill with solid fill">
            <a:extLst>
              <a:ext uri="{FF2B5EF4-FFF2-40B4-BE49-F238E27FC236}">
                <a16:creationId xmlns:a16="http://schemas.microsoft.com/office/drawing/2014/main" id="{6328F5FD-C20E-E583-8D86-1D9369EC243F}"/>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9011665" y="1048372"/>
            <a:ext cx="279951" cy="279951"/>
          </a:xfrm>
          <a:prstGeom prst="rect">
            <a:avLst/>
          </a:prstGeom>
        </p:spPr>
      </p:pic>
      <p:pic>
        <p:nvPicPr>
          <p:cNvPr id="70" name="Graphic 69" descr="Sad face with solid fill with solid fill">
            <a:extLst>
              <a:ext uri="{FF2B5EF4-FFF2-40B4-BE49-F238E27FC236}">
                <a16:creationId xmlns:a16="http://schemas.microsoft.com/office/drawing/2014/main" id="{FDCC5102-4E2C-B159-E54C-B0DDFBA55666}"/>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5233336" y="1048372"/>
            <a:ext cx="279951" cy="279951"/>
          </a:xfrm>
          <a:prstGeom prst="rect">
            <a:avLst/>
          </a:prstGeom>
        </p:spPr>
      </p:pic>
      <p:sp>
        <p:nvSpPr>
          <p:cNvPr id="50" name="Rectangle 49">
            <a:extLst>
              <a:ext uri="{FF2B5EF4-FFF2-40B4-BE49-F238E27FC236}">
                <a16:creationId xmlns:a16="http://schemas.microsoft.com/office/drawing/2014/main" id="{3BF08821-4B4C-9650-509E-3B5F05BE24A1}"/>
              </a:ext>
            </a:extLst>
          </p:cNvPr>
          <p:cNvSpPr/>
          <p:nvPr/>
        </p:nvSpPr>
        <p:spPr>
          <a:xfrm>
            <a:off x="10592322" y="464820"/>
            <a:ext cx="1293142" cy="3472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Question 1</a:t>
            </a:r>
          </a:p>
        </p:txBody>
      </p:sp>
    </p:spTree>
    <p:extLst>
      <p:ext uri="{BB962C8B-B14F-4D97-AF65-F5344CB8AC3E}">
        <p14:creationId xmlns:p14="http://schemas.microsoft.com/office/powerpoint/2010/main" val="3462687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05AC457C-EEBF-A42D-52D4-84405990C7B6}"/>
              </a:ext>
            </a:extLst>
          </p:cNvPr>
          <p:cNvSpPr/>
          <p:nvPr/>
        </p:nvSpPr>
        <p:spPr>
          <a:xfrm>
            <a:off x="0" y="1785283"/>
            <a:ext cx="1652337" cy="39019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3" name="Rectangle 2">
            <a:extLst>
              <a:ext uri="{FF2B5EF4-FFF2-40B4-BE49-F238E27FC236}">
                <a16:creationId xmlns:a16="http://schemas.microsoft.com/office/drawing/2014/main" id="{E4AE72F3-AE1E-2DBA-1EEB-47F429D3D542}"/>
              </a:ext>
            </a:extLst>
          </p:cNvPr>
          <p:cNvSpPr/>
          <p:nvPr/>
        </p:nvSpPr>
        <p:spPr>
          <a:xfrm>
            <a:off x="0" y="550406"/>
            <a:ext cx="9706595" cy="1248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8" name="Rectangle 17">
            <a:extLst>
              <a:ext uri="{FF2B5EF4-FFF2-40B4-BE49-F238E27FC236}">
                <a16:creationId xmlns:a16="http://schemas.microsoft.com/office/drawing/2014/main" id="{DD4CB2A8-8C62-E5A7-1F1B-25E2610A17F7}"/>
              </a:ext>
            </a:extLst>
          </p:cNvPr>
          <p:cNvSpPr/>
          <p:nvPr/>
        </p:nvSpPr>
        <p:spPr>
          <a:xfrm>
            <a:off x="288001" y="958653"/>
            <a:ext cx="3080765" cy="3992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000" b="1" dirty="0">
                <a:solidFill>
                  <a:schemeClr val="tx1"/>
                </a:solidFill>
              </a:rPr>
              <a:t>Conversation Flow</a:t>
            </a:r>
            <a:endParaRPr lang="en-US" sz="2000" dirty="0">
              <a:solidFill>
                <a:schemeClr val="tx1"/>
              </a:solidFill>
            </a:endParaRPr>
          </a:p>
        </p:txBody>
      </p:sp>
      <p:sp>
        <p:nvSpPr>
          <p:cNvPr id="20" name="Rectangle 19">
            <a:extLst>
              <a:ext uri="{FF2B5EF4-FFF2-40B4-BE49-F238E27FC236}">
                <a16:creationId xmlns:a16="http://schemas.microsoft.com/office/drawing/2014/main" id="{AC2D765D-BA8F-AE91-F865-475357767DA7}"/>
              </a:ext>
            </a:extLst>
          </p:cNvPr>
          <p:cNvSpPr/>
          <p:nvPr/>
        </p:nvSpPr>
        <p:spPr>
          <a:xfrm>
            <a:off x="206936" y="2545632"/>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Process</a:t>
            </a:r>
          </a:p>
        </p:txBody>
      </p:sp>
      <p:sp>
        <p:nvSpPr>
          <p:cNvPr id="30" name="Rectangle 29">
            <a:extLst>
              <a:ext uri="{FF2B5EF4-FFF2-40B4-BE49-F238E27FC236}">
                <a16:creationId xmlns:a16="http://schemas.microsoft.com/office/drawing/2014/main" id="{471D6DCC-894D-AC9A-7EDC-549C2EEB3296}"/>
              </a:ext>
            </a:extLst>
          </p:cNvPr>
          <p:cNvSpPr/>
          <p:nvPr/>
        </p:nvSpPr>
        <p:spPr>
          <a:xfrm>
            <a:off x="4023144" y="1059049"/>
            <a:ext cx="1375214" cy="30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Interest Meter:</a:t>
            </a:r>
          </a:p>
        </p:txBody>
      </p:sp>
      <p:cxnSp>
        <p:nvCxnSpPr>
          <p:cNvPr id="12" name="Straight Connector 11">
            <a:extLst>
              <a:ext uri="{FF2B5EF4-FFF2-40B4-BE49-F238E27FC236}">
                <a16:creationId xmlns:a16="http://schemas.microsoft.com/office/drawing/2014/main" id="{B5C9E87F-276D-C9C6-3B21-CF5DA88FD254}"/>
              </a:ext>
            </a:extLst>
          </p:cNvPr>
          <p:cNvCxnSpPr>
            <a:cxnSpLocks/>
          </p:cNvCxnSpPr>
          <p:nvPr/>
        </p:nvCxnSpPr>
        <p:spPr>
          <a:xfrm>
            <a:off x="298718" y="1357872"/>
            <a:ext cx="1208696"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46D12CD8-359C-5DF3-B43A-9965D9D80D47}"/>
              </a:ext>
            </a:extLst>
          </p:cNvPr>
          <p:cNvSpPr/>
          <p:nvPr/>
        </p:nvSpPr>
        <p:spPr>
          <a:xfrm>
            <a:off x="5545373" y="1048372"/>
            <a:ext cx="3402362" cy="27995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cxnSp>
        <p:nvCxnSpPr>
          <p:cNvPr id="17" name="Straight Connector 16">
            <a:extLst>
              <a:ext uri="{FF2B5EF4-FFF2-40B4-BE49-F238E27FC236}">
                <a16:creationId xmlns:a16="http://schemas.microsoft.com/office/drawing/2014/main" id="{A588370F-7CCF-8DDD-7BCA-A0C687DDAC93}"/>
              </a:ext>
            </a:extLst>
          </p:cNvPr>
          <p:cNvCxnSpPr>
            <a:cxnSpLocks/>
          </p:cNvCxnSpPr>
          <p:nvPr/>
        </p:nvCxnSpPr>
        <p:spPr>
          <a:xfrm>
            <a:off x="5558584"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7819DA6-9211-CDDC-C8D8-347621FF3BA5}"/>
              </a:ext>
            </a:extLst>
          </p:cNvPr>
          <p:cNvCxnSpPr>
            <a:cxnSpLocks/>
          </p:cNvCxnSpPr>
          <p:nvPr/>
        </p:nvCxnSpPr>
        <p:spPr>
          <a:xfrm>
            <a:off x="6403368"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796D27F-64FA-D3D1-3082-91E182A57678}"/>
              </a:ext>
            </a:extLst>
          </p:cNvPr>
          <p:cNvCxnSpPr>
            <a:cxnSpLocks/>
          </p:cNvCxnSpPr>
          <p:nvPr/>
        </p:nvCxnSpPr>
        <p:spPr>
          <a:xfrm>
            <a:off x="7248152"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41AB737-3400-343C-B753-F5376ADFF4C6}"/>
              </a:ext>
            </a:extLst>
          </p:cNvPr>
          <p:cNvCxnSpPr>
            <a:cxnSpLocks/>
          </p:cNvCxnSpPr>
          <p:nvPr/>
        </p:nvCxnSpPr>
        <p:spPr>
          <a:xfrm>
            <a:off x="8092937"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4D8172B-A3C2-E492-215E-4185D3EC6759}"/>
              </a:ext>
            </a:extLst>
          </p:cNvPr>
          <p:cNvCxnSpPr>
            <a:cxnSpLocks/>
          </p:cNvCxnSpPr>
          <p:nvPr/>
        </p:nvCxnSpPr>
        <p:spPr>
          <a:xfrm>
            <a:off x="8937722"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F41D740-0CD2-2C5A-9B56-399E819291DF}"/>
              </a:ext>
            </a:extLst>
          </p:cNvPr>
          <p:cNvCxnSpPr>
            <a:cxnSpLocks/>
          </p:cNvCxnSpPr>
          <p:nvPr/>
        </p:nvCxnSpPr>
        <p:spPr>
          <a:xfrm>
            <a:off x="5554570"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1C4A881-5210-F119-45B0-B7F289E8D82D}"/>
              </a:ext>
            </a:extLst>
          </p:cNvPr>
          <p:cNvCxnSpPr>
            <a:cxnSpLocks/>
          </p:cNvCxnSpPr>
          <p:nvPr/>
        </p:nvCxnSpPr>
        <p:spPr>
          <a:xfrm>
            <a:off x="6399354"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7E523D0-0018-D70B-2542-98D546927C33}"/>
              </a:ext>
            </a:extLst>
          </p:cNvPr>
          <p:cNvCxnSpPr>
            <a:cxnSpLocks/>
          </p:cNvCxnSpPr>
          <p:nvPr/>
        </p:nvCxnSpPr>
        <p:spPr>
          <a:xfrm>
            <a:off x="7244138"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20F28B3-F1A3-0C0C-4134-8C5AA20E3AFC}"/>
              </a:ext>
            </a:extLst>
          </p:cNvPr>
          <p:cNvCxnSpPr>
            <a:cxnSpLocks/>
          </p:cNvCxnSpPr>
          <p:nvPr/>
        </p:nvCxnSpPr>
        <p:spPr>
          <a:xfrm>
            <a:off x="8088923"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99DC10F5-0C7A-F70F-F082-DD0E15B0A01B}"/>
              </a:ext>
            </a:extLst>
          </p:cNvPr>
          <p:cNvCxnSpPr>
            <a:cxnSpLocks/>
          </p:cNvCxnSpPr>
          <p:nvPr/>
        </p:nvCxnSpPr>
        <p:spPr>
          <a:xfrm>
            <a:off x="8933708"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F63BED43-F588-B2EC-4134-C8EAC2C4B205}"/>
              </a:ext>
            </a:extLst>
          </p:cNvPr>
          <p:cNvSpPr/>
          <p:nvPr/>
        </p:nvSpPr>
        <p:spPr>
          <a:xfrm>
            <a:off x="6137611" y="598258"/>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Poor</a:t>
            </a:r>
          </a:p>
        </p:txBody>
      </p:sp>
      <p:sp>
        <p:nvSpPr>
          <p:cNvPr id="51" name="Rectangle 50">
            <a:extLst>
              <a:ext uri="{FF2B5EF4-FFF2-40B4-BE49-F238E27FC236}">
                <a16:creationId xmlns:a16="http://schemas.microsoft.com/office/drawing/2014/main" id="{F80F6A70-E06C-E987-35C0-714C3AA15A1D}"/>
              </a:ext>
            </a:extLst>
          </p:cNvPr>
          <p:cNvSpPr/>
          <p:nvPr/>
        </p:nvSpPr>
        <p:spPr>
          <a:xfrm>
            <a:off x="7031481" y="1549178"/>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Fair</a:t>
            </a:r>
          </a:p>
        </p:txBody>
      </p:sp>
      <p:sp>
        <p:nvSpPr>
          <p:cNvPr id="52" name="Rectangle 51">
            <a:extLst>
              <a:ext uri="{FF2B5EF4-FFF2-40B4-BE49-F238E27FC236}">
                <a16:creationId xmlns:a16="http://schemas.microsoft.com/office/drawing/2014/main" id="{89273F5C-9298-E2CF-B44B-44334EE2E27C}"/>
              </a:ext>
            </a:extLst>
          </p:cNvPr>
          <p:cNvSpPr/>
          <p:nvPr/>
        </p:nvSpPr>
        <p:spPr>
          <a:xfrm>
            <a:off x="8417978" y="1549178"/>
            <a:ext cx="834279" cy="28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Excellent</a:t>
            </a:r>
          </a:p>
        </p:txBody>
      </p:sp>
      <p:sp>
        <p:nvSpPr>
          <p:cNvPr id="53" name="Rectangle 52">
            <a:extLst>
              <a:ext uri="{FF2B5EF4-FFF2-40B4-BE49-F238E27FC236}">
                <a16:creationId xmlns:a16="http://schemas.microsoft.com/office/drawing/2014/main" id="{F9C7A83F-BFA7-4DF8-7413-FE6DDF567970}"/>
              </a:ext>
            </a:extLst>
          </p:cNvPr>
          <p:cNvSpPr/>
          <p:nvPr/>
        </p:nvSpPr>
        <p:spPr>
          <a:xfrm>
            <a:off x="7779653" y="598257"/>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Good</a:t>
            </a:r>
          </a:p>
        </p:txBody>
      </p:sp>
      <p:sp>
        <p:nvSpPr>
          <p:cNvPr id="55" name="Rectangle 54">
            <a:extLst>
              <a:ext uri="{FF2B5EF4-FFF2-40B4-BE49-F238E27FC236}">
                <a16:creationId xmlns:a16="http://schemas.microsoft.com/office/drawing/2014/main" id="{34E496F9-A311-6087-99CA-2E3569CD2390}"/>
              </a:ext>
            </a:extLst>
          </p:cNvPr>
          <p:cNvSpPr/>
          <p:nvPr/>
        </p:nvSpPr>
        <p:spPr>
          <a:xfrm>
            <a:off x="206936" y="3096565"/>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My Role</a:t>
            </a:r>
          </a:p>
        </p:txBody>
      </p:sp>
      <p:sp>
        <p:nvSpPr>
          <p:cNvPr id="7" name="Oval 6">
            <a:extLst>
              <a:ext uri="{FF2B5EF4-FFF2-40B4-BE49-F238E27FC236}">
                <a16:creationId xmlns:a16="http://schemas.microsoft.com/office/drawing/2014/main" id="{3194D91C-2221-6D65-EC7A-C1132DE4145F}"/>
              </a:ext>
            </a:extLst>
          </p:cNvPr>
          <p:cNvSpPr/>
          <p:nvPr/>
        </p:nvSpPr>
        <p:spPr>
          <a:xfrm>
            <a:off x="2163089" y="1907189"/>
            <a:ext cx="740680" cy="74068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6" name="Graphic 5" descr="Female Profile with solid fill">
            <a:extLst>
              <a:ext uri="{FF2B5EF4-FFF2-40B4-BE49-F238E27FC236}">
                <a16:creationId xmlns:a16="http://schemas.microsoft.com/office/drawing/2014/main" id="{ED8F49DB-E1EE-8351-D750-4046761FF6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65314" y="1936912"/>
            <a:ext cx="740680" cy="740680"/>
          </a:xfrm>
          <a:prstGeom prst="rect">
            <a:avLst/>
          </a:prstGeom>
        </p:spPr>
      </p:pic>
      <p:pic>
        <p:nvPicPr>
          <p:cNvPr id="69" name="Graphic 68" descr="Smiling face with solid fill with solid fill">
            <a:extLst>
              <a:ext uri="{FF2B5EF4-FFF2-40B4-BE49-F238E27FC236}">
                <a16:creationId xmlns:a16="http://schemas.microsoft.com/office/drawing/2014/main" id="{6328F5FD-C20E-E583-8D86-1D9369EC243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9011665" y="1048372"/>
            <a:ext cx="279951" cy="279951"/>
          </a:xfrm>
          <a:prstGeom prst="rect">
            <a:avLst/>
          </a:prstGeom>
        </p:spPr>
      </p:pic>
      <p:pic>
        <p:nvPicPr>
          <p:cNvPr id="70" name="Graphic 69" descr="Sad face with solid fill with solid fill">
            <a:extLst>
              <a:ext uri="{FF2B5EF4-FFF2-40B4-BE49-F238E27FC236}">
                <a16:creationId xmlns:a16="http://schemas.microsoft.com/office/drawing/2014/main" id="{FDCC5102-4E2C-B159-E54C-B0DDFBA55666}"/>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5233336" y="1048372"/>
            <a:ext cx="279951" cy="279951"/>
          </a:xfrm>
          <a:prstGeom prst="rect">
            <a:avLst/>
          </a:prstGeom>
        </p:spPr>
      </p:pic>
      <p:sp>
        <p:nvSpPr>
          <p:cNvPr id="54" name="Rectangle 53">
            <a:extLst>
              <a:ext uri="{FF2B5EF4-FFF2-40B4-BE49-F238E27FC236}">
                <a16:creationId xmlns:a16="http://schemas.microsoft.com/office/drawing/2014/main" id="{E4148E97-2DEA-618D-005A-6D49CC2CEEA2}"/>
              </a:ext>
            </a:extLst>
          </p:cNvPr>
          <p:cNvSpPr/>
          <p:nvPr/>
        </p:nvSpPr>
        <p:spPr>
          <a:xfrm>
            <a:off x="2327520" y="3107678"/>
            <a:ext cx="5946079" cy="5385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Hello Julia, I’m calling from Total Outdoor Living. I received your recent inquiry, and I’m following up on it.</a:t>
            </a:r>
          </a:p>
        </p:txBody>
      </p:sp>
      <p:sp>
        <p:nvSpPr>
          <p:cNvPr id="64" name="Rectangle: Rounded Corners 63">
            <a:extLst>
              <a:ext uri="{FF2B5EF4-FFF2-40B4-BE49-F238E27FC236}">
                <a16:creationId xmlns:a16="http://schemas.microsoft.com/office/drawing/2014/main" id="{7F10A4AC-65A6-EC28-C402-05EC1CEECFA2}"/>
              </a:ext>
            </a:extLst>
          </p:cNvPr>
          <p:cNvSpPr/>
          <p:nvPr/>
        </p:nvSpPr>
        <p:spPr>
          <a:xfrm>
            <a:off x="2304169" y="3811893"/>
            <a:ext cx="6135460" cy="1271770"/>
          </a:xfrm>
          <a:prstGeom prst="roundRect">
            <a:avLst>
              <a:gd name="adj" fmla="val 10360"/>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5" name="Rectangle 64">
            <a:extLst>
              <a:ext uri="{FF2B5EF4-FFF2-40B4-BE49-F238E27FC236}">
                <a16:creationId xmlns:a16="http://schemas.microsoft.com/office/drawing/2014/main" id="{8DD988BE-9053-3876-4EE8-4259F858A367}"/>
              </a:ext>
            </a:extLst>
          </p:cNvPr>
          <p:cNvSpPr/>
          <p:nvPr/>
        </p:nvSpPr>
        <p:spPr>
          <a:xfrm>
            <a:off x="2503898" y="3937897"/>
            <a:ext cx="5657490" cy="7681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Best response! </a:t>
            </a:r>
            <a:r>
              <a:rPr lang="en-US" sz="1600" dirty="0">
                <a:solidFill>
                  <a:schemeClr val="tx1"/>
                </a:solidFill>
              </a:rPr>
              <a:t>This response shows warmth and gives the reason for calling the customer.</a:t>
            </a:r>
          </a:p>
        </p:txBody>
      </p:sp>
      <p:sp>
        <p:nvSpPr>
          <p:cNvPr id="66" name="Rectangle 65">
            <a:extLst>
              <a:ext uri="{FF2B5EF4-FFF2-40B4-BE49-F238E27FC236}">
                <a16:creationId xmlns:a16="http://schemas.microsoft.com/office/drawing/2014/main" id="{9431CEC3-182D-6961-D6A8-7F217020D4C2}"/>
              </a:ext>
            </a:extLst>
          </p:cNvPr>
          <p:cNvSpPr/>
          <p:nvPr/>
        </p:nvSpPr>
        <p:spPr>
          <a:xfrm>
            <a:off x="6743682" y="4547410"/>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Next</a:t>
            </a:r>
          </a:p>
        </p:txBody>
      </p:sp>
      <p:pic>
        <p:nvPicPr>
          <p:cNvPr id="67" name="Graphic 66" descr="Smiling face with solid fill with solid fill">
            <a:extLst>
              <a:ext uri="{FF2B5EF4-FFF2-40B4-BE49-F238E27FC236}">
                <a16:creationId xmlns:a16="http://schemas.microsoft.com/office/drawing/2014/main" id="{C43121F3-1AE5-DEDC-E737-DAB6ECE59C9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672711" y="3056840"/>
            <a:ext cx="457200" cy="457200"/>
          </a:xfrm>
          <a:prstGeom prst="rect">
            <a:avLst/>
          </a:prstGeom>
        </p:spPr>
      </p:pic>
      <p:pic>
        <p:nvPicPr>
          <p:cNvPr id="71" name="Picture 70" descr="Shape, square&#10;&#10;Description automatically generated">
            <a:extLst>
              <a:ext uri="{FF2B5EF4-FFF2-40B4-BE49-F238E27FC236}">
                <a16:creationId xmlns:a16="http://schemas.microsoft.com/office/drawing/2014/main" id="{6BECF1A9-69B8-6281-E429-859F2CE48F5D}"/>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1" r="39188" b="-4184"/>
          <a:stretch/>
        </p:blipFill>
        <p:spPr>
          <a:xfrm>
            <a:off x="5548284" y="1041932"/>
            <a:ext cx="2128719" cy="302671"/>
          </a:xfrm>
          <a:prstGeom prst="rect">
            <a:avLst/>
          </a:prstGeom>
        </p:spPr>
      </p:pic>
      <p:sp>
        <p:nvSpPr>
          <p:cNvPr id="72" name="Rectangle: Rounded Corners 71">
            <a:extLst>
              <a:ext uri="{FF2B5EF4-FFF2-40B4-BE49-F238E27FC236}">
                <a16:creationId xmlns:a16="http://schemas.microsoft.com/office/drawing/2014/main" id="{0D56A4C1-88DD-1A56-B976-F06F39B89871}"/>
              </a:ext>
            </a:extLst>
          </p:cNvPr>
          <p:cNvSpPr/>
          <p:nvPr/>
        </p:nvSpPr>
        <p:spPr>
          <a:xfrm>
            <a:off x="3055482" y="1943043"/>
            <a:ext cx="5526693" cy="715239"/>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73" name="Rectangle: Rounded Corners 72">
            <a:extLst>
              <a:ext uri="{FF2B5EF4-FFF2-40B4-BE49-F238E27FC236}">
                <a16:creationId xmlns:a16="http://schemas.microsoft.com/office/drawing/2014/main" id="{D369B06B-963C-5B28-CC18-AD8BDEE2C927}"/>
              </a:ext>
            </a:extLst>
          </p:cNvPr>
          <p:cNvSpPr/>
          <p:nvPr/>
        </p:nvSpPr>
        <p:spPr>
          <a:xfrm>
            <a:off x="3055482" y="2066252"/>
            <a:ext cx="4576718" cy="592030"/>
          </a:xfrm>
          <a:prstGeom prst="roundRect">
            <a:avLst>
              <a:gd name="adj" fmla="val 0"/>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74" name="Rectangle 73">
            <a:extLst>
              <a:ext uri="{FF2B5EF4-FFF2-40B4-BE49-F238E27FC236}">
                <a16:creationId xmlns:a16="http://schemas.microsoft.com/office/drawing/2014/main" id="{16E1C3F8-8604-5096-8A0E-7F7FCF78058B}"/>
              </a:ext>
            </a:extLst>
          </p:cNvPr>
          <p:cNvSpPr/>
          <p:nvPr/>
        </p:nvSpPr>
        <p:spPr>
          <a:xfrm>
            <a:off x="3329471" y="2196453"/>
            <a:ext cx="3061967" cy="3472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Hello, this is Julia Jaspers.</a:t>
            </a:r>
          </a:p>
        </p:txBody>
      </p:sp>
      <p:sp>
        <p:nvSpPr>
          <p:cNvPr id="76" name="Rectangle: Rounded Corners 75">
            <a:extLst>
              <a:ext uri="{FF2B5EF4-FFF2-40B4-BE49-F238E27FC236}">
                <a16:creationId xmlns:a16="http://schemas.microsoft.com/office/drawing/2014/main" id="{D5A550CC-4DF5-325A-2929-2E60F5F445C3}"/>
              </a:ext>
            </a:extLst>
          </p:cNvPr>
          <p:cNvSpPr/>
          <p:nvPr/>
        </p:nvSpPr>
        <p:spPr>
          <a:xfrm>
            <a:off x="2163087" y="2957979"/>
            <a:ext cx="6419088" cy="2286000"/>
          </a:xfrm>
          <a:prstGeom prst="roundRect">
            <a:avLst>
              <a:gd name="adj" fmla="val 3626"/>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77" name="TextBox 76">
            <a:extLst>
              <a:ext uri="{FF2B5EF4-FFF2-40B4-BE49-F238E27FC236}">
                <a16:creationId xmlns:a16="http://schemas.microsoft.com/office/drawing/2014/main" id="{07E3713D-FA00-3260-922A-50232FBE9801}"/>
              </a:ext>
            </a:extLst>
          </p:cNvPr>
          <p:cNvSpPr txBox="1"/>
          <p:nvPr/>
        </p:nvSpPr>
        <p:spPr>
          <a:xfrm>
            <a:off x="9706596" y="4407552"/>
            <a:ext cx="3253754" cy="738664"/>
          </a:xfrm>
          <a:prstGeom prst="rect">
            <a:avLst/>
          </a:prstGeom>
          <a:noFill/>
        </p:spPr>
        <p:txBody>
          <a:bodyPr wrap="square" rtlCol="0">
            <a:spAutoFit/>
          </a:bodyPr>
          <a:lstStyle/>
          <a:p>
            <a:r>
              <a:rPr lang="en-IN" sz="1400" dirty="0"/>
              <a:t>After feedback</a:t>
            </a:r>
          </a:p>
          <a:p>
            <a:r>
              <a:rPr lang="en-IN" sz="1400" dirty="0"/>
              <a:t>Option 1: Navigate to Question 2</a:t>
            </a:r>
          </a:p>
          <a:p>
            <a:r>
              <a:rPr lang="en-IN" sz="1400" dirty="0"/>
              <a:t>Option 2 &amp; 3: Navigate to Question 3</a:t>
            </a:r>
          </a:p>
        </p:txBody>
      </p:sp>
      <p:sp>
        <p:nvSpPr>
          <p:cNvPr id="78" name="Rectangle 77">
            <a:extLst>
              <a:ext uri="{FF2B5EF4-FFF2-40B4-BE49-F238E27FC236}">
                <a16:creationId xmlns:a16="http://schemas.microsoft.com/office/drawing/2014/main" id="{C57C22D9-A236-2BBD-38F8-E77953F26AE0}"/>
              </a:ext>
            </a:extLst>
          </p:cNvPr>
          <p:cNvSpPr/>
          <p:nvPr/>
        </p:nvSpPr>
        <p:spPr>
          <a:xfrm>
            <a:off x="10592322" y="464820"/>
            <a:ext cx="2498036" cy="3472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Question 1 Feedback</a:t>
            </a:r>
          </a:p>
        </p:txBody>
      </p:sp>
    </p:spTree>
    <p:extLst>
      <p:ext uri="{BB962C8B-B14F-4D97-AF65-F5344CB8AC3E}">
        <p14:creationId xmlns:p14="http://schemas.microsoft.com/office/powerpoint/2010/main" val="2618625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05AC457C-EEBF-A42D-52D4-84405990C7B6}"/>
              </a:ext>
            </a:extLst>
          </p:cNvPr>
          <p:cNvSpPr/>
          <p:nvPr/>
        </p:nvSpPr>
        <p:spPr>
          <a:xfrm>
            <a:off x="0" y="1785283"/>
            <a:ext cx="1652337" cy="39019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3" name="Rectangle 2">
            <a:extLst>
              <a:ext uri="{FF2B5EF4-FFF2-40B4-BE49-F238E27FC236}">
                <a16:creationId xmlns:a16="http://schemas.microsoft.com/office/drawing/2014/main" id="{E4AE72F3-AE1E-2DBA-1EEB-47F429D3D542}"/>
              </a:ext>
            </a:extLst>
          </p:cNvPr>
          <p:cNvSpPr/>
          <p:nvPr/>
        </p:nvSpPr>
        <p:spPr>
          <a:xfrm>
            <a:off x="0" y="550406"/>
            <a:ext cx="9706595" cy="1248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8" name="Rectangle 17">
            <a:extLst>
              <a:ext uri="{FF2B5EF4-FFF2-40B4-BE49-F238E27FC236}">
                <a16:creationId xmlns:a16="http://schemas.microsoft.com/office/drawing/2014/main" id="{DD4CB2A8-8C62-E5A7-1F1B-25E2610A17F7}"/>
              </a:ext>
            </a:extLst>
          </p:cNvPr>
          <p:cNvSpPr/>
          <p:nvPr/>
        </p:nvSpPr>
        <p:spPr>
          <a:xfrm>
            <a:off x="288001" y="958653"/>
            <a:ext cx="3080765" cy="3992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000" b="1" dirty="0">
                <a:solidFill>
                  <a:schemeClr val="tx1"/>
                </a:solidFill>
              </a:rPr>
              <a:t>Conversation Flow</a:t>
            </a:r>
            <a:endParaRPr lang="en-US" sz="2000" dirty="0">
              <a:solidFill>
                <a:schemeClr val="tx1"/>
              </a:solidFill>
            </a:endParaRPr>
          </a:p>
        </p:txBody>
      </p:sp>
      <p:sp>
        <p:nvSpPr>
          <p:cNvPr id="20" name="Rectangle 19">
            <a:extLst>
              <a:ext uri="{FF2B5EF4-FFF2-40B4-BE49-F238E27FC236}">
                <a16:creationId xmlns:a16="http://schemas.microsoft.com/office/drawing/2014/main" id="{AC2D765D-BA8F-AE91-F865-475357767DA7}"/>
              </a:ext>
            </a:extLst>
          </p:cNvPr>
          <p:cNvSpPr/>
          <p:nvPr/>
        </p:nvSpPr>
        <p:spPr>
          <a:xfrm>
            <a:off x="206936" y="2545632"/>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Process</a:t>
            </a:r>
          </a:p>
        </p:txBody>
      </p:sp>
      <p:sp>
        <p:nvSpPr>
          <p:cNvPr id="30" name="Rectangle 29">
            <a:extLst>
              <a:ext uri="{FF2B5EF4-FFF2-40B4-BE49-F238E27FC236}">
                <a16:creationId xmlns:a16="http://schemas.microsoft.com/office/drawing/2014/main" id="{471D6DCC-894D-AC9A-7EDC-549C2EEB3296}"/>
              </a:ext>
            </a:extLst>
          </p:cNvPr>
          <p:cNvSpPr/>
          <p:nvPr/>
        </p:nvSpPr>
        <p:spPr>
          <a:xfrm>
            <a:off x="4023144" y="1059049"/>
            <a:ext cx="1375214" cy="30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Interest Meter:</a:t>
            </a:r>
          </a:p>
        </p:txBody>
      </p:sp>
      <p:cxnSp>
        <p:nvCxnSpPr>
          <p:cNvPr id="12" name="Straight Connector 11">
            <a:extLst>
              <a:ext uri="{FF2B5EF4-FFF2-40B4-BE49-F238E27FC236}">
                <a16:creationId xmlns:a16="http://schemas.microsoft.com/office/drawing/2014/main" id="{B5C9E87F-276D-C9C6-3B21-CF5DA88FD254}"/>
              </a:ext>
            </a:extLst>
          </p:cNvPr>
          <p:cNvCxnSpPr>
            <a:cxnSpLocks/>
          </p:cNvCxnSpPr>
          <p:nvPr/>
        </p:nvCxnSpPr>
        <p:spPr>
          <a:xfrm>
            <a:off x="298718" y="1357872"/>
            <a:ext cx="1208696"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46D12CD8-359C-5DF3-B43A-9965D9D80D47}"/>
              </a:ext>
            </a:extLst>
          </p:cNvPr>
          <p:cNvSpPr/>
          <p:nvPr/>
        </p:nvSpPr>
        <p:spPr>
          <a:xfrm>
            <a:off x="5545373" y="1048372"/>
            <a:ext cx="3402362" cy="27995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cxnSp>
        <p:nvCxnSpPr>
          <p:cNvPr id="17" name="Straight Connector 16">
            <a:extLst>
              <a:ext uri="{FF2B5EF4-FFF2-40B4-BE49-F238E27FC236}">
                <a16:creationId xmlns:a16="http://schemas.microsoft.com/office/drawing/2014/main" id="{A588370F-7CCF-8DDD-7BCA-A0C687DDAC93}"/>
              </a:ext>
            </a:extLst>
          </p:cNvPr>
          <p:cNvCxnSpPr>
            <a:cxnSpLocks/>
          </p:cNvCxnSpPr>
          <p:nvPr/>
        </p:nvCxnSpPr>
        <p:spPr>
          <a:xfrm>
            <a:off x="5558584"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7819DA6-9211-CDDC-C8D8-347621FF3BA5}"/>
              </a:ext>
            </a:extLst>
          </p:cNvPr>
          <p:cNvCxnSpPr>
            <a:cxnSpLocks/>
          </p:cNvCxnSpPr>
          <p:nvPr/>
        </p:nvCxnSpPr>
        <p:spPr>
          <a:xfrm>
            <a:off x="6403368"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796D27F-64FA-D3D1-3082-91E182A57678}"/>
              </a:ext>
            </a:extLst>
          </p:cNvPr>
          <p:cNvCxnSpPr>
            <a:cxnSpLocks/>
          </p:cNvCxnSpPr>
          <p:nvPr/>
        </p:nvCxnSpPr>
        <p:spPr>
          <a:xfrm>
            <a:off x="7248152"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41AB737-3400-343C-B753-F5376ADFF4C6}"/>
              </a:ext>
            </a:extLst>
          </p:cNvPr>
          <p:cNvCxnSpPr>
            <a:cxnSpLocks/>
          </p:cNvCxnSpPr>
          <p:nvPr/>
        </p:nvCxnSpPr>
        <p:spPr>
          <a:xfrm>
            <a:off x="8092937"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4D8172B-A3C2-E492-215E-4185D3EC6759}"/>
              </a:ext>
            </a:extLst>
          </p:cNvPr>
          <p:cNvCxnSpPr>
            <a:cxnSpLocks/>
          </p:cNvCxnSpPr>
          <p:nvPr/>
        </p:nvCxnSpPr>
        <p:spPr>
          <a:xfrm>
            <a:off x="8937722"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F41D740-0CD2-2C5A-9B56-399E819291DF}"/>
              </a:ext>
            </a:extLst>
          </p:cNvPr>
          <p:cNvCxnSpPr>
            <a:cxnSpLocks/>
          </p:cNvCxnSpPr>
          <p:nvPr/>
        </p:nvCxnSpPr>
        <p:spPr>
          <a:xfrm>
            <a:off x="5554570"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1C4A881-5210-F119-45B0-B7F289E8D82D}"/>
              </a:ext>
            </a:extLst>
          </p:cNvPr>
          <p:cNvCxnSpPr>
            <a:cxnSpLocks/>
          </p:cNvCxnSpPr>
          <p:nvPr/>
        </p:nvCxnSpPr>
        <p:spPr>
          <a:xfrm>
            <a:off x="6399354"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7E523D0-0018-D70B-2542-98D546927C33}"/>
              </a:ext>
            </a:extLst>
          </p:cNvPr>
          <p:cNvCxnSpPr>
            <a:cxnSpLocks/>
          </p:cNvCxnSpPr>
          <p:nvPr/>
        </p:nvCxnSpPr>
        <p:spPr>
          <a:xfrm>
            <a:off x="7244138"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20F28B3-F1A3-0C0C-4134-8C5AA20E3AFC}"/>
              </a:ext>
            </a:extLst>
          </p:cNvPr>
          <p:cNvCxnSpPr>
            <a:cxnSpLocks/>
          </p:cNvCxnSpPr>
          <p:nvPr/>
        </p:nvCxnSpPr>
        <p:spPr>
          <a:xfrm>
            <a:off x="8088923"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99DC10F5-0C7A-F70F-F082-DD0E15B0A01B}"/>
              </a:ext>
            </a:extLst>
          </p:cNvPr>
          <p:cNvCxnSpPr>
            <a:cxnSpLocks/>
          </p:cNvCxnSpPr>
          <p:nvPr/>
        </p:nvCxnSpPr>
        <p:spPr>
          <a:xfrm>
            <a:off x="8933708"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F63BED43-F588-B2EC-4134-C8EAC2C4B205}"/>
              </a:ext>
            </a:extLst>
          </p:cNvPr>
          <p:cNvSpPr/>
          <p:nvPr/>
        </p:nvSpPr>
        <p:spPr>
          <a:xfrm>
            <a:off x="6137611" y="598258"/>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Poor</a:t>
            </a:r>
          </a:p>
        </p:txBody>
      </p:sp>
      <p:sp>
        <p:nvSpPr>
          <p:cNvPr id="51" name="Rectangle 50">
            <a:extLst>
              <a:ext uri="{FF2B5EF4-FFF2-40B4-BE49-F238E27FC236}">
                <a16:creationId xmlns:a16="http://schemas.microsoft.com/office/drawing/2014/main" id="{F80F6A70-E06C-E987-35C0-714C3AA15A1D}"/>
              </a:ext>
            </a:extLst>
          </p:cNvPr>
          <p:cNvSpPr/>
          <p:nvPr/>
        </p:nvSpPr>
        <p:spPr>
          <a:xfrm>
            <a:off x="7031481" y="1549178"/>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Fair</a:t>
            </a:r>
          </a:p>
        </p:txBody>
      </p:sp>
      <p:sp>
        <p:nvSpPr>
          <p:cNvPr id="52" name="Rectangle 51">
            <a:extLst>
              <a:ext uri="{FF2B5EF4-FFF2-40B4-BE49-F238E27FC236}">
                <a16:creationId xmlns:a16="http://schemas.microsoft.com/office/drawing/2014/main" id="{89273F5C-9298-E2CF-B44B-44334EE2E27C}"/>
              </a:ext>
            </a:extLst>
          </p:cNvPr>
          <p:cNvSpPr/>
          <p:nvPr/>
        </p:nvSpPr>
        <p:spPr>
          <a:xfrm>
            <a:off x="8417978" y="1549178"/>
            <a:ext cx="834279" cy="28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Excellent</a:t>
            </a:r>
          </a:p>
        </p:txBody>
      </p:sp>
      <p:sp>
        <p:nvSpPr>
          <p:cNvPr id="53" name="Rectangle 52">
            <a:extLst>
              <a:ext uri="{FF2B5EF4-FFF2-40B4-BE49-F238E27FC236}">
                <a16:creationId xmlns:a16="http://schemas.microsoft.com/office/drawing/2014/main" id="{F9C7A83F-BFA7-4DF8-7413-FE6DDF567970}"/>
              </a:ext>
            </a:extLst>
          </p:cNvPr>
          <p:cNvSpPr/>
          <p:nvPr/>
        </p:nvSpPr>
        <p:spPr>
          <a:xfrm>
            <a:off x="7779653" y="598257"/>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Good</a:t>
            </a:r>
          </a:p>
        </p:txBody>
      </p:sp>
      <p:sp>
        <p:nvSpPr>
          <p:cNvPr id="55" name="Rectangle 54">
            <a:extLst>
              <a:ext uri="{FF2B5EF4-FFF2-40B4-BE49-F238E27FC236}">
                <a16:creationId xmlns:a16="http://schemas.microsoft.com/office/drawing/2014/main" id="{34E496F9-A311-6087-99CA-2E3569CD2390}"/>
              </a:ext>
            </a:extLst>
          </p:cNvPr>
          <p:cNvSpPr/>
          <p:nvPr/>
        </p:nvSpPr>
        <p:spPr>
          <a:xfrm>
            <a:off x="206936" y="3096565"/>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My Role</a:t>
            </a:r>
          </a:p>
        </p:txBody>
      </p:sp>
      <p:sp>
        <p:nvSpPr>
          <p:cNvPr id="7" name="Oval 6">
            <a:extLst>
              <a:ext uri="{FF2B5EF4-FFF2-40B4-BE49-F238E27FC236}">
                <a16:creationId xmlns:a16="http://schemas.microsoft.com/office/drawing/2014/main" id="{3194D91C-2221-6D65-EC7A-C1132DE4145F}"/>
              </a:ext>
            </a:extLst>
          </p:cNvPr>
          <p:cNvSpPr/>
          <p:nvPr/>
        </p:nvSpPr>
        <p:spPr>
          <a:xfrm>
            <a:off x="2163089" y="1907189"/>
            <a:ext cx="740680" cy="74068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6" name="Graphic 5" descr="Female Profile with solid fill">
            <a:extLst>
              <a:ext uri="{FF2B5EF4-FFF2-40B4-BE49-F238E27FC236}">
                <a16:creationId xmlns:a16="http://schemas.microsoft.com/office/drawing/2014/main" id="{ED8F49DB-E1EE-8351-D750-4046761FF6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65314" y="1936912"/>
            <a:ext cx="740680" cy="740680"/>
          </a:xfrm>
          <a:prstGeom prst="rect">
            <a:avLst/>
          </a:prstGeom>
        </p:spPr>
      </p:pic>
      <p:pic>
        <p:nvPicPr>
          <p:cNvPr id="69" name="Graphic 68" descr="Smiling face with solid fill with solid fill">
            <a:extLst>
              <a:ext uri="{FF2B5EF4-FFF2-40B4-BE49-F238E27FC236}">
                <a16:creationId xmlns:a16="http://schemas.microsoft.com/office/drawing/2014/main" id="{6328F5FD-C20E-E583-8D86-1D9369EC243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9011665" y="1048372"/>
            <a:ext cx="279951" cy="279951"/>
          </a:xfrm>
          <a:prstGeom prst="rect">
            <a:avLst/>
          </a:prstGeom>
        </p:spPr>
      </p:pic>
      <p:pic>
        <p:nvPicPr>
          <p:cNvPr id="70" name="Graphic 69" descr="Sad face with solid fill with solid fill">
            <a:extLst>
              <a:ext uri="{FF2B5EF4-FFF2-40B4-BE49-F238E27FC236}">
                <a16:creationId xmlns:a16="http://schemas.microsoft.com/office/drawing/2014/main" id="{FDCC5102-4E2C-B159-E54C-B0DDFBA55666}"/>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5233336" y="1048372"/>
            <a:ext cx="279951" cy="279951"/>
          </a:xfrm>
          <a:prstGeom prst="rect">
            <a:avLst/>
          </a:prstGeom>
        </p:spPr>
      </p:pic>
      <p:sp>
        <p:nvSpPr>
          <p:cNvPr id="50" name="Rectangle: Rounded Corners 49">
            <a:extLst>
              <a:ext uri="{FF2B5EF4-FFF2-40B4-BE49-F238E27FC236}">
                <a16:creationId xmlns:a16="http://schemas.microsoft.com/office/drawing/2014/main" id="{49154238-9366-C8D2-311F-82ED78A19839}"/>
              </a:ext>
            </a:extLst>
          </p:cNvPr>
          <p:cNvSpPr/>
          <p:nvPr/>
        </p:nvSpPr>
        <p:spPr>
          <a:xfrm>
            <a:off x="2163087" y="2957979"/>
            <a:ext cx="6419088" cy="2466730"/>
          </a:xfrm>
          <a:prstGeom prst="roundRect">
            <a:avLst>
              <a:gd name="adj" fmla="val 3626"/>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54" name="Rectangle 53">
            <a:extLst>
              <a:ext uri="{FF2B5EF4-FFF2-40B4-BE49-F238E27FC236}">
                <a16:creationId xmlns:a16="http://schemas.microsoft.com/office/drawing/2014/main" id="{E4148E97-2DEA-618D-005A-6D49CC2CEEA2}"/>
              </a:ext>
            </a:extLst>
          </p:cNvPr>
          <p:cNvSpPr/>
          <p:nvPr/>
        </p:nvSpPr>
        <p:spPr>
          <a:xfrm>
            <a:off x="2327520" y="3107677"/>
            <a:ext cx="5946079" cy="8302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Hello Julia, I’m calling from Total Outdoor Living. We received your inquiry. I have sent you our product brochure through email. Could you confirm you received it?</a:t>
            </a:r>
          </a:p>
        </p:txBody>
      </p:sp>
      <p:sp>
        <p:nvSpPr>
          <p:cNvPr id="64" name="Rectangle: Rounded Corners 63">
            <a:extLst>
              <a:ext uri="{FF2B5EF4-FFF2-40B4-BE49-F238E27FC236}">
                <a16:creationId xmlns:a16="http://schemas.microsoft.com/office/drawing/2014/main" id="{7F10A4AC-65A6-EC28-C402-05EC1CEECFA2}"/>
              </a:ext>
            </a:extLst>
          </p:cNvPr>
          <p:cNvSpPr/>
          <p:nvPr/>
        </p:nvSpPr>
        <p:spPr>
          <a:xfrm>
            <a:off x="2304169" y="4016613"/>
            <a:ext cx="6135460" cy="1271770"/>
          </a:xfrm>
          <a:prstGeom prst="roundRect">
            <a:avLst>
              <a:gd name="adj" fmla="val 10360"/>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5" name="Rectangle 64">
            <a:extLst>
              <a:ext uri="{FF2B5EF4-FFF2-40B4-BE49-F238E27FC236}">
                <a16:creationId xmlns:a16="http://schemas.microsoft.com/office/drawing/2014/main" id="{8DD988BE-9053-3876-4EE8-4259F858A367}"/>
              </a:ext>
            </a:extLst>
          </p:cNvPr>
          <p:cNvSpPr/>
          <p:nvPr/>
        </p:nvSpPr>
        <p:spPr>
          <a:xfrm>
            <a:off x="2503898" y="4142617"/>
            <a:ext cx="5657490" cy="7681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Damaging response. </a:t>
            </a:r>
            <a:r>
              <a:rPr lang="en-US" sz="1600" dirty="0">
                <a:solidFill>
                  <a:schemeClr val="tx1"/>
                </a:solidFill>
              </a:rPr>
              <a:t>This response shows that you are only focused on making the sales and do not care about the customer or her needs. </a:t>
            </a:r>
          </a:p>
        </p:txBody>
      </p:sp>
      <p:sp>
        <p:nvSpPr>
          <p:cNvPr id="66" name="Rectangle 65">
            <a:extLst>
              <a:ext uri="{FF2B5EF4-FFF2-40B4-BE49-F238E27FC236}">
                <a16:creationId xmlns:a16="http://schemas.microsoft.com/office/drawing/2014/main" id="{9431CEC3-182D-6961-D6A8-7F217020D4C2}"/>
              </a:ext>
            </a:extLst>
          </p:cNvPr>
          <p:cNvSpPr/>
          <p:nvPr/>
        </p:nvSpPr>
        <p:spPr>
          <a:xfrm>
            <a:off x="6743682" y="4752130"/>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Next</a:t>
            </a:r>
          </a:p>
        </p:txBody>
      </p:sp>
      <p:sp>
        <p:nvSpPr>
          <p:cNvPr id="72" name="Rectangle: Rounded Corners 71">
            <a:extLst>
              <a:ext uri="{FF2B5EF4-FFF2-40B4-BE49-F238E27FC236}">
                <a16:creationId xmlns:a16="http://schemas.microsoft.com/office/drawing/2014/main" id="{0D56A4C1-88DD-1A56-B976-F06F39B89871}"/>
              </a:ext>
            </a:extLst>
          </p:cNvPr>
          <p:cNvSpPr/>
          <p:nvPr/>
        </p:nvSpPr>
        <p:spPr>
          <a:xfrm>
            <a:off x="3055482" y="1943043"/>
            <a:ext cx="5526693" cy="715239"/>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73" name="Rectangle: Rounded Corners 72">
            <a:extLst>
              <a:ext uri="{FF2B5EF4-FFF2-40B4-BE49-F238E27FC236}">
                <a16:creationId xmlns:a16="http://schemas.microsoft.com/office/drawing/2014/main" id="{D369B06B-963C-5B28-CC18-AD8BDEE2C927}"/>
              </a:ext>
            </a:extLst>
          </p:cNvPr>
          <p:cNvSpPr/>
          <p:nvPr/>
        </p:nvSpPr>
        <p:spPr>
          <a:xfrm>
            <a:off x="3055482" y="2066252"/>
            <a:ext cx="4576718" cy="592030"/>
          </a:xfrm>
          <a:prstGeom prst="roundRect">
            <a:avLst>
              <a:gd name="adj" fmla="val 0"/>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74" name="Rectangle 73">
            <a:extLst>
              <a:ext uri="{FF2B5EF4-FFF2-40B4-BE49-F238E27FC236}">
                <a16:creationId xmlns:a16="http://schemas.microsoft.com/office/drawing/2014/main" id="{16E1C3F8-8604-5096-8A0E-7F7FCF78058B}"/>
              </a:ext>
            </a:extLst>
          </p:cNvPr>
          <p:cNvSpPr/>
          <p:nvPr/>
        </p:nvSpPr>
        <p:spPr>
          <a:xfrm>
            <a:off x="3329471" y="2196453"/>
            <a:ext cx="3061967" cy="3472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Hello, this is Julia Jaspers.</a:t>
            </a:r>
          </a:p>
        </p:txBody>
      </p:sp>
      <p:pic>
        <p:nvPicPr>
          <p:cNvPr id="4" name="Picture 3">
            <a:extLst>
              <a:ext uri="{FF2B5EF4-FFF2-40B4-BE49-F238E27FC236}">
                <a16:creationId xmlns:a16="http://schemas.microsoft.com/office/drawing/2014/main" id="{4389B206-33C7-B786-CDF2-F01152E14AF2}"/>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1" r="59617" b="-67317"/>
          <a:stretch/>
        </p:blipFill>
        <p:spPr>
          <a:xfrm>
            <a:off x="5541876" y="1037549"/>
            <a:ext cx="1375214" cy="472893"/>
          </a:xfrm>
          <a:prstGeom prst="rect">
            <a:avLst/>
          </a:prstGeom>
        </p:spPr>
      </p:pic>
      <p:pic>
        <p:nvPicPr>
          <p:cNvPr id="57" name="Graphic 56" descr="Sad face with solid fill with solid fill">
            <a:extLst>
              <a:ext uri="{FF2B5EF4-FFF2-40B4-BE49-F238E27FC236}">
                <a16:creationId xmlns:a16="http://schemas.microsoft.com/office/drawing/2014/main" id="{1FE6922B-11D8-F1CF-D1A6-FD8FBC57422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1672711" y="3056840"/>
            <a:ext cx="457200" cy="457200"/>
          </a:xfrm>
          <a:prstGeom prst="rect">
            <a:avLst/>
          </a:prstGeom>
        </p:spPr>
      </p:pic>
      <p:sp>
        <p:nvSpPr>
          <p:cNvPr id="58" name="TextBox 57">
            <a:extLst>
              <a:ext uri="{FF2B5EF4-FFF2-40B4-BE49-F238E27FC236}">
                <a16:creationId xmlns:a16="http://schemas.microsoft.com/office/drawing/2014/main" id="{2DD5D9DE-31DD-0E66-9BDA-3E5FBC22847C}"/>
              </a:ext>
            </a:extLst>
          </p:cNvPr>
          <p:cNvSpPr txBox="1"/>
          <p:nvPr/>
        </p:nvSpPr>
        <p:spPr>
          <a:xfrm>
            <a:off x="9706596" y="4407552"/>
            <a:ext cx="3253754" cy="738664"/>
          </a:xfrm>
          <a:prstGeom prst="rect">
            <a:avLst/>
          </a:prstGeom>
          <a:noFill/>
        </p:spPr>
        <p:txBody>
          <a:bodyPr wrap="square" rtlCol="0">
            <a:spAutoFit/>
          </a:bodyPr>
          <a:lstStyle/>
          <a:p>
            <a:r>
              <a:rPr lang="en-IN" sz="1400" dirty="0"/>
              <a:t>After feedback</a:t>
            </a:r>
          </a:p>
          <a:p>
            <a:r>
              <a:rPr lang="en-IN" sz="1400" dirty="0"/>
              <a:t>Option 1: Navigate to Question 2</a:t>
            </a:r>
          </a:p>
          <a:p>
            <a:r>
              <a:rPr lang="en-IN" sz="1400" dirty="0"/>
              <a:t>Option 2 &amp; 3: Navigate to Question 3</a:t>
            </a:r>
          </a:p>
        </p:txBody>
      </p:sp>
      <p:sp>
        <p:nvSpPr>
          <p:cNvPr id="59" name="Rectangle 58">
            <a:extLst>
              <a:ext uri="{FF2B5EF4-FFF2-40B4-BE49-F238E27FC236}">
                <a16:creationId xmlns:a16="http://schemas.microsoft.com/office/drawing/2014/main" id="{E29C8193-DDBE-3D31-4C2A-807D804C13C7}"/>
              </a:ext>
            </a:extLst>
          </p:cNvPr>
          <p:cNvSpPr/>
          <p:nvPr/>
        </p:nvSpPr>
        <p:spPr>
          <a:xfrm>
            <a:off x="10592322" y="464820"/>
            <a:ext cx="2498036" cy="3472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Question 1 Feedback</a:t>
            </a:r>
          </a:p>
        </p:txBody>
      </p:sp>
    </p:spTree>
    <p:extLst>
      <p:ext uri="{BB962C8B-B14F-4D97-AF65-F5344CB8AC3E}">
        <p14:creationId xmlns:p14="http://schemas.microsoft.com/office/powerpoint/2010/main" val="663692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05AC457C-EEBF-A42D-52D4-84405990C7B6}"/>
              </a:ext>
            </a:extLst>
          </p:cNvPr>
          <p:cNvSpPr/>
          <p:nvPr/>
        </p:nvSpPr>
        <p:spPr>
          <a:xfrm>
            <a:off x="0" y="1785283"/>
            <a:ext cx="1652337" cy="39019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3" name="Rectangle 2">
            <a:extLst>
              <a:ext uri="{FF2B5EF4-FFF2-40B4-BE49-F238E27FC236}">
                <a16:creationId xmlns:a16="http://schemas.microsoft.com/office/drawing/2014/main" id="{E4AE72F3-AE1E-2DBA-1EEB-47F429D3D542}"/>
              </a:ext>
            </a:extLst>
          </p:cNvPr>
          <p:cNvSpPr/>
          <p:nvPr/>
        </p:nvSpPr>
        <p:spPr>
          <a:xfrm>
            <a:off x="0" y="550406"/>
            <a:ext cx="9706595" cy="1248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8" name="Rectangle 17">
            <a:extLst>
              <a:ext uri="{FF2B5EF4-FFF2-40B4-BE49-F238E27FC236}">
                <a16:creationId xmlns:a16="http://schemas.microsoft.com/office/drawing/2014/main" id="{DD4CB2A8-8C62-E5A7-1F1B-25E2610A17F7}"/>
              </a:ext>
            </a:extLst>
          </p:cNvPr>
          <p:cNvSpPr/>
          <p:nvPr/>
        </p:nvSpPr>
        <p:spPr>
          <a:xfrm>
            <a:off x="288001" y="958653"/>
            <a:ext cx="3080765" cy="3992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000" b="1" dirty="0">
                <a:solidFill>
                  <a:schemeClr val="tx1"/>
                </a:solidFill>
              </a:rPr>
              <a:t>Conversation Flow</a:t>
            </a:r>
            <a:endParaRPr lang="en-US" sz="2000" dirty="0">
              <a:solidFill>
                <a:schemeClr val="tx1"/>
              </a:solidFill>
            </a:endParaRPr>
          </a:p>
        </p:txBody>
      </p:sp>
      <p:sp>
        <p:nvSpPr>
          <p:cNvPr id="20" name="Rectangle 19">
            <a:extLst>
              <a:ext uri="{FF2B5EF4-FFF2-40B4-BE49-F238E27FC236}">
                <a16:creationId xmlns:a16="http://schemas.microsoft.com/office/drawing/2014/main" id="{AC2D765D-BA8F-AE91-F865-475357767DA7}"/>
              </a:ext>
            </a:extLst>
          </p:cNvPr>
          <p:cNvSpPr/>
          <p:nvPr/>
        </p:nvSpPr>
        <p:spPr>
          <a:xfrm>
            <a:off x="206936" y="2545632"/>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Process</a:t>
            </a:r>
          </a:p>
        </p:txBody>
      </p:sp>
      <p:sp>
        <p:nvSpPr>
          <p:cNvPr id="30" name="Rectangle 29">
            <a:extLst>
              <a:ext uri="{FF2B5EF4-FFF2-40B4-BE49-F238E27FC236}">
                <a16:creationId xmlns:a16="http://schemas.microsoft.com/office/drawing/2014/main" id="{471D6DCC-894D-AC9A-7EDC-549C2EEB3296}"/>
              </a:ext>
            </a:extLst>
          </p:cNvPr>
          <p:cNvSpPr/>
          <p:nvPr/>
        </p:nvSpPr>
        <p:spPr>
          <a:xfrm>
            <a:off x="4023144" y="1059049"/>
            <a:ext cx="1375214" cy="30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Interest Meter:</a:t>
            </a:r>
          </a:p>
        </p:txBody>
      </p:sp>
      <p:cxnSp>
        <p:nvCxnSpPr>
          <p:cNvPr id="12" name="Straight Connector 11">
            <a:extLst>
              <a:ext uri="{FF2B5EF4-FFF2-40B4-BE49-F238E27FC236}">
                <a16:creationId xmlns:a16="http://schemas.microsoft.com/office/drawing/2014/main" id="{B5C9E87F-276D-C9C6-3B21-CF5DA88FD254}"/>
              </a:ext>
            </a:extLst>
          </p:cNvPr>
          <p:cNvCxnSpPr>
            <a:cxnSpLocks/>
          </p:cNvCxnSpPr>
          <p:nvPr/>
        </p:nvCxnSpPr>
        <p:spPr>
          <a:xfrm>
            <a:off x="298718" y="1357872"/>
            <a:ext cx="1208696"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46D12CD8-359C-5DF3-B43A-9965D9D80D47}"/>
              </a:ext>
            </a:extLst>
          </p:cNvPr>
          <p:cNvSpPr/>
          <p:nvPr/>
        </p:nvSpPr>
        <p:spPr>
          <a:xfrm>
            <a:off x="5545373" y="1048372"/>
            <a:ext cx="3402362" cy="27995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cxnSp>
        <p:nvCxnSpPr>
          <p:cNvPr id="17" name="Straight Connector 16">
            <a:extLst>
              <a:ext uri="{FF2B5EF4-FFF2-40B4-BE49-F238E27FC236}">
                <a16:creationId xmlns:a16="http://schemas.microsoft.com/office/drawing/2014/main" id="{A588370F-7CCF-8DDD-7BCA-A0C687DDAC93}"/>
              </a:ext>
            </a:extLst>
          </p:cNvPr>
          <p:cNvCxnSpPr>
            <a:cxnSpLocks/>
          </p:cNvCxnSpPr>
          <p:nvPr/>
        </p:nvCxnSpPr>
        <p:spPr>
          <a:xfrm>
            <a:off x="5558584"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7819DA6-9211-CDDC-C8D8-347621FF3BA5}"/>
              </a:ext>
            </a:extLst>
          </p:cNvPr>
          <p:cNvCxnSpPr>
            <a:cxnSpLocks/>
          </p:cNvCxnSpPr>
          <p:nvPr/>
        </p:nvCxnSpPr>
        <p:spPr>
          <a:xfrm>
            <a:off x="6403368"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796D27F-64FA-D3D1-3082-91E182A57678}"/>
              </a:ext>
            </a:extLst>
          </p:cNvPr>
          <p:cNvCxnSpPr>
            <a:cxnSpLocks/>
          </p:cNvCxnSpPr>
          <p:nvPr/>
        </p:nvCxnSpPr>
        <p:spPr>
          <a:xfrm>
            <a:off x="7248152"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41AB737-3400-343C-B753-F5376ADFF4C6}"/>
              </a:ext>
            </a:extLst>
          </p:cNvPr>
          <p:cNvCxnSpPr>
            <a:cxnSpLocks/>
          </p:cNvCxnSpPr>
          <p:nvPr/>
        </p:nvCxnSpPr>
        <p:spPr>
          <a:xfrm>
            <a:off x="8092937"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4D8172B-A3C2-E492-215E-4185D3EC6759}"/>
              </a:ext>
            </a:extLst>
          </p:cNvPr>
          <p:cNvCxnSpPr>
            <a:cxnSpLocks/>
          </p:cNvCxnSpPr>
          <p:nvPr/>
        </p:nvCxnSpPr>
        <p:spPr>
          <a:xfrm>
            <a:off x="8937722"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F41D740-0CD2-2C5A-9B56-399E819291DF}"/>
              </a:ext>
            </a:extLst>
          </p:cNvPr>
          <p:cNvCxnSpPr>
            <a:cxnSpLocks/>
          </p:cNvCxnSpPr>
          <p:nvPr/>
        </p:nvCxnSpPr>
        <p:spPr>
          <a:xfrm>
            <a:off x="5554570"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1C4A881-5210-F119-45B0-B7F289E8D82D}"/>
              </a:ext>
            </a:extLst>
          </p:cNvPr>
          <p:cNvCxnSpPr>
            <a:cxnSpLocks/>
          </p:cNvCxnSpPr>
          <p:nvPr/>
        </p:nvCxnSpPr>
        <p:spPr>
          <a:xfrm>
            <a:off x="6399354"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7E523D0-0018-D70B-2542-98D546927C33}"/>
              </a:ext>
            </a:extLst>
          </p:cNvPr>
          <p:cNvCxnSpPr>
            <a:cxnSpLocks/>
          </p:cNvCxnSpPr>
          <p:nvPr/>
        </p:nvCxnSpPr>
        <p:spPr>
          <a:xfrm>
            <a:off x="7244138"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20F28B3-F1A3-0C0C-4134-8C5AA20E3AFC}"/>
              </a:ext>
            </a:extLst>
          </p:cNvPr>
          <p:cNvCxnSpPr>
            <a:cxnSpLocks/>
          </p:cNvCxnSpPr>
          <p:nvPr/>
        </p:nvCxnSpPr>
        <p:spPr>
          <a:xfrm>
            <a:off x="8088923"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99DC10F5-0C7A-F70F-F082-DD0E15B0A01B}"/>
              </a:ext>
            </a:extLst>
          </p:cNvPr>
          <p:cNvCxnSpPr>
            <a:cxnSpLocks/>
          </p:cNvCxnSpPr>
          <p:nvPr/>
        </p:nvCxnSpPr>
        <p:spPr>
          <a:xfrm>
            <a:off x="8933708"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F63BED43-F588-B2EC-4134-C8EAC2C4B205}"/>
              </a:ext>
            </a:extLst>
          </p:cNvPr>
          <p:cNvSpPr/>
          <p:nvPr/>
        </p:nvSpPr>
        <p:spPr>
          <a:xfrm>
            <a:off x="6137611" y="598258"/>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Poor</a:t>
            </a:r>
          </a:p>
        </p:txBody>
      </p:sp>
      <p:sp>
        <p:nvSpPr>
          <p:cNvPr id="51" name="Rectangle 50">
            <a:extLst>
              <a:ext uri="{FF2B5EF4-FFF2-40B4-BE49-F238E27FC236}">
                <a16:creationId xmlns:a16="http://schemas.microsoft.com/office/drawing/2014/main" id="{F80F6A70-E06C-E987-35C0-714C3AA15A1D}"/>
              </a:ext>
            </a:extLst>
          </p:cNvPr>
          <p:cNvSpPr/>
          <p:nvPr/>
        </p:nvSpPr>
        <p:spPr>
          <a:xfrm>
            <a:off x="7031481" y="1549178"/>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Fair</a:t>
            </a:r>
          </a:p>
        </p:txBody>
      </p:sp>
      <p:sp>
        <p:nvSpPr>
          <p:cNvPr id="52" name="Rectangle 51">
            <a:extLst>
              <a:ext uri="{FF2B5EF4-FFF2-40B4-BE49-F238E27FC236}">
                <a16:creationId xmlns:a16="http://schemas.microsoft.com/office/drawing/2014/main" id="{89273F5C-9298-E2CF-B44B-44334EE2E27C}"/>
              </a:ext>
            </a:extLst>
          </p:cNvPr>
          <p:cNvSpPr/>
          <p:nvPr/>
        </p:nvSpPr>
        <p:spPr>
          <a:xfrm>
            <a:off x="8417978" y="1549178"/>
            <a:ext cx="834279" cy="28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Excellent</a:t>
            </a:r>
          </a:p>
        </p:txBody>
      </p:sp>
      <p:sp>
        <p:nvSpPr>
          <p:cNvPr id="53" name="Rectangle 52">
            <a:extLst>
              <a:ext uri="{FF2B5EF4-FFF2-40B4-BE49-F238E27FC236}">
                <a16:creationId xmlns:a16="http://schemas.microsoft.com/office/drawing/2014/main" id="{F9C7A83F-BFA7-4DF8-7413-FE6DDF567970}"/>
              </a:ext>
            </a:extLst>
          </p:cNvPr>
          <p:cNvSpPr/>
          <p:nvPr/>
        </p:nvSpPr>
        <p:spPr>
          <a:xfrm>
            <a:off x="7779653" y="598257"/>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Good</a:t>
            </a:r>
          </a:p>
        </p:txBody>
      </p:sp>
      <p:sp>
        <p:nvSpPr>
          <p:cNvPr id="55" name="Rectangle 54">
            <a:extLst>
              <a:ext uri="{FF2B5EF4-FFF2-40B4-BE49-F238E27FC236}">
                <a16:creationId xmlns:a16="http://schemas.microsoft.com/office/drawing/2014/main" id="{34E496F9-A311-6087-99CA-2E3569CD2390}"/>
              </a:ext>
            </a:extLst>
          </p:cNvPr>
          <p:cNvSpPr/>
          <p:nvPr/>
        </p:nvSpPr>
        <p:spPr>
          <a:xfrm>
            <a:off x="206936" y="3096565"/>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My Role</a:t>
            </a:r>
          </a:p>
        </p:txBody>
      </p:sp>
      <p:sp>
        <p:nvSpPr>
          <p:cNvPr id="7" name="Oval 6">
            <a:extLst>
              <a:ext uri="{FF2B5EF4-FFF2-40B4-BE49-F238E27FC236}">
                <a16:creationId xmlns:a16="http://schemas.microsoft.com/office/drawing/2014/main" id="{3194D91C-2221-6D65-EC7A-C1132DE4145F}"/>
              </a:ext>
            </a:extLst>
          </p:cNvPr>
          <p:cNvSpPr/>
          <p:nvPr/>
        </p:nvSpPr>
        <p:spPr>
          <a:xfrm>
            <a:off x="2163089" y="1907189"/>
            <a:ext cx="740680" cy="74068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6" name="Graphic 5" descr="Female Profile with solid fill">
            <a:extLst>
              <a:ext uri="{FF2B5EF4-FFF2-40B4-BE49-F238E27FC236}">
                <a16:creationId xmlns:a16="http://schemas.microsoft.com/office/drawing/2014/main" id="{ED8F49DB-E1EE-8351-D750-4046761FF6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65314" y="1936912"/>
            <a:ext cx="740680" cy="740680"/>
          </a:xfrm>
          <a:prstGeom prst="rect">
            <a:avLst/>
          </a:prstGeom>
        </p:spPr>
      </p:pic>
      <p:sp>
        <p:nvSpPr>
          <p:cNvPr id="23" name="Rectangle: Rounded Corners 22">
            <a:extLst>
              <a:ext uri="{FF2B5EF4-FFF2-40B4-BE49-F238E27FC236}">
                <a16:creationId xmlns:a16="http://schemas.microsoft.com/office/drawing/2014/main" id="{ED4DC751-099D-F1B6-DFE9-A8C1D04D4DD7}"/>
              </a:ext>
            </a:extLst>
          </p:cNvPr>
          <p:cNvSpPr/>
          <p:nvPr/>
        </p:nvSpPr>
        <p:spPr>
          <a:xfrm>
            <a:off x="3055482" y="1943043"/>
            <a:ext cx="5526693" cy="715239"/>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56" name="Rectangle: Rounded Corners 55">
            <a:extLst>
              <a:ext uri="{FF2B5EF4-FFF2-40B4-BE49-F238E27FC236}">
                <a16:creationId xmlns:a16="http://schemas.microsoft.com/office/drawing/2014/main" id="{2B88CC48-C466-AD9F-45C5-87E5378C18F7}"/>
              </a:ext>
            </a:extLst>
          </p:cNvPr>
          <p:cNvSpPr/>
          <p:nvPr/>
        </p:nvSpPr>
        <p:spPr>
          <a:xfrm>
            <a:off x="3055482" y="2066252"/>
            <a:ext cx="4576718" cy="592030"/>
          </a:xfrm>
          <a:prstGeom prst="roundRect">
            <a:avLst>
              <a:gd name="adj" fmla="val 0"/>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32" name="Rectangle 31">
            <a:extLst>
              <a:ext uri="{FF2B5EF4-FFF2-40B4-BE49-F238E27FC236}">
                <a16:creationId xmlns:a16="http://schemas.microsoft.com/office/drawing/2014/main" id="{E05EA8CC-8D5A-F1D8-587E-B1286733DBDD}"/>
              </a:ext>
            </a:extLst>
          </p:cNvPr>
          <p:cNvSpPr/>
          <p:nvPr/>
        </p:nvSpPr>
        <p:spPr>
          <a:xfrm>
            <a:off x="3272988" y="2085369"/>
            <a:ext cx="5243906" cy="5603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Oh yes. I forgot I had sent it – what with all the rush with the new stores and inventory selection for the stores’ upcoming Spring Event.</a:t>
            </a:r>
          </a:p>
        </p:txBody>
      </p:sp>
      <p:sp>
        <p:nvSpPr>
          <p:cNvPr id="26" name="Rectangle: Rounded Corners 25">
            <a:extLst>
              <a:ext uri="{FF2B5EF4-FFF2-40B4-BE49-F238E27FC236}">
                <a16:creationId xmlns:a16="http://schemas.microsoft.com/office/drawing/2014/main" id="{ADE8CA8D-575A-7045-150A-CB8E00284EB8}"/>
              </a:ext>
            </a:extLst>
          </p:cNvPr>
          <p:cNvSpPr/>
          <p:nvPr/>
        </p:nvSpPr>
        <p:spPr>
          <a:xfrm>
            <a:off x="2163087" y="3208632"/>
            <a:ext cx="6419088" cy="59203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57" name="Rectangle 56">
            <a:extLst>
              <a:ext uri="{FF2B5EF4-FFF2-40B4-BE49-F238E27FC236}">
                <a16:creationId xmlns:a16="http://schemas.microsoft.com/office/drawing/2014/main" id="{D976E19C-3568-73DA-5E50-29537D3B6C36}"/>
              </a:ext>
            </a:extLst>
          </p:cNvPr>
          <p:cNvSpPr/>
          <p:nvPr/>
        </p:nvSpPr>
        <p:spPr>
          <a:xfrm>
            <a:off x="2421784" y="2834396"/>
            <a:ext cx="2731621" cy="3168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Choose your response.</a:t>
            </a:r>
          </a:p>
        </p:txBody>
      </p:sp>
      <p:pic>
        <p:nvPicPr>
          <p:cNvPr id="58" name="Graphic 57" descr="Cursor with solid fill">
            <a:extLst>
              <a:ext uri="{FF2B5EF4-FFF2-40B4-BE49-F238E27FC236}">
                <a16:creationId xmlns:a16="http://schemas.microsoft.com/office/drawing/2014/main" id="{F8E47AA6-CFFC-2738-F9C6-C59A69FB466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63089" y="2837641"/>
            <a:ext cx="217847" cy="217847"/>
          </a:xfrm>
          <a:prstGeom prst="rect">
            <a:avLst/>
          </a:prstGeom>
        </p:spPr>
      </p:pic>
      <p:sp>
        <p:nvSpPr>
          <p:cNvPr id="59" name="Rectangle 58">
            <a:extLst>
              <a:ext uri="{FF2B5EF4-FFF2-40B4-BE49-F238E27FC236}">
                <a16:creationId xmlns:a16="http://schemas.microsoft.com/office/drawing/2014/main" id="{796DEFEF-2A63-4B08-BAAB-419EED8BC932}"/>
              </a:ext>
            </a:extLst>
          </p:cNvPr>
          <p:cNvSpPr/>
          <p:nvPr/>
        </p:nvSpPr>
        <p:spPr>
          <a:xfrm>
            <a:off x="2304498" y="3295432"/>
            <a:ext cx="5666386" cy="513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dirty="0">
                <a:solidFill>
                  <a:schemeClr val="tx1"/>
                </a:solidFill>
              </a:rPr>
              <a:t>Two stores, that’s great. We would love to be a part of those stores. What can I send you to get that started? </a:t>
            </a:r>
          </a:p>
        </p:txBody>
      </p:sp>
      <p:sp>
        <p:nvSpPr>
          <p:cNvPr id="60" name="Rectangle: Rounded Corners 59">
            <a:extLst>
              <a:ext uri="{FF2B5EF4-FFF2-40B4-BE49-F238E27FC236}">
                <a16:creationId xmlns:a16="http://schemas.microsoft.com/office/drawing/2014/main" id="{B0AFB5B7-66BB-54CA-7FF2-3FC05A3F1BDD}"/>
              </a:ext>
            </a:extLst>
          </p:cNvPr>
          <p:cNvSpPr/>
          <p:nvPr/>
        </p:nvSpPr>
        <p:spPr>
          <a:xfrm>
            <a:off x="2163087" y="3978008"/>
            <a:ext cx="6419088" cy="59203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1" name="Rectangle 60">
            <a:extLst>
              <a:ext uri="{FF2B5EF4-FFF2-40B4-BE49-F238E27FC236}">
                <a16:creationId xmlns:a16="http://schemas.microsoft.com/office/drawing/2014/main" id="{27CF7A74-4782-487A-F2CF-5845CEA1BE65}"/>
              </a:ext>
            </a:extLst>
          </p:cNvPr>
          <p:cNvSpPr/>
          <p:nvPr/>
        </p:nvSpPr>
        <p:spPr>
          <a:xfrm>
            <a:off x="2304497" y="4173993"/>
            <a:ext cx="6129819" cy="5071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dirty="0">
                <a:solidFill>
                  <a:schemeClr val="tx1"/>
                </a:solidFill>
              </a:rPr>
              <a:t>Yes, I found out about them. What type of furniture are you displaying there?</a:t>
            </a:r>
          </a:p>
        </p:txBody>
      </p:sp>
      <p:sp>
        <p:nvSpPr>
          <p:cNvPr id="62" name="Rectangle: Rounded Corners 61">
            <a:extLst>
              <a:ext uri="{FF2B5EF4-FFF2-40B4-BE49-F238E27FC236}">
                <a16:creationId xmlns:a16="http://schemas.microsoft.com/office/drawing/2014/main" id="{8ECCB03A-23D7-C0DC-454F-0F990E777DD4}"/>
              </a:ext>
            </a:extLst>
          </p:cNvPr>
          <p:cNvSpPr/>
          <p:nvPr/>
        </p:nvSpPr>
        <p:spPr>
          <a:xfrm>
            <a:off x="2163088" y="4751345"/>
            <a:ext cx="6420196" cy="785318"/>
          </a:xfrm>
          <a:prstGeom prst="roundRect">
            <a:avLst>
              <a:gd name="adj" fmla="val 14929"/>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3" name="Rectangle 62">
            <a:extLst>
              <a:ext uri="{FF2B5EF4-FFF2-40B4-BE49-F238E27FC236}">
                <a16:creationId xmlns:a16="http://schemas.microsoft.com/office/drawing/2014/main" id="{127E6339-D14C-ECE0-FC22-8B2A62635E7D}"/>
              </a:ext>
            </a:extLst>
          </p:cNvPr>
          <p:cNvSpPr/>
          <p:nvPr/>
        </p:nvSpPr>
        <p:spPr>
          <a:xfrm>
            <a:off x="2319784" y="4835685"/>
            <a:ext cx="6150445" cy="537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dirty="0">
                <a:solidFill>
                  <a:schemeClr val="tx1"/>
                </a:solidFill>
              </a:rPr>
              <a:t>Yes, I did a little research and saw the new stores online. They both have great curb appeal, congratulations on the new stores and Sunshine Pool and Patio’s growth! Is that what triggered your inquiry with us?</a:t>
            </a:r>
          </a:p>
        </p:txBody>
      </p:sp>
      <p:grpSp>
        <p:nvGrpSpPr>
          <p:cNvPr id="4" name="Group 3">
            <a:extLst>
              <a:ext uri="{FF2B5EF4-FFF2-40B4-BE49-F238E27FC236}">
                <a16:creationId xmlns:a16="http://schemas.microsoft.com/office/drawing/2014/main" id="{EFF87A5B-285B-3E9B-526F-10B7C03EDF72}"/>
              </a:ext>
            </a:extLst>
          </p:cNvPr>
          <p:cNvGrpSpPr/>
          <p:nvPr/>
        </p:nvGrpSpPr>
        <p:grpSpPr>
          <a:xfrm>
            <a:off x="8712063" y="3252703"/>
            <a:ext cx="480063" cy="480063"/>
            <a:chOff x="8182674" y="3236661"/>
            <a:chExt cx="480063" cy="480063"/>
          </a:xfrm>
        </p:grpSpPr>
        <p:sp>
          <p:nvSpPr>
            <p:cNvPr id="29" name="Oval 28">
              <a:extLst>
                <a:ext uri="{FF2B5EF4-FFF2-40B4-BE49-F238E27FC236}">
                  <a16:creationId xmlns:a16="http://schemas.microsoft.com/office/drawing/2014/main" id="{03CFEB57-7683-2DBA-C55C-C4507FAEFF4D}"/>
                </a:ext>
              </a:extLst>
            </p:cNvPr>
            <p:cNvSpPr/>
            <p:nvPr/>
          </p:nvSpPr>
          <p:spPr>
            <a:xfrm>
              <a:off x="8182674" y="3236661"/>
              <a:ext cx="480063" cy="480063"/>
            </a:xfrm>
            <a:prstGeom prst="ellipse">
              <a:avLst/>
            </a:prstGeom>
            <a:noFill/>
            <a:ln w="12700">
              <a:solidFill>
                <a:srgbClr val="5B859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68" name="Picture 67">
              <a:extLst>
                <a:ext uri="{FF2B5EF4-FFF2-40B4-BE49-F238E27FC236}">
                  <a16:creationId xmlns:a16="http://schemas.microsoft.com/office/drawing/2014/main" id="{5244A940-4A41-DDC3-527E-78A97420311E}"/>
                </a:ext>
              </a:extLst>
            </p:cNvPr>
            <p:cNvPicPr>
              <a:picLocks noChangeAspect="1"/>
            </p:cNvPicPr>
            <p:nvPr/>
          </p:nvPicPr>
          <p:blipFill rotWithShape="1">
            <a:blip r:embed="rId7"/>
            <a:srcRect l="6857" r="15162" b="9981"/>
            <a:stretch/>
          </p:blipFill>
          <p:spPr>
            <a:xfrm>
              <a:off x="8280111" y="3317675"/>
              <a:ext cx="296377" cy="277814"/>
            </a:xfrm>
            <a:prstGeom prst="rect">
              <a:avLst/>
            </a:prstGeom>
          </p:spPr>
        </p:pic>
      </p:grpSp>
      <p:pic>
        <p:nvPicPr>
          <p:cNvPr id="69" name="Graphic 68" descr="Smiling face with solid fill with solid fill">
            <a:extLst>
              <a:ext uri="{FF2B5EF4-FFF2-40B4-BE49-F238E27FC236}">
                <a16:creationId xmlns:a16="http://schemas.microsoft.com/office/drawing/2014/main" id="{6328F5FD-C20E-E583-8D86-1D9369EC243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9011665" y="1048372"/>
            <a:ext cx="279951" cy="279951"/>
          </a:xfrm>
          <a:prstGeom prst="rect">
            <a:avLst/>
          </a:prstGeom>
        </p:spPr>
      </p:pic>
      <p:pic>
        <p:nvPicPr>
          <p:cNvPr id="70" name="Graphic 69" descr="Sad face with solid fill with solid fill">
            <a:extLst>
              <a:ext uri="{FF2B5EF4-FFF2-40B4-BE49-F238E27FC236}">
                <a16:creationId xmlns:a16="http://schemas.microsoft.com/office/drawing/2014/main" id="{FDCC5102-4E2C-B159-E54C-B0DDFBA5566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5233336" y="1048372"/>
            <a:ext cx="279951" cy="279951"/>
          </a:xfrm>
          <a:prstGeom prst="rect">
            <a:avLst/>
          </a:prstGeom>
        </p:spPr>
      </p:pic>
      <p:sp>
        <p:nvSpPr>
          <p:cNvPr id="50" name="Rectangle 49">
            <a:extLst>
              <a:ext uri="{FF2B5EF4-FFF2-40B4-BE49-F238E27FC236}">
                <a16:creationId xmlns:a16="http://schemas.microsoft.com/office/drawing/2014/main" id="{4977B4C4-54DC-77DD-9F6D-3C16C4374C83}"/>
              </a:ext>
            </a:extLst>
          </p:cNvPr>
          <p:cNvSpPr/>
          <p:nvPr/>
        </p:nvSpPr>
        <p:spPr>
          <a:xfrm>
            <a:off x="10592322" y="463204"/>
            <a:ext cx="1293142" cy="3472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Question 2</a:t>
            </a:r>
          </a:p>
        </p:txBody>
      </p:sp>
      <p:pic>
        <p:nvPicPr>
          <p:cNvPr id="54" name="Picture 53" descr="Shape, square&#10;&#10;Description automatically generated">
            <a:extLst>
              <a:ext uri="{FF2B5EF4-FFF2-40B4-BE49-F238E27FC236}">
                <a16:creationId xmlns:a16="http://schemas.microsoft.com/office/drawing/2014/main" id="{7C850659-5470-711E-B38A-E49F2D2A4B1A}"/>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t="1" r="39188" b="-4184"/>
          <a:stretch/>
        </p:blipFill>
        <p:spPr>
          <a:xfrm>
            <a:off x="5548284" y="1041932"/>
            <a:ext cx="2128719" cy="302671"/>
          </a:xfrm>
          <a:prstGeom prst="rect">
            <a:avLst/>
          </a:prstGeom>
        </p:spPr>
      </p:pic>
      <p:sp>
        <p:nvSpPr>
          <p:cNvPr id="64" name="TextBox 63">
            <a:extLst>
              <a:ext uri="{FF2B5EF4-FFF2-40B4-BE49-F238E27FC236}">
                <a16:creationId xmlns:a16="http://schemas.microsoft.com/office/drawing/2014/main" id="{3ACF789D-B1AB-910B-9C94-FB27DEE64416}"/>
              </a:ext>
            </a:extLst>
          </p:cNvPr>
          <p:cNvSpPr txBox="1"/>
          <p:nvPr/>
        </p:nvSpPr>
        <p:spPr>
          <a:xfrm>
            <a:off x="9706596" y="4407552"/>
            <a:ext cx="3253754" cy="738664"/>
          </a:xfrm>
          <a:prstGeom prst="rect">
            <a:avLst/>
          </a:prstGeom>
          <a:noFill/>
        </p:spPr>
        <p:txBody>
          <a:bodyPr wrap="square" rtlCol="0">
            <a:spAutoFit/>
          </a:bodyPr>
          <a:lstStyle/>
          <a:p>
            <a:r>
              <a:rPr lang="en-IN" sz="1400" dirty="0"/>
              <a:t>After feedback</a:t>
            </a:r>
          </a:p>
          <a:p>
            <a:r>
              <a:rPr lang="en-IN" sz="1400" dirty="0"/>
              <a:t>Option 1: Navigate to Question 4</a:t>
            </a:r>
          </a:p>
          <a:p>
            <a:r>
              <a:rPr lang="en-IN" sz="1400" dirty="0"/>
              <a:t>Option 2 &amp; 3: Navigate to Question 5</a:t>
            </a:r>
          </a:p>
        </p:txBody>
      </p:sp>
    </p:spTree>
    <p:extLst>
      <p:ext uri="{BB962C8B-B14F-4D97-AF65-F5344CB8AC3E}">
        <p14:creationId xmlns:p14="http://schemas.microsoft.com/office/powerpoint/2010/main" val="305926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05AC457C-EEBF-A42D-52D4-84405990C7B6}"/>
              </a:ext>
            </a:extLst>
          </p:cNvPr>
          <p:cNvSpPr/>
          <p:nvPr/>
        </p:nvSpPr>
        <p:spPr>
          <a:xfrm>
            <a:off x="0" y="1785283"/>
            <a:ext cx="1652337" cy="39019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3" name="Rectangle 2">
            <a:extLst>
              <a:ext uri="{FF2B5EF4-FFF2-40B4-BE49-F238E27FC236}">
                <a16:creationId xmlns:a16="http://schemas.microsoft.com/office/drawing/2014/main" id="{E4AE72F3-AE1E-2DBA-1EEB-47F429D3D542}"/>
              </a:ext>
            </a:extLst>
          </p:cNvPr>
          <p:cNvSpPr/>
          <p:nvPr/>
        </p:nvSpPr>
        <p:spPr>
          <a:xfrm>
            <a:off x="0" y="550406"/>
            <a:ext cx="9706595" cy="1248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8" name="Rectangle 17">
            <a:extLst>
              <a:ext uri="{FF2B5EF4-FFF2-40B4-BE49-F238E27FC236}">
                <a16:creationId xmlns:a16="http://schemas.microsoft.com/office/drawing/2014/main" id="{DD4CB2A8-8C62-E5A7-1F1B-25E2610A17F7}"/>
              </a:ext>
            </a:extLst>
          </p:cNvPr>
          <p:cNvSpPr/>
          <p:nvPr/>
        </p:nvSpPr>
        <p:spPr>
          <a:xfrm>
            <a:off x="288001" y="958653"/>
            <a:ext cx="3080765" cy="3992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000" b="1" dirty="0">
                <a:solidFill>
                  <a:schemeClr val="tx1"/>
                </a:solidFill>
              </a:rPr>
              <a:t>Conversation Flow</a:t>
            </a:r>
            <a:endParaRPr lang="en-US" sz="2000" dirty="0">
              <a:solidFill>
                <a:schemeClr val="tx1"/>
              </a:solidFill>
            </a:endParaRPr>
          </a:p>
        </p:txBody>
      </p:sp>
      <p:sp>
        <p:nvSpPr>
          <p:cNvPr id="20" name="Rectangle 19">
            <a:extLst>
              <a:ext uri="{FF2B5EF4-FFF2-40B4-BE49-F238E27FC236}">
                <a16:creationId xmlns:a16="http://schemas.microsoft.com/office/drawing/2014/main" id="{AC2D765D-BA8F-AE91-F865-475357767DA7}"/>
              </a:ext>
            </a:extLst>
          </p:cNvPr>
          <p:cNvSpPr/>
          <p:nvPr/>
        </p:nvSpPr>
        <p:spPr>
          <a:xfrm>
            <a:off x="206936" y="2545632"/>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Process</a:t>
            </a:r>
          </a:p>
        </p:txBody>
      </p:sp>
      <p:sp>
        <p:nvSpPr>
          <p:cNvPr id="30" name="Rectangle 29">
            <a:extLst>
              <a:ext uri="{FF2B5EF4-FFF2-40B4-BE49-F238E27FC236}">
                <a16:creationId xmlns:a16="http://schemas.microsoft.com/office/drawing/2014/main" id="{471D6DCC-894D-AC9A-7EDC-549C2EEB3296}"/>
              </a:ext>
            </a:extLst>
          </p:cNvPr>
          <p:cNvSpPr/>
          <p:nvPr/>
        </p:nvSpPr>
        <p:spPr>
          <a:xfrm>
            <a:off x="4023144" y="1059049"/>
            <a:ext cx="1375214" cy="30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Interest Meter:</a:t>
            </a:r>
          </a:p>
        </p:txBody>
      </p:sp>
      <p:cxnSp>
        <p:nvCxnSpPr>
          <p:cNvPr id="12" name="Straight Connector 11">
            <a:extLst>
              <a:ext uri="{FF2B5EF4-FFF2-40B4-BE49-F238E27FC236}">
                <a16:creationId xmlns:a16="http://schemas.microsoft.com/office/drawing/2014/main" id="{B5C9E87F-276D-C9C6-3B21-CF5DA88FD254}"/>
              </a:ext>
            </a:extLst>
          </p:cNvPr>
          <p:cNvCxnSpPr>
            <a:cxnSpLocks/>
          </p:cNvCxnSpPr>
          <p:nvPr/>
        </p:nvCxnSpPr>
        <p:spPr>
          <a:xfrm>
            <a:off x="298718" y="1357872"/>
            <a:ext cx="1208696"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46D12CD8-359C-5DF3-B43A-9965D9D80D47}"/>
              </a:ext>
            </a:extLst>
          </p:cNvPr>
          <p:cNvSpPr/>
          <p:nvPr/>
        </p:nvSpPr>
        <p:spPr>
          <a:xfrm>
            <a:off x="5545373" y="1048372"/>
            <a:ext cx="3402362" cy="27995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cxnSp>
        <p:nvCxnSpPr>
          <p:cNvPr id="17" name="Straight Connector 16">
            <a:extLst>
              <a:ext uri="{FF2B5EF4-FFF2-40B4-BE49-F238E27FC236}">
                <a16:creationId xmlns:a16="http://schemas.microsoft.com/office/drawing/2014/main" id="{A588370F-7CCF-8DDD-7BCA-A0C687DDAC93}"/>
              </a:ext>
            </a:extLst>
          </p:cNvPr>
          <p:cNvCxnSpPr>
            <a:cxnSpLocks/>
          </p:cNvCxnSpPr>
          <p:nvPr/>
        </p:nvCxnSpPr>
        <p:spPr>
          <a:xfrm>
            <a:off x="5558584"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7819DA6-9211-CDDC-C8D8-347621FF3BA5}"/>
              </a:ext>
            </a:extLst>
          </p:cNvPr>
          <p:cNvCxnSpPr>
            <a:cxnSpLocks/>
          </p:cNvCxnSpPr>
          <p:nvPr/>
        </p:nvCxnSpPr>
        <p:spPr>
          <a:xfrm>
            <a:off x="6403368"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796D27F-64FA-D3D1-3082-91E182A57678}"/>
              </a:ext>
            </a:extLst>
          </p:cNvPr>
          <p:cNvCxnSpPr>
            <a:cxnSpLocks/>
          </p:cNvCxnSpPr>
          <p:nvPr/>
        </p:nvCxnSpPr>
        <p:spPr>
          <a:xfrm>
            <a:off x="7248152"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41AB737-3400-343C-B753-F5376ADFF4C6}"/>
              </a:ext>
            </a:extLst>
          </p:cNvPr>
          <p:cNvCxnSpPr>
            <a:cxnSpLocks/>
          </p:cNvCxnSpPr>
          <p:nvPr/>
        </p:nvCxnSpPr>
        <p:spPr>
          <a:xfrm>
            <a:off x="8092937"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4D8172B-A3C2-E492-215E-4185D3EC6759}"/>
              </a:ext>
            </a:extLst>
          </p:cNvPr>
          <p:cNvCxnSpPr>
            <a:cxnSpLocks/>
          </p:cNvCxnSpPr>
          <p:nvPr/>
        </p:nvCxnSpPr>
        <p:spPr>
          <a:xfrm>
            <a:off x="8937722" y="7943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F41D740-0CD2-2C5A-9B56-399E819291DF}"/>
              </a:ext>
            </a:extLst>
          </p:cNvPr>
          <p:cNvCxnSpPr>
            <a:cxnSpLocks/>
          </p:cNvCxnSpPr>
          <p:nvPr/>
        </p:nvCxnSpPr>
        <p:spPr>
          <a:xfrm>
            <a:off x="5554570"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1C4A881-5210-F119-45B0-B7F289E8D82D}"/>
              </a:ext>
            </a:extLst>
          </p:cNvPr>
          <p:cNvCxnSpPr>
            <a:cxnSpLocks/>
          </p:cNvCxnSpPr>
          <p:nvPr/>
        </p:nvCxnSpPr>
        <p:spPr>
          <a:xfrm>
            <a:off x="6399354"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7E523D0-0018-D70B-2542-98D546927C33}"/>
              </a:ext>
            </a:extLst>
          </p:cNvPr>
          <p:cNvCxnSpPr>
            <a:cxnSpLocks/>
          </p:cNvCxnSpPr>
          <p:nvPr/>
        </p:nvCxnSpPr>
        <p:spPr>
          <a:xfrm>
            <a:off x="7244138"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20F28B3-F1A3-0C0C-4134-8C5AA20E3AFC}"/>
              </a:ext>
            </a:extLst>
          </p:cNvPr>
          <p:cNvCxnSpPr>
            <a:cxnSpLocks/>
          </p:cNvCxnSpPr>
          <p:nvPr/>
        </p:nvCxnSpPr>
        <p:spPr>
          <a:xfrm>
            <a:off x="8088923"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99DC10F5-0C7A-F70F-F082-DD0E15B0A01B}"/>
              </a:ext>
            </a:extLst>
          </p:cNvPr>
          <p:cNvCxnSpPr>
            <a:cxnSpLocks/>
          </p:cNvCxnSpPr>
          <p:nvPr/>
        </p:nvCxnSpPr>
        <p:spPr>
          <a:xfrm>
            <a:off x="8933708" y="1403923"/>
            <a:ext cx="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F63BED43-F588-B2EC-4134-C8EAC2C4B205}"/>
              </a:ext>
            </a:extLst>
          </p:cNvPr>
          <p:cNvSpPr/>
          <p:nvPr/>
        </p:nvSpPr>
        <p:spPr>
          <a:xfrm>
            <a:off x="6137611" y="598258"/>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Poor</a:t>
            </a:r>
          </a:p>
        </p:txBody>
      </p:sp>
      <p:sp>
        <p:nvSpPr>
          <p:cNvPr id="51" name="Rectangle 50">
            <a:extLst>
              <a:ext uri="{FF2B5EF4-FFF2-40B4-BE49-F238E27FC236}">
                <a16:creationId xmlns:a16="http://schemas.microsoft.com/office/drawing/2014/main" id="{F80F6A70-E06C-E987-35C0-714C3AA15A1D}"/>
              </a:ext>
            </a:extLst>
          </p:cNvPr>
          <p:cNvSpPr/>
          <p:nvPr/>
        </p:nvSpPr>
        <p:spPr>
          <a:xfrm>
            <a:off x="7031481" y="1549178"/>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Fair</a:t>
            </a:r>
          </a:p>
        </p:txBody>
      </p:sp>
      <p:sp>
        <p:nvSpPr>
          <p:cNvPr id="52" name="Rectangle 51">
            <a:extLst>
              <a:ext uri="{FF2B5EF4-FFF2-40B4-BE49-F238E27FC236}">
                <a16:creationId xmlns:a16="http://schemas.microsoft.com/office/drawing/2014/main" id="{89273F5C-9298-E2CF-B44B-44334EE2E27C}"/>
              </a:ext>
            </a:extLst>
          </p:cNvPr>
          <p:cNvSpPr/>
          <p:nvPr/>
        </p:nvSpPr>
        <p:spPr>
          <a:xfrm>
            <a:off x="8417978" y="1549178"/>
            <a:ext cx="834279" cy="28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Excellent</a:t>
            </a:r>
          </a:p>
        </p:txBody>
      </p:sp>
      <p:sp>
        <p:nvSpPr>
          <p:cNvPr id="53" name="Rectangle 52">
            <a:extLst>
              <a:ext uri="{FF2B5EF4-FFF2-40B4-BE49-F238E27FC236}">
                <a16:creationId xmlns:a16="http://schemas.microsoft.com/office/drawing/2014/main" id="{F9C7A83F-BFA7-4DF8-7413-FE6DDF567970}"/>
              </a:ext>
            </a:extLst>
          </p:cNvPr>
          <p:cNvSpPr/>
          <p:nvPr/>
        </p:nvSpPr>
        <p:spPr>
          <a:xfrm>
            <a:off x="7779653" y="598257"/>
            <a:ext cx="627169" cy="302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200" dirty="0">
                <a:solidFill>
                  <a:schemeClr val="tx1"/>
                </a:solidFill>
              </a:rPr>
              <a:t>Good</a:t>
            </a:r>
          </a:p>
        </p:txBody>
      </p:sp>
      <p:sp>
        <p:nvSpPr>
          <p:cNvPr id="55" name="Rectangle 54">
            <a:extLst>
              <a:ext uri="{FF2B5EF4-FFF2-40B4-BE49-F238E27FC236}">
                <a16:creationId xmlns:a16="http://schemas.microsoft.com/office/drawing/2014/main" id="{34E496F9-A311-6087-99CA-2E3569CD2390}"/>
              </a:ext>
            </a:extLst>
          </p:cNvPr>
          <p:cNvSpPr/>
          <p:nvPr/>
        </p:nvSpPr>
        <p:spPr>
          <a:xfrm>
            <a:off x="206936" y="3096565"/>
            <a:ext cx="1238464" cy="399219"/>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My Role</a:t>
            </a:r>
          </a:p>
        </p:txBody>
      </p:sp>
      <p:sp>
        <p:nvSpPr>
          <p:cNvPr id="7" name="Oval 6">
            <a:extLst>
              <a:ext uri="{FF2B5EF4-FFF2-40B4-BE49-F238E27FC236}">
                <a16:creationId xmlns:a16="http://schemas.microsoft.com/office/drawing/2014/main" id="{3194D91C-2221-6D65-EC7A-C1132DE4145F}"/>
              </a:ext>
            </a:extLst>
          </p:cNvPr>
          <p:cNvSpPr/>
          <p:nvPr/>
        </p:nvSpPr>
        <p:spPr>
          <a:xfrm>
            <a:off x="2163089" y="1907189"/>
            <a:ext cx="740680" cy="74068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6" name="Graphic 5" descr="Female Profile with solid fill">
            <a:extLst>
              <a:ext uri="{FF2B5EF4-FFF2-40B4-BE49-F238E27FC236}">
                <a16:creationId xmlns:a16="http://schemas.microsoft.com/office/drawing/2014/main" id="{ED8F49DB-E1EE-8351-D750-4046761FF6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65314" y="1936912"/>
            <a:ext cx="740680" cy="740680"/>
          </a:xfrm>
          <a:prstGeom prst="rect">
            <a:avLst/>
          </a:prstGeom>
        </p:spPr>
      </p:pic>
      <p:sp>
        <p:nvSpPr>
          <p:cNvPr id="23" name="Rectangle: Rounded Corners 22">
            <a:extLst>
              <a:ext uri="{FF2B5EF4-FFF2-40B4-BE49-F238E27FC236}">
                <a16:creationId xmlns:a16="http://schemas.microsoft.com/office/drawing/2014/main" id="{ED4DC751-099D-F1B6-DFE9-A8C1D04D4DD7}"/>
              </a:ext>
            </a:extLst>
          </p:cNvPr>
          <p:cNvSpPr/>
          <p:nvPr/>
        </p:nvSpPr>
        <p:spPr>
          <a:xfrm>
            <a:off x="3055482" y="1943043"/>
            <a:ext cx="5526693" cy="715239"/>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56" name="Rectangle: Rounded Corners 55">
            <a:extLst>
              <a:ext uri="{FF2B5EF4-FFF2-40B4-BE49-F238E27FC236}">
                <a16:creationId xmlns:a16="http://schemas.microsoft.com/office/drawing/2014/main" id="{2B88CC48-C466-AD9F-45C5-87E5378C18F7}"/>
              </a:ext>
            </a:extLst>
          </p:cNvPr>
          <p:cNvSpPr/>
          <p:nvPr/>
        </p:nvSpPr>
        <p:spPr>
          <a:xfrm>
            <a:off x="3055482" y="2066252"/>
            <a:ext cx="4576718" cy="592030"/>
          </a:xfrm>
          <a:prstGeom prst="roundRect">
            <a:avLst>
              <a:gd name="adj" fmla="val 0"/>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32" name="Rectangle 31">
            <a:extLst>
              <a:ext uri="{FF2B5EF4-FFF2-40B4-BE49-F238E27FC236}">
                <a16:creationId xmlns:a16="http://schemas.microsoft.com/office/drawing/2014/main" id="{E05EA8CC-8D5A-F1D8-587E-B1286733DBDD}"/>
              </a:ext>
            </a:extLst>
          </p:cNvPr>
          <p:cNvSpPr/>
          <p:nvPr/>
        </p:nvSpPr>
        <p:spPr>
          <a:xfrm>
            <a:off x="3272987" y="1989833"/>
            <a:ext cx="5309187" cy="658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Sorry, I’m really very busy with our two new stores this morning, haven’t even checked my messages. Can you please share the purpose of your call?</a:t>
            </a:r>
          </a:p>
        </p:txBody>
      </p:sp>
      <p:sp>
        <p:nvSpPr>
          <p:cNvPr id="26" name="Rectangle: Rounded Corners 25">
            <a:extLst>
              <a:ext uri="{FF2B5EF4-FFF2-40B4-BE49-F238E27FC236}">
                <a16:creationId xmlns:a16="http://schemas.microsoft.com/office/drawing/2014/main" id="{ADE8CA8D-575A-7045-150A-CB8E00284EB8}"/>
              </a:ext>
            </a:extLst>
          </p:cNvPr>
          <p:cNvSpPr/>
          <p:nvPr/>
        </p:nvSpPr>
        <p:spPr>
          <a:xfrm>
            <a:off x="2163087" y="3208632"/>
            <a:ext cx="6419088" cy="59203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57" name="Rectangle 56">
            <a:extLst>
              <a:ext uri="{FF2B5EF4-FFF2-40B4-BE49-F238E27FC236}">
                <a16:creationId xmlns:a16="http://schemas.microsoft.com/office/drawing/2014/main" id="{D976E19C-3568-73DA-5E50-29537D3B6C36}"/>
              </a:ext>
            </a:extLst>
          </p:cNvPr>
          <p:cNvSpPr/>
          <p:nvPr/>
        </p:nvSpPr>
        <p:spPr>
          <a:xfrm>
            <a:off x="2421784" y="2834396"/>
            <a:ext cx="2731621" cy="3168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Choose your response.</a:t>
            </a:r>
          </a:p>
        </p:txBody>
      </p:sp>
      <p:pic>
        <p:nvPicPr>
          <p:cNvPr id="58" name="Graphic 57" descr="Cursor with solid fill">
            <a:extLst>
              <a:ext uri="{FF2B5EF4-FFF2-40B4-BE49-F238E27FC236}">
                <a16:creationId xmlns:a16="http://schemas.microsoft.com/office/drawing/2014/main" id="{F8E47AA6-CFFC-2738-F9C6-C59A69FB466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63089" y="2837641"/>
            <a:ext cx="217847" cy="217847"/>
          </a:xfrm>
          <a:prstGeom prst="rect">
            <a:avLst/>
          </a:prstGeom>
        </p:spPr>
      </p:pic>
      <p:sp>
        <p:nvSpPr>
          <p:cNvPr id="59" name="Rectangle 58">
            <a:extLst>
              <a:ext uri="{FF2B5EF4-FFF2-40B4-BE49-F238E27FC236}">
                <a16:creationId xmlns:a16="http://schemas.microsoft.com/office/drawing/2014/main" id="{796DEFEF-2A63-4B08-BAAB-419EED8BC932}"/>
              </a:ext>
            </a:extLst>
          </p:cNvPr>
          <p:cNvSpPr/>
          <p:nvPr/>
        </p:nvSpPr>
        <p:spPr>
          <a:xfrm>
            <a:off x="2304498" y="3295432"/>
            <a:ext cx="5666386" cy="513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dirty="0">
                <a:solidFill>
                  <a:schemeClr val="tx1"/>
                </a:solidFill>
              </a:rPr>
              <a:t>Two stores, that’s great. We would love to be a part of those stores. What can I send you to get that started? </a:t>
            </a:r>
          </a:p>
        </p:txBody>
      </p:sp>
      <p:sp>
        <p:nvSpPr>
          <p:cNvPr id="60" name="Rectangle: Rounded Corners 59">
            <a:extLst>
              <a:ext uri="{FF2B5EF4-FFF2-40B4-BE49-F238E27FC236}">
                <a16:creationId xmlns:a16="http://schemas.microsoft.com/office/drawing/2014/main" id="{B0AFB5B7-66BB-54CA-7FF2-3FC05A3F1BDD}"/>
              </a:ext>
            </a:extLst>
          </p:cNvPr>
          <p:cNvSpPr/>
          <p:nvPr/>
        </p:nvSpPr>
        <p:spPr>
          <a:xfrm>
            <a:off x="2163087" y="3978008"/>
            <a:ext cx="6419088" cy="59203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1" name="Rectangle 60">
            <a:extLst>
              <a:ext uri="{FF2B5EF4-FFF2-40B4-BE49-F238E27FC236}">
                <a16:creationId xmlns:a16="http://schemas.microsoft.com/office/drawing/2014/main" id="{27CF7A74-4782-487A-F2CF-5845CEA1BE65}"/>
              </a:ext>
            </a:extLst>
          </p:cNvPr>
          <p:cNvSpPr/>
          <p:nvPr/>
        </p:nvSpPr>
        <p:spPr>
          <a:xfrm>
            <a:off x="2304497" y="4173993"/>
            <a:ext cx="6129819" cy="5071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dirty="0">
                <a:solidFill>
                  <a:schemeClr val="tx1"/>
                </a:solidFill>
              </a:rPr>
              <a:t>Yes, I found out about them. What type of furniture are you displaying there?</a:t>
            </a:r>
          </a:p>
        </p:txBody>
      </p:sp>
      <p:sp>
        <p:nvSpPr>
          <p:cNvPr id="62" name="Rectangle: Rounded Corners 61">
            <a:extLst>
              <a:ext uri="{FF2B5EF4-FFF2-40B4-BE49-F238E27FC236}">
                <a16:creationId xmlns:a16="http://schemas.microsoft.com/office/drawing/2014/main" id="{8ECCB03A-23D7-C0DC-454F-0F990E777DD4}"/>
              </a:ext>
            </a:extLst>
          </p:cNvPr>
          <p:cNvSpPr/>
          <p:nvPr/>
        </p:nvSpPr>
        <p:spPr>
          <a:xfrm>
            <a:off x="2163088" y="4751345"/>
            <a:ext cx="6420196" cy="785318"/>
          </a:xfrm>
          <a:prstGeom prst="roundRect">
            <a:avLst>
              <a:gd name="adj" fmla="val 14929"/>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sp>
        <p:nvSpPr>
          <p:cNvPr id="63" name="Rectangle 62">
            <a:extLst>
              <a:ext uri="{FF2B5EF4-FFF2-40B4-BE49-F238E27FC236}">
                <a16:creationId xmlns:a16="http://schemas.microsoft.com/office/drawing/2014/main" id="{127E6339-D14C-ECE0-FC22-8B2A62635E7D}"/>
              </a:ext>
            </a:extLst>
          </p:cNvPr>
          <p:cNvSpPr/>
          <p:nvPr/>
        </p:nvSpPr>
        <p:spPr>
          <a:xfrm>
            <a:off x="2319784" y="4835685"/>
            <a:ext cx="6150445" cy="537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dirty="0">
                <a:solidFill>
                  <a:schemeClr val="tx1"/>
                </a:solidFill>
              </a:rPr>
              <a:t>Yes, I did a little research and saw the new stores online. They both have great curb appeal, congratulations on the new stores and Sunshine Pool and Patio’s growth! Is that what triggered your inquiry with us?</a:t>
            </a:r>
          </a:p>
        </p:txBody>
      </p:sp>
      <p:grpSp>
        <p:nvGrpSpPr>
          <p:cNvPr id="4" name="Group 3">
            <a:extLst>
              <a:ext uri="{FF2B5EF4-FFF2-40B4-BE49-F238E27FC236}">
                <a16:creationId xmlns:a16="http://schemas.microsoft.com/office/drawing/2014/main" id="{EFF87A5B-285B-3E9B-526F-10B7C03EDF72}"/>
              </a:ext>
            </a:extLst>
          </p:cNvPr>
          <p:cNvGrpSpPr/>
          <p:nvPr/>
        </p:nvGrpSpPr>
        <p:grpSpPr>
          <a:xfrm>
            <a:off x="8712063" y="3252703"/>
            <a:ext cx="480063" cy="480063"/>
            <a:chOff x="8182674" y="3236661"/>
            <a:chExt cx="480063" cy="480063"/>
          </a:xfrm>
        </p:grpSpPr>
        <p:sp>
          <p:nvSpPr>
            <p:cNvPr id="29" name="Oval 28">
              <a:extLst>
                <a:ext uri="{FF2B5EF4-FFF2-40B4-BE49-F238E27FC236}">
                  <a16:creationId xmlns:a16="http://schemas.microsoft.com/office/drawing/2014/main" id="{03CFEB57-7683-2DBA-C55C-C4507FAEFF4D}"/>
                </a:ext>
              </a:extLst>
            </p:cNvPr>
            <p:cNvSpPr/>
            <p:nvPr/>
          </p:nvSpPr>
          <p:spPr>
            <a:xfrm>
              <a:off x="8182674" y="3236661"/>
              <a:ext cx="480063" cy="480063"/>
            </a:xfrm>
            <a:prstGeom prst="ellipse">
              <a:avLst/>
            </a:prstGeom>
            <a:noFill/>
            <a:ln w="12700">
              <a:solidFill>
                <a:srgbClr val="5B859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dirty="0">
                <a:solidFill>
                  <a:schemeClr val="tx1"/>
                </a:solidFill>
              </a:endParaRPr>
            </a:p>
          </p:txBody>
        </p:sp>
        <p:pic>
          <p:nvPicPr>
            <p:cNvPr id="68" name="Picture 67">
              <a:extLst>
                <a:ext uri="{FF2B5EF4-FFF2-40B4-BE49-F238E27FC236}">
                  <a16:creationId xmlns:a16="http://schemas.microsoft.com/office/drawing/2014/main" id="{5244A940-4A41-DDC3-527E-78A97420311E}"/>
                </a:ext>
              </a:extLst>
            </p:cNvPr>
            <p:cNvPicPr>
              <a:picLocks noChangeAspect="1"/>
            </p:cNvPicPr>
            <p:nvPr/>
          </p:nvPicPr>
          <p:blipFill rotWithShape="1">
            <a:blip r:embed="rId7"/>
            <a:srcRect l="6857" r="15162" b="9981"/>
            <a:stretch/>
          </p:blipFill>
          <p:spPr>
            <a:xfrm>
              <a:off x="8280111" y="3317675"/>
              <a:ext cx="296377" cy="277814"/>
            </a:xfrm>
            <a:prstGeom prst="rect">
              <a:avLst/>
            </a:prstGeom>
          </p:spPr>
        </p:pic>
      </p:grpSp>
      <p:pic>
        <p:nvPicPr>
          <p:cNvPr id="69" name="Graphic 68" descr="Smiling face with solid fill with solid fill">
            <a:extLst>
              <a:ext uri="{FF2B5EF4-FFF2-40B4-BE49-F238E27FC236}">
                <a16:creationId xmlns:a16="http://schemas.microsoft.com/office/drawing/2014/main" id="{6328F5FD-C20E-E583-8D86-1D9369EC243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9011665" y="1048372"/>
            <a:ext cx="279951" cy="279951"/>
          </a:xfrm>
          <a:prstGeom prst="rect">
            <a:avLst/>
          </a:prstGeom>
        </p:spPr>
      </p:pic>
      <p:pic>
        <p:nvPicPr>
          <p:cNvPr id="70" name="Graphic 69" descr="Sad face with solid fill with solid fill">
            <a:extLst>
              <a:ext uri="{FF2B5EF4-FFF2-40B4-BE49-F238E27FC236}">
                <a16:creationId xmlns:a16="http://schemas.microsoft.com/office/drawing/2014/main" id="{FDCC5102-4E2C-B159-E54C-B0DDFBA5566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5233336" y="1048372"/>
            <a:ext cx="279951" cy="279951"/>
          </a:xfrm>
          <a:prstGeom prst="rect">
            <a:avLst/>
          </a:prstGeom>
        </p:spPr>
      </p:pic>
      <p:sp>
        <p:nvSpPr>
          <p:cNvPr id="50" name="Rectangle 49">
            <a:extLst>
              <a:ext uri="{FF2B5EF4-FFF2-40B4-BE49-F238E27FC236}">
                <a16:creationId xmlns:a16="http://schemas.microsoft.com/office/drawing/2014/main" id="{E1027052-BB4A-6F10-B28D-4DB0F606E3C5}"/>
              </a:ext>
            </a:extLst>
          </p:cNvPr>
          <p:cNvSpPr/>
          <p:nvPr/>
        </p:nvSpPr>
        <p:spPr>
          <a:xfrm>
            <a:off x="10592322" y="463204"/>
            <a:ext cx="1293142" cy="3472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400" b="1" dirty="0">
                <a:solidFill>
                  <a:schemeClr val="tx1"/>
                </a:solidFill>
              </a:rPr>
              <a:t>Question 3</a:t>
            </a:r>
          </a:p>
        </p:txBody>
      </p:sp>
      <p:sp>
        <p:nvSpPr>
          <p:cNvPr id="54" name="TextBox 53">
            <a:extLst>
              <a:ext uri="{FF2B5EF4-FFF2-40B4-BE49-F238E27FC236}">
                <a16:creationId xmlns:a16="http://schemas.microsoft.com/office/drawing/2014/main" id="{425F818F-9A83-A99C-9FFC-072804CF8F2B}"/>
              </a:ext>
            </a:extLst>
          </p:cNvPr>
          <p:cNvSpPr txBox="1"/>
          <p:nvPr/>
        </p:nvSpPr>
        <p:spPr>
          <a:xfrm>
            <a:off x="9706596" y="4407552"/>
            <a:ext cx="3253754" cy="738664"/>
          </a:xfrm>
          <a:prstGeom prst="rect">
            <a:avLst/>
          </a:prstGeom>
          <a:noFill/>
        </p:spPr>
        <p:txBody>
          <a:bodyPr wrap="square" rtlCol="0">
            <a:spAutoFit/>
          </a:bodyPr>
          <a:lstStyle/>
          <a:p>
            <a:r>
              <a:rPr lang="en-IN" sz="1400" dirty="0"/>
              <a:t>After feedback</a:t>
            </a:r>
          </a:p>
          <a:p>
            <a:r>
              <a:rPr lang="en-IN" sz="1400" dirty="0"/>
              <a:t>Option 1: Navigate to Question 4</a:t>
            </a:r>
          </a:p>
          <a:p>
            <a:r>
              <a:rPr lang="en-IN" sz="1400" dirty="0"/>
              <a:t>Option 2 &amp; 3: Navigate to Question 5</a:t>
            </a:r>
          </a:p>
        </p:txBody>
      </p:sp>
      <p:pic>
        <p:nvPicPr>
          <p:cNvPr id="65" name="Picture 64" descr="Shape, square&#10;&#10;Description automatically generated">
            <a:extLst>
              <a:ext uri="{FF2B5EF4-FFF2-40B4-BE49-F238E27FC236}">
                <a16:creationId xmlns:a16="http://schemas.microsoft.com/office/drawing/2014/main" id="{265EBCD7-D5C4-7A45-7A2A-0DC91450E7F5}"/>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t="1" r="30793" b="-4184"/>
          <a:stretch/>
        </p:blipFill>
        <p:spPr>
          <a:xfrm>
            <a:off x="5548284" y="1041932"/>
            <a:ext cx="2422599" cy="302671"/>
          </a:xfrm>
          <a:prstGeom prst="rect">
            <a:avLst/>
          </a:prstGeom>
        </p:spPr>
      </p:pic>
    </p:spTree>
    <p:extLst>
      <p:ext uri="{BB962C8B-B14F-4D97-AF65-F5344CB8AC3E}">
        <p14:creationId xmlns:p14="http://schemas.microsoft.com/office/powerpoint/2010/main" val="18653403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solidFill>
            <a:schemeClr val="tx1"/>
          </a:solidFill>
        </a:ln>
      </a:spPr>
      <a:bodyPr wrap="square" lIns="144000" tIns="144000" rIns="288000" bIns="144000" rtlCol="0" anchor="t" anchorCtr="0">
        <a:spAutoFit/>
      </a:bodyPr>
      <a:lstStyle>
        <a:defPPr algn="r">
          <a:defRPr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17357</TotalTime>
  <Words>1445</Words>
  <Application>Microsoft Office PowerPoint</Application>
  <PresentationFormat>Custom</PresentationFormat>
  <Paragraphs>256</Paragraphs>
  <Slides>15</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Donagh Hourihan</dc:creator>
  <cp:lastModifiedBy>shivakumarm</cp:lastModifiedBy>
  <cp:revision>2455</cp:revision>
  <dcterms:created xsi:type="dcterms:W3CDTF">2017-07-21T05:01:19Z</dcterms:created>
  <dcterms:modified xsi:type="dcterms:W3CDTF">2022-06-28T10:58:46Z</dcterms:modified>
</cp:coreProperties>
</file>