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::martins@eidesign.net::533aefc4-3290-4a56-8db2-cb088827f2aa" providerId="AD"/>
      </p:ext>
    </p:extLst>
  </p:cmAuthor>
  <p:cmAuthor id="2" name="Satya" initials="S" lastIdx="2" clrIdx="1">
    <p:extLst>
      <p:ext uri="{19B8F6BF-5375-455C-9EA6-DF929625EA0E}">
        <p15:presenceInfo xmlns:p15="http://schemas.microsoft.com/office/powerpoint/2012/main" userId="S::satya@eidesign.net::a0a19d84-14c6-4e0b-8d98-d33d450bb59d" providerId="AD"/>
      </p:ext>
    </p:extLst>
  </p:cmAuthor>
  <p:cmAuthor id="3" name="Nimisha Unnikrishnan" initials="NU" lastIdx="1" clrIdx="2">
    <p:extLst>
      <p:ext uri="{19B8F6BF-5375-455C-9EA6-DF929625EA0E}">
        <p15:presenceInfo xmlns:p15="http://schemas.microsoft.com/office/powerpoint/2012/main" userId="S::Nimishau@eidesign.net::bcc77e32-c000-4f3c-8918-ba5061a40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8080"/>
    <a:srgbClr val="2E1E0C"/>
    <a:srgbClr val="A40000"/>
    <a:srgbClr val="000000"/>
    <a:srgbClr val="EB5626"/>
    <a:srgbClr val="EF6E37"/>
    <a:srgbClr val="B32121"/>
    <a:srgbClr val="B62021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758B4-9292-3B86-11D9-9AF2F5501C63}" v="2" dt="2020-10-29T12:28:21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8" autoAdjust="0"/>
  </p:normalViewPr>
  <p:slideViewPr>
    <p:cSldViewPr snapToGrid="0">
      <p:cViewPr varScale="1">
        <p:scale>
          <a:sx n="55" d="100"/>
          <a:sy n="55" d="100"/>
        </p:scale>
        <p:origin x="1314" y="78"/>
      </p:cViewPr>
      <p:guideLst>
        <p:guide orient="horz" pos="21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S::subramani@eidesign.net::bf009f75-d47a-408b-a678-4666a6eafc4c" providerId="AD" clId="Web-{303758B4-9292-3B86-11D9-9AF2F5501C63}"/>
    <pc:docChg chg="modSld">
      <pc:chgData name="Subramani K" userId="S::subramani@eidesign.net::bf009f75-d47a-408b-a678-4666a6eafc4c" providerId="AD" clId="Web-{303758B4-9292-3B86-11D9-9AF2F5501C63}" dt="2020-10-29T12:28:21.036" v="1" actId="14100"/>
      <pc:docMkLst>
        <pc:docMk/>
      </pc:docMkLst>
      <pc:sldChg chg="modSp">
        <pc:chgData name="Subramani K" userId="S::subramani@eidesign.net::bf009f75-d47a-408b-a678-4666a6eafc4c" providerId="AD" clId="Web-{303758B4-9292-3B86-11D9-9AF2F5501C63}" dt="2020-10-29T12:28:21.036" v="1" actId="14100"/>
        <pc:sldMkLst>
          <pc:docMk/>
          <pc:sldMk cId="1951046995" sldId="607"/>
        </pc:sldMkLst>
        <pc:picChg chg="mod">
          <ac:chgData name="Subramani K" userId="S::subramani@eidesign.net::bf009f75-d47a-408b-a678-4666a6eafc4c" providerId="AD" clId="Web-{303758B4-9292-3B86-11D9-9AF2F5501C63}" dt="2020-10-29T12:28:21.036" v="1" actId="14100"/>
          <ac:picMkLst>
            <pc:docMk/>
            <pc:sldMk cId="1951046995" sldId="607"/>
            <ac:picMk id="15" creationId="{8B62624A-1583-48AA-B248-221EC18852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048A67A2-3F24-4BAC-AA7C-E5ED9C570C75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E1E2AF59-203A-4AA4-B801-0B4AD87609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99E-8659-4B54-B79B-7D3C25A6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87950-64A7-428F-9F25-CA390806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1577-4119-40CE-9869-C0EF5078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06866DC-27DE-4415-9A2E-47E66ECED3C9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6745-A0ED-410C-B885-5CA9C0AB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1503-9087-4BB5-8E4F-21AC7FE6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794-4651-4516-9C55-69BF30D2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EF47-B5BB-4895-8C04-7C86FA82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253-7F02-4E5E-83E9-0FDC1CE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1AC6-D854-4BC5-882C-12CCEB2B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439DEB2E-35B3-4ED0-9E04-0EC59508A3F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CFED-4413-4EAE-ACBB-ADBA4161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535C-89ED-4BBD-A5E2-CEA024B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9BC-0C30-48A2-B0A8-E77B444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5389-D9C4-45C6-8A5C-00B6344A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468B-3C51-47B2-A682-AA5061AF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FCE0F651-2DC0-49B4-986C-7F32DACACCF0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E620-1021-4CCB-825C-A08D37B3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8678-C161-4920-8625-2EB97922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19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27ADC-A880-4183-9305-6FB4123B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8F5D-AA59-4E26-B0B8-F6C847ED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DAF-045D-4856-9108-5F21920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0F0D5F99-4FBD-4CC0-8897-8AB6830EA74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4AAA-33DA-4650-9EAF-328A245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816C-29A0-4652-8019-2D26C837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CB6-ECBF-480E-BB1D-25A69F59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E96B-04BD-4D9C-A1E4-CE2CFC8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CE-6FCD-4D2E-848E-B3B70CA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DDB7307C-7CF5-43C1-ADEF-ACC5E87B32E1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A60D-B19F-4992-98BB-5BCAC38C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8EF-4855-4CE4-8EC5-0CC135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436-D736-4369-98F3-C858DC2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0A30-2F4F-47E3-8951-4623CB7F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C515-C8AE-4E1C-8031-FA82E7B5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9D3D02D-8DD2-4A3B-8FB9-748136C505D5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A8BC-DC6D-44E9-A4F4-D1BC10B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A5B-79D9-413E-9E9A-30B87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7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26C9-CBF9-447F-A77D-522C7DC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6B63-4BB6-4E7C-8271-A1EE239E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EDB9-726E-41A0-A703-40E7E2F1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E6A4-666E-46CD-BE99-FBFD9FAF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E93A3824-7E4D-4E0D-910F-F8F5D96C258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6E07-617D-4AC9-975C-7062B2F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3E53-8312-4704-963F-F74951F0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80B-DD3B-415B-A5AD-17EA83D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E5C-7A02-40BD-B9AA-1460CB28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7441-B5D5-475E-AA80-5762FB7A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33EB-F4E5-4085-9A56-9B53C30E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9F3B-4D1A-4F3D-9E6E-FA658927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35B4B-9029-483E-B4D9-4E8987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CC0980A6-0F6E-4CE2-B950-3AA601E35D0A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093E8-4AD0-4764-9E3B-A6E831B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4DB3-AB53-4494-B307-298CD7A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8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2F97-E37A-45D6-89F1-C951CF9F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E46B2-79F3-4591-A161-58618F55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2615D76A-3F17-45E4-8C69-7CD2552C4B91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D2370-D8EB-4ED5-9598-95FD43D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2441-DC66-48FF-BFE2-0A5E698D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060"/>
                </a:solidFill>
                <a:latin typeface="Fira Sans" panose="020B0503050000020004" pitchFamily="34" charset="0"/>
              </a:rPr>
              <a:t>Approaches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06060"/>
                </a:solidFill>
                <a:latin typeface="Fira Sans" panose="020B0503050000020004" pitchFamily="34" charset="0"/>
              </a:rPr>
              <a:t>Title Of The Document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26C5C-C7B2-C843-AE55-13285EF84A60}"/>
              </a:ext>
            </a:extLst>
          </p:cNvPr>
          <p:cNvSpPr/>
          <p:nvPr userDrawn="1"/>
        </p:nvSpPr>
        <p:spPr>
          <a:xfrm>
            <a:off x="659624" y="1942668"/>
            <a:ext cx="10889952" cy="4260731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E19CE-22A2-944B-B8DC-D25DAF36A557}"/>
              </a:ext>
            </a:extLst>
          </p:cNvPr>
          <p:cNvSpPr txBox="1"/>
          <p:nvPr userDrawn="1"/>
        </p:nvSpPr>
        <p:spPr>
          <a:xfrm>
            <a:off x="760501" y="1039452"/>
            <a:ext cx="266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>
                <a:latin typeface="Fira Sans" panose="020B0503050000020004" pitchFamily="34" charset="0"/>
              </a:rPr>
              <a:t>Table of 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7128-67A4-0640-B29D-72ACD7519717}"/>
              </a:ext>
            </a:extLst>
          </p:cNvPr>
          <p:cNvSpPr/>
          <p:nvPr userDrawn="1"/>
        </p:nvSpPr>
        <p:spPr>
          <a:xfrm>
            <a:off x="659624" y="983999"/>
            <a:ext cx="104305" cy="601733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5F1-DDBD-4054-AAB5-884190C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BD35-080A-46DC-B119-06C248A9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D202-86E5-4727-ABE8-2C52EB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CF1A-94EB-4471-A334-A3690C56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1E6D1A54-A421-45B9-BDEB-86B8BF3C9BD0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C751-2DC2-41F7-91B8-6649884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278D-5FAA-40AC-98DC-AB94742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256DB-F9B6-481E-B1A2-FEB9FDB5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233B-B917-494F-85B2-08CE4E4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EC1-4CCB-4F20-885A-B22D2257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27379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47D1CF29-A681-418D-ADB8-998441E0A7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63A5C8-CD12-5845-B558-18560832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7" y="686733"/>
            <a:ext cx="10874524" cy="5503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9D5D40-28C5-4705-A028-A2C4B97EB544}"/>
              </a:ext>
            </a:extLst>
          </p:cNvPr>
          <p:cNvSpPr/>
          <p:nvPr/>
        </p:nvSpPr>
        <p:spPr>
          <a:xfrm>
            <a:off x="655507" y="693237"/>
            <a:ext cx="5864046" cy="54970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A0E10-CA79-4506-AB38-D5051A00D104}"/>
              </a:ext>
            </a:extLst>
          </p:cNvPr>
          <p:cNvSpPr txBox="1"/>
          <p:nvPr/>
        </p:nvSpPr>
        <p:spPr>
          <a:xfrm>
            <a:off x="945059" y="3385065"/>
            <a:ext cx="46468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EB562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en-US" sz="3200" dirty="0"/>
              <a:t>Gamification Approach for the </a:t>
            </a:r>
            <a:r>
              <a:rPr lang="en-US" sz="3200"/>
              <a:t>CSS Course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F7AED-8B0F-4DBC-97C1-95C5E05A8745}"/>
              </a:ext>
            </a:extLst>
          </p:cNvPr>
          <p:cNvSpPr/>
          <p:nvPr/>
        </p:nvSpPr>
        <p:spPr>
          <a:xfrm>
            <a:off x="655507" y="1608687"/>
            <a:ext cx="2468693" cy="8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2DAA90-38F0-444E-A15A-DFFAC927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" y="1721910"/>
            <a:ext cx="1962508" cy="638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5B352A-5368-217F-F416-1DABD2EBE239}"/>
              </a:ext>
            </a:extLst>
          </p:cNvPr>
          <p:cNvSpPr txBox="1"/>
          <p:nvPr/>
        </p:nvSpPr>
        <p:spPr>
          <a:xfrm>
            <a:off x="945059" y="2664094"/>
            <a:ext cx="53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Approaches</a:t>
            </a:r>
            <a:endParaRPr lang="en-IN" sz="3600" b="1" dirty="0">
              <a:solidFill>
                <a:schemeClr val="accent3">
                  <a:lumMod val="20000"/>
                  <a:lumOff val="80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9E14F7-030F-1B98-6ADA-FBBE1001F5D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44994" y="5070591"/>
            <a:ext cx="7413493" cy="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CF6991-2685-5239-89EC-285E90A090D8}"/>
              </a:ext>
            </a:extLst>
          </p:cNvPr>
          <p:cNvSpPr txBox="1"/>
          <p:nvPr/>
        </p:nvSpPr>
        <p:spPr>
          <a:xfrm>
            <a:off x="2870732" y="4422715"/>
            <a:ext cx="852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7481-9F62-1E8B-F708-5F7D143AAFA8}"/>
              </a:ext>
            </a:extLst>
          </p:cNvPr>
          <p:cNvSpPr txBox="1"/>
          <p:nvPr/>
        </p:nvSpPr>
        <p:spPr>
          <a:xfrm>
            <a:off x="5467991" y="4422715"/>
            <a:ext cx="1460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</a:p>
          <a:p>
            <a:r>
              <a:rPr lang="en-IN" sz="1400" i="1" dirty="0">
                <a:latin typeface="Calibri" panose="020F0502020204030204" pitchFamily="34" charset="0"/>
                <a:cs typeface="Arial" panose="020B0604020202020204" pitchFamily="34" charset="0"/>
              </a:rPr>
              <a:t>(Conv model)</a:t>
            </a:r>
            <a:endParaRPr lang="en-US" sz="14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D3799-543F-F472-3197-A12C5CE24D6C}"/>
              </a:ext>
            </a:extLst>
          </p:cNvPr>
          <p:cNvSpPr txBox="1"/>
          <p:nvPr/>
        </p:nvSpPr>
        <p:spPr>
          <a:xfrm>
            <a:off x="4185050" y="4422715"/>
            <a:ext cx="821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3EFE6-525A-25C8-58A3-D23D17F1685E}"/>
              </a:ext>
            </a:extLst>
          </p:cNvPr>
          <p:cNvSpPr txBox="1"/>
          <p:nvPr/>
        </p:nvSpPr>
        <p:spPr>
          <a:xfrm>
            <a:off x="7091591" y="4422715"/>
            <a:ext cx="81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F076F-BA34-1CB9-F1B8-2AF51D0BFA5D}"/>
              </a:ext>
            </a:extLst>
          </p:cNvPr>
          <p:cNvSpPr txBox="1"/>
          <p:nvPr/>
        </p:nvSpPr>
        <p:spPr>
          <a:xfrm>
            <a:off x="8372486" y="4422715"/>
            <a:ext cx="13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347A372-8E25-F831-1D64-BC651DCCBF97}"/>
              </a:ext>
            </a:extLst>
          </p:cNvPr>
          <p:cNvSpPr/>
          <p:nvPr/>
        </p:nvSpPr>
        <p:spPr>
          <a:xfrm rot="5400000">
            <a:off x="3484847" y="5007144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68C5E22-46F3-4891-A6CF-741273D799E3}"/>
              </a:ext>
            </a:extLst>
          </p:cNvPr>
          <p:cNvSpPr/>
          <p:nvPr/>
        </p:nvSpPr>
        <p:spPr>
          <a:xfrm rot="5400000">
            <a:off x="4827374" y="5007144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A0494F3-41F2-E05C-F2B0-E60EBF7DA9BF}"/>
              </a:ext>
            </a:extLst>
          </p:cNvPr>
          <p:cNvSpPr/>
          <p:nvPr/>
        </p:nvSpPr>
        <p:spPr>
          <a:xfrm rot="5400000">
            <a:off x="6363987" y="5007144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546EF2A-9A2A-C66D-D496-D543A32AC7D2}"/>
              </a:ext>
            </a:extLst>
          </p:cNvPr>
          <p:cNvSpPr/>
          <p:nvPr/>
        </p:nvSpPr>
        <p:spPr>
          <a:xfrm rot="5400000">
            <a:off x="7657208" y="5007144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858880-E8E0-656D-415B-24E487B3CBBF}"/>
              </a:ext>
            </a:extLst>
          </p:cNvPr>
          <p:cNvSpPr/>
          <p:nvPr/>
        </p:nvSpPr>
        <p:spPr>
          <a:xfrm>
            <a:off x="9758487" y="4976462"/>
            <a:ext cx="78693" cy="205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3A7437-1F70-B45D-F929-47F514C4D1CA}"/>
              </a:ext>
            </a:extLst>
          </p:cNvPr>
          <p:cNvSpPr/>
          <p:nvPr/>
        </p:nvSpPr>
        <p:spPr>
          <a:xfrm>
            <a:off x="1718593" y="1361633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</a:rPr>
              <a:t>Background information and module journey:</a:t>
            </a:r>
            <a:br>
              <a:rPr lang="en-US" sz="16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7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At the beginning of the course (M0), a character called ‘Super Salesperson’ will give the learners a mission to achieve a sales target (in $).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target value will be divided between modules 1 to 7 - each module will have its own target.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Within each module, the target will be divided between the sections (buckets) – each bucket will have a target value weightage.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resources section will carry some ‘bonus’ value.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Module journey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A81F-2009-6162-1F6E-DFE99EB4E5DD}"/>
              </a:ext>
            </a:extLst>
          </p:cNvPr>
          <p:cNvSpPr/>
          <p:nvPr/>
        </p:nvSpPr>
        <p:spPr>
          <a:xfrm>
            <a:off x="1718594" y="970723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</p:spTree>
    <p:extLst>
      <p:ext uri="{BB962C8B-B14F-4D97-AF65-F5344CB8AC3E}">
        <p14:creationId xmlns:p14="http://schemas.microsoft.com/office/powerpoint/2010/main" val="347953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421A29-548D-FDED-D38E-5341B423F78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68859" y="2199873"/>
            <a:ext cx="7413493" cy="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7AB1FC-9A0B-E60F-0859-36D39EE52370}"/>
              </a:ext>
            </a:extLst>
          </p:cNvPr>
          <p:cNvSpPr txBox="1"/>
          <p:nvPr/>
        </p:nvSpPr>
        <p:spPr>
          <a:xfrm>
            <a:off x="2394597" y="1551997"/>
            <a:ext cx="852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6EBDE-222C-8737-CE6A-B4DAA0339E13}"/>
              </a:ext>
            </a:extLst>
          </p:cNvPr>
          <p:cNvSpPr txBox="1"/>
          <p:nvPr/>
        </p:nvSpPr>
        <p:spPr>
          <a:xfrm>
            <a:off x="4991856" y="1551997"/>
            <a:ext cx="1460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</a:p>
          <a:p>
            <a:r>
              <a:rPr lang="en-IN" sz="1400" i="1" dirty="0">
                <a:latin typeface="Calibri" panose="020F0502020204030204" pitchFamily="34" charset="0"/>
                <a:cs typeface="Arial" panose="020B0604020202020204" pitchFamily="34" charset="0"/>
              </a:rPr>
              <a:t>(Conv model)</a:t>
            </a:r>
            <a:endParaRPr lang="en-US" sz="14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E21EE-073B-015B-51E1-FFC750E63F45}"/>
              </a:ext>
            </a:extLst>
          </p:cNvPr>
          <p:cNvSpPr txBox="1"/>
          <p:nvPr/>
        </p:nvSpPr>
        <p:spPr>
          <a:xfrm>
            <a:off x="3708915" y="1551997"/>
            <a:ext cx="821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1A596-5821-82CE-FDF9-F25159D7FD1C}"/>
              </a:ext>
            </a:extLst>
          </p:cNvPr>
          <p:cNvSpPr txBox="1"/>
          <p:nvPr/>
        </p:nvSpPr>
        <p:spPr>
          <a:xfrm>
            <a:off x="6615456" y="1551997"/>
            <a:ext cx="81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7A3D-C42C-116C-D522-688E7B3D50C9}"/>
              </a:ext>
            </a:extLst>
          </p:cNvPr>
          <p:cNvSpPr txBox="1"/>
          <p:nvPr/>
        </p:nvSpPr>
        <p:spPr>
          <a:xfrm>
            <a:off x="7896351" y="1551997"/>
            <a:ext cx="13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7985151-F839-48F1-5E7B-5D85B3123938}"/>
              </a:ext>
            </a:extLst>
          </p:cNvPr>
          <p:cNvSpPr/>
          <p:nvPr/>
        </p:nvSpPr>
        <p:spPr>
          <a:xfrm rot="5400000">
            <a:off x="3008712" y="2136426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0EBF65F-FECF-F450-D952-3C34D13D18E0}"/>
              </a:ext>
            </a:extLst>
          </p:cNvPr>
          <p:cNvSpPr/>
          <p:nvPr/>
        </p:nvSpPr>
        <p:spPr>
          <a:xfrm rot="5400000">
            <a:off x="4351239" y="2136426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E2C8C4A-EF06-E681-38A1-CA0BF7015DBC}"/>
              </a:ext>
            </a:extLst>
          </p:cNvPr>
          <p:cNvSpPr/>
          <p:nvPr/>
        </p:nvSpPr>
        <p:spPr>
          <a:xfrm rot="5400000">
            <a:off x="5887852" y="2136426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A8C68F-F512-E1E3-967F-D19C6D611D26}"/>
              </a:ext>
            </a:extLst>
          </p:cNvPr>
          <p:cNvSpPr/>
          <p:nvPr/>
        </p:nvSpPr>
        <p:spPr>
          <a:xfrm rot="5400000">
            <a:off x="7181073" y="2136426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50BB47-9A7F-4C64-678D-1879DE64CB28}"/>
              </a:ext>
            </a:extLst>
          </p:cNvPr>
          <p:cNvSpPr/>
          <p:nvPr/>
        </p:nvSpPr>
        <p:spPr>
          <a:xfrm>
            <a:off x="9282352" y="2105744"/>
            <a:ext cx="78693" cy="205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46CAB-0BDD-1A4B-C9FC-0B308EEED24A}"/>
              </a:ext>
            </a:extLst>
          </p:cNvPr>
          <p:cNvSpPr txBox="1"/>
          <p:nvPr/>
        </p:nvSpPr>
        <p:spPr>
          <a:xfrm>
            <a:off x="2738974" y="2271617"/>
            <a:ext cx="852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$200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907C48-2098-57FE-C4E4-9AF8271E99A0}"/>
              </a:ext>
            </a:extLst>
          </p:cNvPr>
          <p:cNvSpPr txBox="1"/>
          <p:nvPr/>
        </p:nvSpPr>
        <p:spPr>
          <a:xfrm>
            <a:off x="4132350" y="2271617"/>
            <a:ext cx="852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$300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5AE14-350B-2305-82BB-546E9CEA36A8}"/>
              </a:ext>
            </a:extLst>
          </p:cNvPr>
          <p:cNvSpPr txBox="1"/>
          <p:nvPr/>
        </p:nvSpPr>
        <p:spPr>
          <a:xfrm>
            <a:off x="5653597" y="2271617"/>
            <a:ext cx="852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$500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9CEA7-DF71-3A45-969F-E66B71711716}"/>
              </a:ext>
            </a:extLst>
          </p:cNvPr>
          <p:cNvSpPr txBox="1"/>
          <p:nvPr/>
        </p:nvSpPr>
        <p:spPr>
          <a:xfrm>
            <a:off x="6936289" y="2271617"/>
            <a:ext cx="1348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$500 </a:t>
            </a:r>
            <a:r>
              <a:rPr lang="en-IN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(assuming 5q)</a:t>
            </a:r>
            <a:endParaRPr lang="en-US" sz="16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ACE64-C78D-EF23-D0D9-A3B04AB30876}"/>
              </a:ext>
            </a:extLst>
          </p:cNvPr>
          <p:cNvSpPr txBox="1"/>
          <p:nvPr/>
        </p:nvSpPr>
        <p:spPr>
          <a:xfrm>
            <a:off x="8983317" y="2271617"/>
            <a:ext cx="852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$200 (bonus)</a:t>
            </a:r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A69B3E9-4344-9E77-4356-18065FD70FE1}"/>
              </a:ext>
            </a:extLst>
          </p:cNvPr>
          <p:cNvSpPr/>
          <p:nvPr/>
        </p:nvSpPr>
        <p:spPr>
          <a:xfrm>
            <a:off x="1268362" y="2999096"/>
            <a:ext cx="2263491" cy="730373"/>
          </a:xfrm>
          <a:prstGeom prst="wedgeRoundRectCallout">
            <a:avLst>
              <a:gd name="adj1" fmla="val 27183"/>
              <a:gd name="adj2" fmla="val -1067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Earned by completing the Learn section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6E1D5-B9CB-36D4-D1E0-5378FDDB29C8}"/>
              </a:ext>
            </a:extLst>
          </p:cNvPr>
          <p:cNvSpPr txBox="1"/>
          <p:nvPr/>
        </p:nvSpPr>
        <p:spPr>
          <a:xfrm>
            <a:off x="9539665" y="1812308"/>
            <a:ext cx="1348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 Goal - $1700</a:t>
            </a:r>
            <a:endParaRPr lang="en-US" sz="16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26EA80-B156-E36F-71CC-042D8D7B8B5A}"/>
              </a:ext>
            </a:extLst>
          </p:cNvPr>
          <p:cNvSpPr txBox="1"/>
          <p:nvPr/>
        </p:nvSpPr>
        <p:spPr>
          <a:xfrm>
            <a:off x="1981409" y="4502985"/>
            <a:ext cx="7916048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and Test: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score is rewarded on first attempt right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score is rewarded on second attempt right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0% score is rewarded on third attempt onwards</a:t>
            </a:r>
            <a:endParaRPr lang="en-IN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83E86-D0DB-FFD7-B3E3-37474B7D4620}"/>
              </a:ext>
            </a:extLst>
          </p:cNvPr>
          <p:cNvSpPr/>
          <p:nvPr/>
        </p:nvSpPr>
        <p:spPr>
          <a:xfrm>
            <a:off x="1556362" y="126569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DDB6CB9-3704-61E9-F8EE-3320BED833EF}"/>
              </a:ext>
            </a:extLst>
          </p:cNvPr>
          <p:cNvSpPr/>
          <p:nvPr/>
        </p:nvSpPr>
        <p:spPr>
          <a:xfrm>
            <a:off x="3605226" y="2943628"/>
            <a:ext cx="2000004" cy="1138995"/>
          </a:xfrm>
          <a:prstGeom prst="wedgeRoundRectCallout">
            <a:avLst>
              <a:gd name="adj1" fmla="val -16760"/>
              <a:gd name="adj2" fmla="val -8199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Earned by correctly answering the questions in the Apply section in the first go.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250D2F-5014-A2C6-7340-7FD831AFBEDC}"/>
              </a:ext>
            </a:extLst>
          </p:cNvPr>
          <p:cNvSpPr/>
          <p:nvPr/>
        </p:nvSpPr>
        <p:spPr>
          <a:xfrm>
            <a:off x="5720316" y="2917502"/>
            <a:ext cx="1439395" cy="1138995"/>
          </a:xfrm>
          <a:prstGeom prst="wedgeRoundRectCallout">
            <a:avLst>
              <a:gd name="adj1" fmla="val -30464"/>
              <a:gd name="adj2" fmla="val -7851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Earned by correct handling of the conversation 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26F866A-2A15-120E-1CEC-F8EE51FDADD5}"/>
              </a:ext>
            </a:extLst>
          </p:cNvPr>
          <p:cNvSpPr/>
          <p:nvPr/>
        </p:nvSpPr>
        <p:spPr>
          <a:xfrm>
            <a:off x="7316465" y="3008942"/>
            <a:ext cx="1867988" cy="1751929"/>
          </a:xfrm>
          <a:prstGeom prst="wedgeRoundRectCallout">
            <a:avLst>
              <a:gd name="adj1" fmla="val -33878"/>
              <a:gd name="adj2" fmla="val -6236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Earned by correctly answering the questions in the Apply section in the shortest possible time. E.g., 5 minutes for 5 questions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79A094A-3E7B-9487-C4DC-F7DFF3660A44}"/>
              </a:ext>
            </a:extLst>
          </p:cNvPr>
          <p:cNvSpPr/>
          <p:nvPr/>
        </p:nvSpPr>
        <p:spPr>
          <a:xfrm>
            <a:off x="9315430" y="3195677"/>
            <a:ext cx="1567196" cy="934684"/>
          </a:xfrm>
          <a:prstGeom prst="wedgeRoundRectCallout">
            <a:avLst>
              <a:gd name="adj1" fmla="val -31092"/>
              <a:gd name="adj2" fmla="val -8577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Earned by reading all the ‘Resources’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3513B-132D-3096-C8F3-1C5F7F41D515}"/>
              </a:ext>
            </a:extLst>
          </p:cNvPr>
          <p:cNvSpPr txBox="1"/>
          <p:nvPr/>
        </p:nvSpPr>
        <p:spPr>
          <a:xfrm>
            <a:off x="2503703" y="1927058"/>
            <a:ext cx="66191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successfully achieving the target, the learner will be awarded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medals of honor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based on the earned target value at the end of each module.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A310EC-CCA5-F07C-2C85-A757B2E28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51" y="1991211"/>
            <a:ext cx="1428300" cy="2530452"/>
          </a:xfrm>
          <a:prstGeom prst="rect">
            <a:avLst/>
          </a:prstGeom>
        </p:spPr>
      </p:pic>
      <p:pic>
        <p:nvPicPr>
          <p:cNvPr id="4" name="Picture 3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B4D003B5-BE98-8E7C-9D4F-1C3C95E2A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1991212"/>
            <a:ext cx="1428300" cy="253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20811-8670-645E-F58C-4259BB8DA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61" y="1991211"/>
            <a:ext cx="1493494" cy="2645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93419-3FEE-0190-CC8C-5008CA8C909C}"/>
              </a:ext>
            </a:extLst>
          </p:cNvPr>
          <p:cNvSpPr txBox="1"/>
          <p:nvPr/>
        </p:nvSpPr>
        <p:spPr>
          <a:xfrm>
            <a:off x="7015400" y="4267832"/>
            <a:ext cx="18661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Planner 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$1500 - $1700</a:t>
            </a:r>
            <a:endParaRPr lang="en-IN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24609-91FA-2E8F-1B29-68D2F0078106}"/>
              </a:ext>
            </a:extLst>
          </p:cNvPr>
          <p:cNvSpPr txBox="1"/>
          <p:nvPr/>
        </p:nvSpPr>
        <p:spPr>
          <a:xfrm>
            <a:off x="4758577" y="4267832"/>
            <a:ext cx="186612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Planner in Practice 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$1300 to $1500</a:t>
            </a:r>
            <a:endParaRPr lang="en-IN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DF4F2-BCA7-34A8-CB75-66D474CEE1C9}"/>
              </a:ext>
            </a:extLst>
          </p:cNvPr>
          <p:cNvSpPr txBox="1"/>
          <p:nvPr/>
        </p:nvSpPr>
        <p:spPr>
          <a:xfrm>
            <a:off x="2700439" y="4267832"/>
            <a:ext cx="18661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Novice Planner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$1100 to $1300</a:t>
            </a:r>
            <a:endParaRPr lang="en-IN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3D465-FBE9-D568-9675-CE30462EFBA7}"/>
              </a:ext>
            </a:extLst>
          </p:cNvPr>
          <p:cNvSpPr txBox="1"/>
          <p:nvPr/>
        </p:nvSpPr>
        <p:spPr>
          <a:xfrm>
            <a:off x="2503702" y="5232029"/>
            <a:ext cx="707636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learner achieves &lt;1100 $, they will be prompted to revisit the module.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116EE-616D-E21A-AA45-3F444342C25A}"/>
              </a:ext>
            </a:extLst>
          </p:cNvPr>
          <p:cNvSpPr txBox="1"/>
          <p:nvPr/>
        </p:nvSpPr>
        <p:spPr>
          <a:xfrm>
            <a:off x="9500911" y="754903"/>
            <a:ext cx="171123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MEDALS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7E6BC-3CDA-77B8-6A0B-CB1AA2A55B14}"/>
              </a:ext>
            </a:extLst>
          </p:cNvPr>
          <p:cNvSpPr/>
          <p:nvPr/>
        </p:nvSpPr>
        <p:spPr>
          <a:xfrm>
            <a:off x="1925071" y="1339432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</p:spTree>
    <p:extLst>
      <p:ext uri="{BB962C8B-B14F-4D97-AF65-F5344CB8AC3E}">
        <p14:creationId xmlns:p14="http://schemas.microsoft.com/office/powerpoint/2010/main" val="323449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E3FFA-699F-132D-23A0-2DC20B231304}"/>
              </a:ext>
            </a:extLst>
          </p:cNvPr>
          <p:cNvSpPr txBox="1"/>
          <p:nvPr/>
        </p:nvSpPr>
        <p:spPr>
          <a:xfrm>
            <a:off x="2109656" y="1754454"/>
            <a:ext cx="7916048" cy="315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 mechanics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agent: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character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‘Super Salesperson’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(SS) will be introduced to the learners in beginning.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the SS will be to: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the sales targets to the learner at the beginning of each module.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Prompt the learner to score well and become a Star themselves in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M8 (Final Assessment)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E.g., if the learner scores well, the SS can award a ‘Star of Sales’ trophy/crown. “You are now the ‘Star of Sales’. Go ahead and ace …”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Additionally, the SS may also give feedback for questions (in Apply and Test sections).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A4F1013-C502-6178-31CD-A3FF170B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3465" r="15650" b="10733"/>
          <a:stretch/>
        </p:blipFill>
        <p:spPr>
          <a:xfrm>
            <a:off x="9631798" y="1394690"/>
            <a:ext cx="1296537" cy="1448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3A628A-C289-E652-C640-715798D0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5388" r="18738" b="11019"/>
          <a:stretch/>
        </p:blipFill>
        <p:spPr>
          <a:xfrm>
            <a:off x="2480370" y="4329419"/>
            <a:ext cx="1301252" cy="155584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BE526B-04FD-D22E-52F3-F9C8F0B33929}"/>
              </a:ext>
            </a:extLst>
          </p:cNvPr>
          <p:cNvSpPr/>
          <p:nvPr/>
        </p:nvSpPr>
        <p:spPr>
          <a:xfrm>
            <a:off x="4391602" y="4649525"/>
            <a:ext cx="2263491" cy="1138995"/>
          </a:xfrm>
          <a:prstGeom prst="wedgeRoundRectCallout">
            <a:avLst>
              <a:gd name="adj1" fmla="val -84893"/>
              <a:gd name="adj2" fmla="val -125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You are now the ‘Star of Sales’. Go ahead and ace …”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0DB2-7DC8-0D21-E5B5-2AD5484409AE}"/>
              </a:ext>
            </a:extLst>
          </p:cNvPr>
          <p:cNvSpPr/>
          <p:nvPr/>
        </p:nvSpPr>
        <p:spPr>
          <a:xfrm>
            <a:off x="1703845" y="1309936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</p:spTree>
    <p:extLst>
      <p:ext uri="{BB962C8B-B14F-4D97-AF65-F5344CB8AC3E}">
        <p14:creationId xmlns:p14="http://schemas.microsoft.com/office/powerpoint/2010/main" val="16063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3610A-9268-1F88-32D2-331A4C2DC364}"/>
              </a:ext>
            </a:extLst>
          </p:cNvPr>
          <p:cNvSpPr txBox="1"/>
          <p:nvPr/>
        </p:nvSpPr>
        <p:spPr>
          <a:xfrm>
            <a:off x="2013428" y="2432154"/>
            <a:ext cx="7916048" cy="223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 mechanics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in $ value: In the beginning of the course, learners will be given a sales target (in $ value) to achieve in the entire course. (Instead of points, it will be more relevant to have a sales target.) They achieve the target progressively as they go on completing each module.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achieved target can reflect on the GUI at the top. This will be cumulative as they go on completing each section (bucket).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61212-41D9-085A-5FCB-C9543040C7AA}"/>
              </a:ext>
            </a:extLst>
          </p:cNvPr>
          <p:cNvSpPr/>
          <p:nvPr/>
        </p:nvSpPr>
        <p:spPr>
          <a:xfrm>
            <a:off x="2087303" y="2032607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</p:spTree>
    <p:extLst>
      <p:ext uri="{BB962C8B-B14F-4D97-AF65-F5344CB8AC3E}">
        <p14:creationId xmlns:p14="http://schemas.microsoft.com/office/powerpoint/2010/main" val="56034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FAF5E-FC07-8858-5726-608F8F88F7D0}"/>
              </a:ext>
            </a:extLst>
          </p:cNvPr>
          <p:cNvSpPr txBox="1"/>
          <p:nvPr/>
        </p:nvSpPr>
        <p:spPr>
          <a:xfrm>
            <a:off x="2080159" y="1694009"/>
            <a:ext cx="157171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Scoreboard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5DD30D-F5B9-3ECE-D279-3E96B4A71046}"/>
              </a:ext>
            </a:extLst>
          </p:cNvPr>
          <p:cNvSpPr/>
          <p:nvPr/>
        </p:nvSpPr>
        <p:spPr>
          <a:xfrm>
            <a:off x="2122976" y="2021726"/>
            <a:ext cx="1020415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Learn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$200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78F678-4C23-355B-08B4-83E541AE4CFB}"/>
              </a:ext>
            </a:extLst>
          </p:cNvPr>
          <p:cNvSpPr/>
          <p:nvPr/>
        </p:nvSpPr>
        <p:spPr>
          <a:xfrm>
            <a:off x="3605108" y="2021726"/>
            <a:ext cx="1020415" cy="11290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Apply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$200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CC3D62-13D6-078C-CE07-CB54FABA55AA}"/>
              </a:ext>
            </a:extLst>
          </p:cNvPr>
          <p:cNvSpPr/>
          <p:nvPr/>
        </p:nvSpPr>
        <p:spPr>
          <a:xfrm>
            <a:off x="5108172" y="2005850"/>
            <a:ext cx="1240539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Practice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$300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75E1C1-24DE-7834-882A-30BBF49941A7}"/>
              </a:ext>
            </a:extLst>
          </p:cNvPr>
          <p:cNvSpPr/>
          <p:nvPr/>
        </p:nvSpPr>
        <p:spPr>
          <a:xfrm>
            <a:off x="6707197" y="2021726"/>
            <a:ext cx="1085347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Test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$300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3F1687-88FE-E351-F0F0-F958EE8A4220}"/>
              </a:ext>
            </a:extLst>
          </p:cNvPr>
          <p:cNvSpPr/>
          <p:nvPr/>
        </p:nvSpPr>
        <p:spPr>
          <a:xfrm>
            <a:off x="8246471" y="2021726"/>
            <a:ext cx="1497796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Resources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$300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7A180E2-9A74-F028-2572-08DA18DE9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b="15383"/>
          <a:stretch/>
        </p:blipFill>
        <p:spPr>
          <a:xfrm>
            <a:off x="9035797" y="3921876"/>
            <a:ext cx="1428300" cy="1751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F68BC-15F8-B069-A31F-6A5E9DBD6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5388" r="18738" b="11019"/>
          <a:stretch/>
        </p:blipFill>
        <p:spPr>
          <a:xfrm>
            <a:off x="2303856" y="3936503"/>
            <a:ext cx="1301252" cy="155584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4AD3CF-895C-A6C7-8DB9-1A8F4A9EBA8D}"/>
              </a:ext>
            </a:extLst>
          </p:cNvPr>
          <p:cNvSpPr/>
          <p:nvPr/>
        </p:nvSpPr>
        <p:spPr>
          <a:xfrm>
            <a:off x="4487599" y="4236670"/>
            <a:ext cx="4109017" cy="1445462"/>
          </a:xfrm>
          <a:prstGeom prst="wedgeRoundRectCallout">
            <a:avLst>
              <a:gd name="adj1" fmla="val -70621"/>
              <a:gd name="adj2" fmla="val -1735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You earned $1300 and you earned silver badge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 are a </a:t>
            </a:r>
            <a:r>
              <a:rPr lang="en-US" b="1" dirty="0">
                <a:solidFill>
                  <a:schemeClr val="tx1"/>
                </a:solidFill>
              </a:rPr>
              <a:t>“Planner in Practice 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FE25D-1AC6-BA1A-E080-55CFED8F91C3}"/>
              </a:ext>
            </a:extLst>
          </p:cNvPr>
          <p:cNvSpPr txBox="1"/>
          <p:nvPr/>
        </p:nvSpPr>
        <p:spPr>
          <a:xfrm>
            <a:off x="5121819" y="3297450"/>
            <a:ext cx="155441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out of 5 Decision points are right!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DCE06-3B9E-70FE-95DA-2B4A0DBCAD93}"/>
              </a:ext>
            </a:extLst>
          </p:cNvPr>
          <p:cNvSpPr txBox="1"/>
          <p:nvPr/>
        </p:nvSpPr>
        <p:spPr>
          <a:xfrm>
            <a:off x="6707197" y="3326948"/>
            <a:ext cx="155441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/ 5 Quizzes completed right!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D32A95-50C0-F1AB-02B8-10143B6887D7}"/>
              </a:ext>
            </a:extLst>
          </p:cNvPr>
          <p:cNvSpPr/>
          <p:nvPr/>
        </p:nvSpPr>
        <p:spPr>
          <a:xfrm>
            <a:off x="1674348" y="1339432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CSS Course</a:t>
            </a:r>
          </a:p>
        </p:txBody>
      </p:sp>
    </p:spTree>
    <p:extLst>
      <p:ext uri="{BB962C8B-B14F-4D97-AF65-F5344CB8AC3E}">
        <p14:creationId xmlns:p14="http://schemas.microsoft.com/office/powerpoint/2010/main" val="36710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5C65A-06A7-3360-5043-44C7002C2ACE}"/>
              </a:ext>
            </a:extLst>
          </p:cNvPr>
          <p:cNvSpPr txBox="1"/>
          <p:nvPr/>
        </p:nvSpPr>
        <p:spPr>
          <a:xfrm>
            <a:off x="3139425" y="2981280"/>
            <a:ext cx="5875361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Extended gamification outside of the module (LMS platform)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9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E2E16-8612-2316-A8CA-33BBC0E343FE}"/>
              </a:ext>
            </a:extLst>
          </p:cNvPr>
          <p:cNvSpPr txBox="1"/>
          <p:nvPr/>
        </p:nvSpPr>
        <p:spPr>
          <a:xfrm>
            <a:off x="1858933" y="1822174"/>
            <a:ext cx="4597717" cy="355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LMS settings on points and badges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FD56D-5BF1-23FC-A7A7-14EA6BB37B53}"/>
              </a:ext>
            </a:extLst>
          </p:cNvPr>
          <p:cNvSpPr txBox="1"/>
          <p:nvPr/>
        </p:nvSpPr>
        <p:spPr>
          <a:xfrm>
            <a:off x="9164465" y="740369"/>
            <a:ext cx="161513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BADGES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B1076-42D4-9A01-1FAF-99F6592C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04" y="2318330"/>
            <a:ext cx="4505248" cy="3857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C74E7-6C63-0D3A-6343-6DAEB11E7740}"/>
              </a:ext>
            </a:extLst>
          </p:cNvPr>
          <p:cNvSpPr txBox="1"/>
          <p:nvPr/>
        </p:nvSpPr>
        <p:spPr>
          <a:xfrm>
            <a:off x="6841010" y="1357379"/>
            <a:ext cx="350187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Note: According to the point setup shown here, the learner would have to successfully pass 4 tests, acquire 2 certificates, and have contributed to at least 5 discussions in order to collect the required points to move on to the next level.</a:t>
            </a:r>
          </a:p>
          <a:p>
            <a:endParaRPr 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Define levels: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Upgrade level every &lt;500&gt;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Upgrade level every &lt;5&gt; completed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Upgrade level every &lt;5&gt; badges</a:t>
            </a:r>
            <a:endParaRPr lang="en-IN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AA511-7F50-E898-815A-E22764CD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86" y="4595913"/>
            <a:ext cx="3019425" cy="1343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30CB8-E497-9530-71D1-25FF1AA94694}"/>
              </a:ext>
            </a:extLst>
          </p:cNvPr>
          <p:cNvSpPr/>
          <p:nvPr/>
        </p:nvSpPr>
        <p:spPr>
          <a:xfrm>
            <a:off x="1453122" y="1368929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Extended gamification outside of the module (LMS platform)</a:t>
            </a:r>
          </a:p>
        </p:txBody>
      </p:sp>
    </p:spTree>
    <p:extLst>
      <p:ext uri="{BB962C8B-B14F-4D97-AF65-F5344CB8AC3E}">
        <p14:creationId xmlns:p14="http://schemas.microsoft.com/office/powerpoint/2010/main" val="212294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708</Words>
  <Application>Microsoft Office PowerPoint</Application>
  <PresentationFormat>Widescreen</PresentationFormat>
  <Paragraphs>95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Fira Sans</vt:lpstr>
      <vt:lpstr>Fira Sans Medium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Design - Proposal Entrepreneurship Program</dc:title>
  <dc:creator>Somnath</dc:creator>
  <cp:lastModifiedBy>shivakumarm</cp:lastModifiedBy>
  <cp:revision>117</cp:revision>
  <dcterms:created xsi:type="dcterms:W3CDTF">2018-10-26T06:49:55Z</dcterms:created>
  <dcterms:modified xsi:type="dcterms:W3CDTF">2022-05-03T12:00:35Z</dcterms:modified>
</cp:coreProperties>
</file>