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8"/>
  </p:notesMasterIdLst>
  <p:sldIdLst>
    <p:sldId id="256" r:id="rId2"/>
    <p:sldId id="265" r:id="rId3"/>
    <p:sldId id="266" r:id="rId4"/>
    <p:sldId id="267" r:id="rId5"/>
    <p:sldId id="268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4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" initials="M" lastIdx="1" clrIdx="0">
    <p:extLst>
      <p:ext uri="{19B8F6BF-5375-455C-9EA6-DF929625EA0E}">
        <p15:presenceInfo xmlns:p15="http://schemas.microsoft.com/office/powerpoint/2012/main" userId="S::martins@eidesign.net::533aefc4-3290-4a56-8db2-cb088827f2aa" providerId="AD"/>
      </p:ext>
    </p:extLst>
  </p:cmAuthor>
  <p:cmAuthor id="2" name="Satya" initials="S" lastIdx="2" clrIdx="1">
    <p:extLst>
      <p:ext uri="{19B8F6BF-5375-455C-9EA6-DF929625EA0E}">
        <p15:presenceInfo xmlns:p15="http://schemas.microsoft.com/office/powerpoint/2012/main" userId="S::satya@eidesign.net::a0a19d84-14c6-4e0b-8d98-d33d450bb59d" providerId="AD"/>
      </p:ext>
    </p:extLst>
  </p:cmAuthor>
  <p:cmAuthor id="3" name="Nimisha Unnikrishnan" initials="NU" lastIdx="1" clrIdx="2">
    <p:extLst>
      <p:ext uri="{19B8F6BF-5375-455C-9EA6-DF929625EA0E}">
        <p15:presenceInfo xmlns:p15="http://schemas.microsoft.com/office/powerpoint/2012/main" userId="S::Nimishau@eidesign.net::bcc77e32-c000-4f3c-8918-ba5061a402e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808080"/>
    <a:srgbClr val="2E1E0C"/>
    <a:srgbClr val="A40000"/>
    <a:srgbClr val="000000"/>
    <a:srgbClr val="EB5626"/>
    <a:srgbClr val="EF6E37"/>
    <a:srgbClr val="B32121"/>
    <a:srgbClr val="B62021"/>
    <a:srgbClr val="B4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3758B4-9292-3B86-11D9-9AF2F5501C63}" v="2" dt="2020-10-29T12:28:21.0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158" autoAdjust="0"/>
  </p:normalViewPr>
  <p:slideViewPr>
    <p:cSldViewPr snapToGrid="0">
      <p:cViewPr varScale="1">
        <p:scale>
          <a:sx n="55" d="100"/>
          <a:sy n="55" d="100"/>
        </p:scale>
        <p:origin x="1314" y="78"/>
      </p:cViewPr>
      <p:guideLst>
        <p:guide orient="horz" pos="2160"/>
        <p:guide pos="1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bramani K" userId="S::subramani@eidesign.net::bf009f75-d47a-408b-a678-4666a6eafc4c" providerId="AD" clId="Web-{303758B4-9292-3B86-11D9-9AF2F5501C63}"/>
    <pc:docChg chg="modSld">
      <pc:chgData name="Subramani K" userId="S::subramani@eidesign.net::bf009f75-d47a-408b-a678-4666a6eafc4c" providerId="AD" clId="Web-{303758B4-9292-3B86-11D9-9AF2F5501C63}" dt="2020-10-29T12:28:21.036" v="1" actId="14100"/>
      <pc:docMkLst>
        <pc:docMk/>
      </pc:docMkLst>
      <pc:sldChg chg="modSp">
        <pc:chgData name="Subramani K" userId="S::subramani@eidesign.net::bf009f75-d47a-408b-a678-4666a6eafc4c" providerId="AD" clId="Web-{303758B4-9292-3B86-11D9-9AF2F5501C63}" dt="2020-10-29T12:28:21.036" v="1" actId="14100"/>
        <pc:sldMkLst>
          <pc:docMk/>
          <pc:sldMk cId="1951046995" sldId="607"/>
        </pc:sldMkLst>
        <pc:picChg chg="mod">
          <ac:chgData name="Subramani K" userId="S::subramani@eidesign.net::bf009f75-d47a-408b-a678-4666a6eafc4c" providerId="AD" clId="Web-{303758B4-9292-3B86-11D9-9AF2F5501C63}" dt="2020-10-29T12:28:21.036" v="1" actId="14100"/>
          <ac:picMkLst>
            <pc:docMk/>
            <pc:sldMk cId="1951046995" sldId="607"/>
            <ac:picMk id="15" creationId="{8B62624A-1583-48AA-B248-221EC188528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ira Sans" panose="020B0503050000020004" pitchFamily="34" charset="0"/>
              </a:defRPr>
            </a:lvl1pPr>
          </a:lstStyle>
          <a:p>
            <a:fld id="{048A67A2-3F24-4BAC-AA7C-E5ED9C570C75}" type="datetimeFigureOut">
              <a:rPr lang="en-IN" smtClean="0"/>
              <a:pPr/>
              <a:t>03-05-2022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ira Sans" panose="020B0503050000020004" pitchFamily="34" charset="0"/>
              </a:defRPr>
            </a:lvl1pPr>
          </a:lstStyle>
          <a:p>
            <a:fld id="{E1E2AF59-203A-4AA4-B801-0B4AD87609D0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5697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ira Sans" panose="020B05030500000200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E2AF59-203A-4AA4-B801-0B4AD87609D0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0070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3F99E-8659-4B54-B79B-7D3C25A65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187950-64A7-428F-9F25-CA3908067D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81577-4119-40CE-9869-C0EF507851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306866DC-27DE-4415-9A2E-47E66ECED3C9}" type="datetime1">
              <a:rPr lang="en-IN" smtClean="0"/>
              <a:pPr/>
              <a:t>03-05-2022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46745-A0ED-410C-B885-5CA9C0ABE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11503-9087-4BB5-8E4F-21AC7FE6D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306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C5794-4651-4516-9C55-69BF30D2C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93EF47-B5BB-4895-8C04-7C86FA8282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61A253-7F02-4E5E-83E9-0FDC1CED29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481AC6-D854-4BC5-882C-12CCEB2BD6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439DEB2E-35B3-4ED0-9E04-0EC59508A3F3}" type="datetime1">
              <a:rPr lang="en-IN" smtClean="0"/>
              <a:pPr/>
              <a:t>03-05-2022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1CFED-4413-4EAE-ACBB-ADBA41618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77535C-89ED-4BBD-A5E2-CEA024B66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0724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D79BC-0C30-48A2-B0A8-E77B444DA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25389-D9C4-45C6-8A5C-00B6344A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AD468B-3C51-47B2-A682-AA5061AFD2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FCE0F651-2DC0-49B4-986C-7F32DACACCF0}" type="datetime1">
              <a:rPr lang="en-IN" smtClean="0"/>
              <a:pPr/>
              <a:t>03-05-2022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BCE620-1021-4CCB-825C-A08D37B3D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A8678-C161-4920-8625-2EB979226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8199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A27ADC-A880-4183-9305-6FB4123B63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08F5D-AA59-4E26-B0B8-F6C847ED0E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F6DAF-045D-4856-9108-5F21920C02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0F0D5F99-4FBD-4CC0-8897-8AB6830EA743}" type="datetime1">
              <a:rPr lang="en-IN" smtClean="0"/>
              <a:pPr/>
              <a:t>03-05-2022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6B4AAA-33DA-4650-9EAF-328A245E4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82816C-29A0-4652-8019-2D26C837D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6566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0DCB6-ECBF-480E-BB1D-25A69F59B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3E96B-04BD-4D9C-A1E4-CE2CFC8A8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8A8CE-6FCD-4D2E-848E-B3B70CA5C6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DDB7307C-7CF5-43C1-ADEF-ACC5E87B32E1}" type="datetime1">
              <a:rPr lang="en-IN" smtClean="0"/>
              <a:pPr/>
              <a:t>03-05-2022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EA60D-B19F-4992-98BB-5BCAC38C9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148EF-4855-4CE4-8EC5-0CC135819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7128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40436-D736-4369-98F3-C858DC220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9E0A30-2F4F-47E3-8951-4623CB7FD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05C515-C8AE-4E1C-8031-FA82E7B5B5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39D3D02D-8DD2-4A3B-8FB9-748136C505D5}" type="datetime1">
              <a:rPr lang="en-IN" smtClean="0"/>
              <a:pPr/>
              <a:t>03-05-2022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7A8BC-DC6D-44E9-A4F4-D1BC10BAF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E4A5B-79D9-413E-9E9A-30B879BF5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0792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26C9-CBF9-447F-A77D-522C7DCE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C96B63-4BB6-4E7C-8271-A1EE239ECC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C8EDB9-726E-41A0-A703-40E7E2F16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E6A4-666E-46CD-BE99-FBFD9FAFF9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E93A3824-7E4D-4E0D-910F-F8F5D96C2583}" type="datetime1">
              <a:rPr lang="en-IN" smtClean="0"/>
              <a:pPr/>
              <a:t>03-05-2022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746E07-617D-4AC9-975C-7062B2F42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43E53-8312-4704-963F-F74951F0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733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8780B-DD3B-415B-A5AD-17EA83DBE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1BAE5C-7A02-40BD-B9AA-1460CB287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B27441-B5D5-475E-AA80-5762FB7A5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8A33EB-F4E5-4085-9A56-9B53C30EF2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2C9F3B-4D1A-4F3D-9E6E-FA65892759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335B4B-9029-483E-B4D9-4E8987A5F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CC0980A6-0F6E-4CE2-B950-3AA601E35D0A}" type="datetime1">
              <a:rPr lang="en-IN" smtClean="0"/>
              <a:pPr/>
              <a:t>03-05-2022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A093E8-4AD0-4764-9E3B-A6E831B94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A54DB3-AB53-4494-B307-298CD7A96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6786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42F97-E37A-45D6-89F1-C951CF9F0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0E46B2-79F3-4591-A161-58618F551F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2615D76A-3F17-45E4-8C69-7CD2552C4B91}" type="datetime1">
              <a:rPr lang="en-IN" smtClean="0"/>
              <a:pPr/>
              <a:t>03-05-2022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8D2370-D8EB-4ED5-9598-95FD43D8E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222441-DC66-48FF-BFE2-0A5E698DF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25735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45FACB-0922-4208-A270-1A86384BBF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850AEE6D-FB53-46B9-9C9A-A73FADE3D47D}" type="datetime1">
              <a:rPr lang="en-IN" smtClean="0"/>
              <a:pPr/>
              <a:t>03-05-2022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A5713E-AC98-4F53-9077-EEF43EB16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F15CB-4D77-4F72-B593-0B4F6F5A2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FA7DEA-570F-4206-B4A1-1E8C3DDFD6B3}"/>
              </a:ext>
            </a:extLst>
          </p:cNvPr>
          <p:cNvSpPr/>
          <p:nvPr userDrawn="1"/>
        </p:nvSpPr>
        <p:spPr>
          <a:xfrm>
            <a:off x="11549575" y="0"/>
            <a:ext cx="306126" cy="4869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Fira Sans" panose="020B05030500000200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DDE66A-8613-4B54-A410-031C9F566CB4}"/>
              </a:ext>
            </a:extLst>
          </p:cNvPr>
          <p:cNvCxnSpPr>
            <a:cxnSpLocks/>
          </p:cNvCxnSpPr>
          <p:nvPr userDrawn="1"/>
        </p:nvCxnSpPr>
        <p:spPr>
          <a:xfrm flipH="1">
            <a:off x="1984" y="474188"/>
            <a:ext cx="12190016" cy="10570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9D1B55D-61CD-4BCC-9DAE-4340354A8056}"/>
              </a:ext>
            </a:extLst>
          </p:cNvPr>
          <p:cNvSpPr txBox="1"/>
          <p:nvPr userDrawn="1"/>
        </p:nvSpPr>
        <p:spPr>
          <a:xfrm>
            <a:off x="1618084" y="209843"/>
            <a:ext cx="341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606060"/>
                </a:solidFill>
                <a:latin typeface="Fira Sans" panose="020B0503050000020004" pitchFamily="34" charset="0"/>
              </a:rPr>
              <a:t>Approaches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91C9C1-1786-483C-BE7F-1084518AF20A}"/>
              </a:ext>
            </a:extLst>
          </p:cNvPr>
          <p:cNvCxnSpPr>
            <a:cxnSpLocks/>
          </p:cNvCxnSpPr>
          <p:nvPr userDrawn="1"/>
        </p:nvCxnSpPr>
        <p:spPr>
          <a:xfrm>
            <a:off x="1548897" y="218200"/>
            <a:ext cx="0" cy="221926"/>
          </a:xfrm>
          <a:prstGeom prst="line">
            <a:avLst/>
          </a:prstGeom>
          <a:ln>
            <a:solidFill>
              <a:srgbClr val="606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798EC29-0C57-4B4D-8D61-8AB59D3451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5" y="121359"/>
            <a:ext cx="1284130" cy="41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8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45FACB-0922-4208-A270-1A86384BBF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850AEE6D-FB53-46B9-9C9A-A73FADE3D47D}" type="datetime1">
              <a:rPr lang="en-IN" smtClean="0"/>
              <a:pPr/>
              <a:t>03-05-2022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A5713E-AC98-4F53-9077-EEF43EB16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EF15CB-4D77-4F72-B593-0B4F6F5A2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FA7DEA-570F-4206-B4A1-1E8C3DDFD6B3}"/>
              </a:ext>
            </a:extLst>
          </p:cNvPr>
          <p:cNvSpPr/>
          <p:nvPr userDrawn="1"/>
        </p:nvSpPr>
        <p:spPr>
          <a:xfrm>
            <a:off x="11549575" y="0"/>
            <a:ext cx="306126" cy="48699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Fira Sans" panose="020B05030500000200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DDE66A-8613-4B54-A410-031C9F566CB4}"/>
              </a:ext>
            </a:extLst>
          </p:cNvPr>
          <p:cNvCxnSpPr>
            <a:cxnSpLocks/>
          </p:cNvCxnSpPr>
          <p:nvPr userDrawn="1"/>
        </p:nvCxnSpPr>
        <p:spPr>
          <a:xfrm flipH="1">
            <a:off x="1984" y="474188"/>
            <a:ext cx="12190016" cy="105707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9D1B55D-61CD-4BCC-9DAE-4340354A8056}"/>
              </a:ext>
            </a:extLst>
          </p:cNvPr>
          <p:cNvSpPr txBox="1"/>
          <p:nvPr userDrawn="1"/>
        </p:nvSpPr>
        <p:spPr>
          <a:xfrm>
            <a:off x="1618084" y="209843"/>
            <a:ext cx="3410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solidFill>
                  <a:srgbClr val="606060"/>
                </a:solidFill>
                <a:latin typeface="Fira Sans" panose="020B0503050000020004" pitchFamily="34" charset="0"/>
              </a:rPr>
              <a:t>Title Of The Document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B91C9C1-1786-483C-BE7F-1084518AF20A}"/>
              </a:ext>
            </a:extLst>
          </p:cNvPr>
          <p:cNvCxnSpPr>
            <a:cxnSpLocks/>
          </p:cNvCxnSpPr>
          <p:nvPr userDrawn="1"/>
        </p:nvCxnSpPr>
        <p:spPr>
          <a:xfrm>
            <a:off x="1548897" y="218200"/>
            <a:ext cx="0" cy="221926"/>
          </a:xfrm>
          <a:prstGeom prst="line">
            <a:avLst/>
          </a:prstGeom>
          <a:ln>
            <a:solidFill>
              <a:srgbClr val="606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798EC29-0C57-4B4D-8D61-8AB59D3451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65" y="121359"/>
            <a:ext cx="1284130" cy="41798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3E26C5C-C7B2-C843-AE55-13285EF84A60}"/>
              </a:ext>
            </a:extLst>
          </p:cNvPr>
          <p:cNvSpPr/>
          <p:nvPr userDrawn="1"/>
        </p:nvSpPr>
        <p:spPr>
          <a:xfrm>
            <a:off x="659624" y="1942668"/>
            <a:ext cx="10889952" cy="4260731"/>
          </a:xfrm>
          <a:prstGeom prst="rect">
            <a:avLst/>
          </a:prstGeom>
          <a:solidFill>
            <a:srgbClr val="EB5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Fira Sans" panose="020B05030500000200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3E19CE-22A2-944B-B8DC-D25DAF36A557}"/>
              </a:ext>
            </a:extLst>
          </p:cNvPr>
          <p:cNvSpPr txBox="1"/>
          <p:nvPr userDrawn="1"/>
        </p:nvSpPr>
        <p:spPr>
          <a:xfrm>
            <a:off x="760501" y="1039452"/>
            <a:ext cx="2669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2400" b="1">
                <a:latin typeface="Fira Sans" panose="020B0503050000020004" pitchFamily="34" charset="0"/>
              </a:rPr>
              <a:t>Table of Contents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6F7128-67A4-0640-B29D-72ACD7519717}"/>
              </a:ext>
            </a:extLst>
          </p:cNvPr>
          <p:cNvSpPr/>
          <p:nvPr userDrawn="1"/>
        </p:nvSpPr>
        <p:spPr>
          <a:xfrm>
            <a:off x="659624" y="983999"/>
            <a:ext cx="104305" cy="601733"/>
          </a:xfrm>
          <a:prstGeom prst="rect">
            <a:avLst/>
          </a:prstGeom>
          <a:solidFill>
            <a:srgbClr val="EB5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5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3175F1-DDBD-4054-AAB5-884190C3D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DEBD35-080A-46DC-B119-06C248A9B9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18D202-86E5-4727-ABE8-2C52EB3EDE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CCF1A-94EB-4471-A334-A3690C5666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fld id="{1E6D1A54-A421-45B9-BDEB-86B8BF3C9BD0}" type="datetime1">
              <a:rPr lang="en-IN" smtClean="0"/>
              <a:pPr/>
              <a:t>03-05-2022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5CC751-2DC2-41F7-91B8-66498848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Fira Sans" panose="020B0503050000020004" pitchFamily="34" charset="0"/>
              </a:defRPr>
            </a:lvl1pPr>
          </a:lstStyle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8E278D-5FAA-40AC-98DC-AB947426D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1CF29-A681-418D-ADB8-998441E0A74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3218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256DB-F9B6-481E-B1A2-FEB9FDB5C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1233B-B917-494F-85B2-08CE4E45C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6B6EC1-4CCB-4F20-885A-B22D22579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6527379"/>
            <a:ext cx="819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ira Sans" panose="020B0503050000020004" pitchFamily="34" charset="0"/>
              </a:defRPr>
            </a:lvl1pPr>
          </a:lstStyle>
          <a:p>
            <a:fld id="{47D1CF29-A681-418D-ADB8-998441E0A74A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29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ira Sans" panose="020B05030500000200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F63A5C8-CD12-5845-B558-18560832E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507" y="686733"/>
            <a:ext cx="10874524" cy="550358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9D5D40-28C5-4705-A028-A2C4B97EB544}"/>
              </a:ext>
            </a:extLst>
          </p:cNvPr>
          <p:cNvSpPr/>
          <p:nvPr/>
        </p:nvSpPr>
        <p:spPr>
          <a:xfrm>
            <a:off x="655507" y="693237"/>
            <a:ext cx="5864046" cy="5497078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Fira Sans" panose="020B05030500000200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7F7AED-8B0F-4DBC-97C1-95C5E05A8745}"/>
              </a:ext>
            </a:extLst>
          </p:cNvPr>
          <p:cNvSpPr/>
          <p:nvPr/>
        </p:nvSpPr>
        <p:spPr>
          <a:xfrm>
            <a:off x="655507" y="1608687"/>
            <a:ext cx="2468693" cy="811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ira Sans" panose="020B0503050000020004" pitchFamily="34" charset="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7A2DAA90-38F0-444E-A15A-DFFAC9270B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93" y="1721910"/>
            <a:ext cx="1962508" cy="6388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CAF2D7E-F4BC-3B8E-21CB-83DF0ACFB8D2}"/>
              </a:ext>
            </a:extLst>
          </p:cNvPr>
          <p:cNvSpPr txBox="1"/>
          <p:nvPr/>
        </p:nvSpPr>
        <p:spPr>
          <a:xfrm>
            <a:off x="945059" y="3385065"/>
            <a:ext cx="464685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>
              <a:defRPr sz="1200">
                <a:solidFill>
                  <a:srgbClr val="EB5626"/>
                </a:solidFill>
                <a:latin typeface="Fira Sans Medium" panose="020B0603050000020004" pitchFamily="34" charset="0"/>
              </a:defRPr>
            </a:lvl1pPr>
          </a:lstStyle>
          <a:p>
            <a:r>
              <a:rPr lang="en-US" sz="3200" dirty="0"/>
              <a:t>Gamification Approach for the Module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B0F0D6-3331-914C-ACCA-FAF8690B45AD}"/>
              </a:ext>
            </a:extLst>
          </p:cNvPr>
          <p:cNvSpPr txBox="1"/>
          <p:nvPr/>
        </p:nvSpPr>
        <p:spPr>
          <a:xfrm>
            <a:off x="945059" y="2664094"/>
            <a:ext cx="5332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Fira Sans" panose="020B0503050000020004" pitchFamily="34" charset="0"/>
                <a:ea typeface="Fira Sans" panose="020B0503050000020004" pitchFamily="34" charset="0"/>
              </a:rPr>
              <a:t>Approaches</a:t>
            </a:r>
            <a:endParaRPr lang="en-IN" sz="3600" b="1" dirty="0">
              <a:solidFill>
                <a:schemeClr val="accent3">
                  <a:lumMod val="20000"/>
                  <a:lumOff val="80000"/>
                </a:schemeClr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32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D0D982-0B4E-68D1-C93C-A3A1E787E2E0}"/>
              </a:ext>
            </a:extLst>
          </p:cNvPr>
          <p:cNvSpPr txBox="1"/>
          <p:nvPr/>
        </p:nvSpPr>
        <p:spPr>
          <a:xfrm>
            <a:off x="1571219" y="1486323"/>
            <a:ext cx="7916048" cy="1973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Background information and module journey: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 sections, 35 mins, 20 final assessment questions, with audio, etc.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 the beginning of the course, a character called ‘</a:t>
            </a:r>
            <a:r>
              <a:rPr lang="en-US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Compliance Specialist</a:t>
            </a:r>
            <a:r>
              <a:rPr lang="en-US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 will give the learners a mission to achieve a Trust points. User earns trust points as they navigate through 7 sections.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5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15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 journey</a:t>
            </a:r>
            <a:endParaRPr lang="en-IN" sz="15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A7DD5A0-833D-2E55-09C9-5FD0FF7FAD6D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2256503" y="4405616"/>
            <a:ext cx="7413493" cy="8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92EFB3B-D62B-C65A-F91C-F11D91DEEFC6}"/>
              </a:ext>
            </a:extLst>
          </p:cNvPr>
          <p:cNvSpPr txBox="1"/>
          <p:nvPr/>
        </p:nvSpPr>
        <p:spPr>
          <a:xfrm>
            <a:off x="2045887" y="3912066"/>
            <a:ext cx="8526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</a:t>
            </a:r>
            <a:endParaRPr lang="en-US" sz="1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B79CDC-9D7A-4763-FEDE-8AB724F35976}"/>
              </a:ext>
            </a:extLst>
          </p:cNvPr>
          <p:cNvSpPr txBox="1"/>
          <p:nvPr/>
        </p:nvSpPr>
        <p:spPr>
          <a:xfrm>
            <a:off x="3906030" y="3696623"/>
            <a:ext cx="14606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Protection of material…</a:t>
            </a:r>
            <a:endParaRPr lang="en-US" sz="1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F5C3C-5E98-99A7-6082-CA2883A69750}"/>
              </a:ext>
            </a:extLst>
          </p:cNvPr>
          <p:cNvSpPr txBox="1"/>
          <p:nvPr/>
        </p:nvSpPr>
        <p:spPr>
          <a:xfrm>
            <a:off x="2934605" y="3912066"/>
            <a:ext cx="12042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dirty="0">
                <a:latin typeface="Calibri" panose="020F0502020204030204" pitchFamily="34" charset="0"/>
                <a:cs typeface="Arial" panose="020B0604020202020204" pitchFamily="34" charset="0"/>
              </a:rPr>
              <a:t>COI</a:t>
            </a:r>
            <a:endParaRPr lang="en-US" sz="1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502ED0B-5156-039F-7609-F01D8C09FA26}"/>
              </a:ext>
            </a:extLst>
          </p:cNvPr>
          <p:cNvSpPr txBox="1"/>
          <p:nvPr/>
        </p:nvSpPr>
        <p:spPr>
          <a:xfrm>
            <a:off x="5402809" y="3696623"/>
            <a:ext cx="12808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Safeguarding Assets</a:t>
            </a:r>
            <a:endParaRPr lang="en-US" sz="1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688805-88A1-7FEE-3A61-006E5BAA1DF1}"/>
              </a:ext>
            </a:extLst>
          </p:cNvPr>
          <p:cNvSpPr txBox="1"/>
          <p:nvPr/>
        </p:nvSpPr>
        <p:spPr>
          <a:xfrm>
            <a:off x="6808247" y="3696623"/>
            <a:ext cx="11961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Harassment and bullying</a:t>
            </a:r>
            <a:endParaRPr lang="en-US" sz="1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085D7D16-FDBE-E7DB-633A-C109DE2F9759}"/>
              </a:ext>
            </a:extLst>
          </p:cNvPr>
          <p:cNvSpPr/>
          <p:nvPr/>
        </p:nvSpPr>
        <p:spPr>
          <a:xfrm rot="5400000">
            <a:off x="3396356" y="4342169"/>
            <a:ext cx="205550" cy="144186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C683DE77-0A69-1EB9-9118-456454DAC957}"/>
              </a:ext>
            </a:extLst>
          </p:cNvPr>
          <p:cNvSpPr/>
          <p:nvPr/>
        </p:nvSpPr>
        <p:spPr>
          <a:xfrm rot="5400000">
            <a:off x="4738883" y="4342169"/>
            <a:ext cx="205550" cy="144186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4C8A0814-AB56-BD3C-A237-26B12D0985A4}"/>
              </a:ext>
            </a:extLst>
          </p:cNvPr>
          <p:cNvSpPr/>
          <p:nvPr/>
        </p:nvSpPr>
        <p:spPr>
          <a:xfrm rot="5400000">
            <a:off x="6275496" y="4342169"/>
            <a:ext cx="205550" cy="144186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40959330-4703-05D4-F0F9-310C96D74D23}"/>
              </a:ext>
            </a:extLst>
          </p:cNvPr>
          <p:cNvSpPr/>
          <p:nvPr/>
        </p:nvSpPr>
        <p:spPr>
          <a:xfrm rot="5400000">
            <a:off x="7568717" y="4342169"/>
            <a:ext cx="205550" cy="144186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5A2D4B-7C4F-8A4D-C049-5C35CA26111D}"/>
              </a:ext>
            </a:extLst>
          </p:cNvPr>
          <p:cNvSpPr/>
          <p:nvPr/>
        </p:nvSpPr>
        <p:spPr>
          <a:xfrm>
            <a:off x="9669996" y="4311487"/>
            <a:ext cx="78693" cy="2055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0F406C-766A-3C0F-8311-0EEE7D3E6596}"/>
              </a:ext>
            </a:extLst>
          </p:cNvPr>
          <p:cNvSpPr txBox="1"/>
          <p:nvPr/>
        </p:nvSpPr>
        <p:spPr>
          <a:xfrm>
            <a:off x="8249515" y="3481179"/>
            <a:ext cx="119610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Reporting Fraudulent Activity </a:t>
            </a:r>
            <a:endParaRPr lang="en-US" sz="1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7F7FED-9A2F-048A-2C6D-94F89BE60E54}"/>
              </a:ext>
            </a:extLst>
          </p:cNvPr>
          <p:cNvSpPr txBox="1"/>
          <p:nvPr/>
        </p:nvSpPr>
        <p:spPr>
          <a:xfrm>
            <a:off x="9643102" y="3912066"/>
            <a:ext cx="11961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Assessment</a:t>
            </a:r>
            <a:endParaRPr lang="en-US" sz="1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F0F5D27-7D0F-7865-D2BE-FB7EEB97AFE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2" t="15388" r="18738" b="11019"/>
          <a:stretch/>
        </p:blipFill>
        <p:spPr>
          <a:xfrm>
            <a:off x="2045887" y="4435286"/>
            <a:ext cx="1301252" cy="1555845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310F41DD-8074-8EC1-F5A8-51C245F560C5}"/>
              </a:ext>
            </a:extLst>
          </p:cNvPr>
          <p:cNvSpPr/>
          <p:nvPr/>
        </p:nvSpPr>
        <p:spPr>
          <a:xfrm>
            <a:off x="4077041" y="4815353"/>
            <a:ext cx="4295449" cy="594165"/>
          </a:xfrm>
          <a:prstGeom prst="wedgeRoundRectCallout">
            <a:avLst>
              <a:gd name="adj1" fmla="val -62960"/>
              <a:gd name="adj2" fmla="val -1432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 am your </a:t>
            </a:r>
            <a:r>
              <a:rPr lang="en-US" sz="1600" b="1" dirty="0">
                <a:solidFill>
                  <a:schemeClr val="tx1"/>
                </a:solidFill>
              </a:rPr>
              <a:t>Compliance Specialist</a:t>
            </a:r>
            <a:endParaRPr lang="en-IN" sz="1600" b="1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44F99C-E675-8BAB-F7F5-93689B4804BC}"/>
              </a:ext>
            </a:extLst>
          </p:cNvPr>
          <p:cNvSpPr/>
          <p:nvPr/>
        </p:nvSpPr>
        <p:spPr>
          <a:xfrm>
            <a:off x="1630103" y="1206697"/>
            <a:ext cx="5862916" cy="344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600" b="1" dirty="0">
                <a:solidFill>
                  <a:schemeClr val="tx1"/>
                </a:solidFill>
              </a:rPr>
              <a:t>Gamification Approach for the module</a:t>
            </a:r>
          </a:p>
        </p:txBody>
      </p:sp>
    </p:spTree>
    <p:extLst>
      <p:ext uri="{BB962C8B-B14F-4D97-AF65-F5344CB8AC3E}">
        <p14:creationId xmlns:p14="http://schemas.microsoft.com/office/powerpoint/2010/main" val="270201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200E73C-805B-0C1C-5984-D3A5717E7148}"/>
              </a:ext>
            </a:extLst>
          </p:cNvPr>
          <p:cNvSpPr txBox="1"/>
          <p:nvPr/>
        </p:nvSpPr>
        <p:spPr>
          <a:xfrm>
            <a:off x="1579000" y="3254757"/>
            <a:ext cx="7916048" cy="1871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User earn 10 trust points at each section by answering inline section questions first time right (excluding assessment) – 60 trust points in total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50% score is rewarded on second attempt right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5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0% score is rewarded on third attempt onwards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5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Final assessment – user can earn 4 trust points per question, 40 points for all 10 questions answered first time right.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5A48A9F-8212-200F-1B33-4172078FE950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1852736" y="2959006"/>
            <a:ext cx="7413493" cy="86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911BBC1-10E7-634B-7AF9-2EFBFFED42D7}"/>
              </a:ext>
            </a:extLst>
          </p:cNvPr>
          <p:cNvSpPr txBox="1"/>
          <p:nvPr/>
        </p:nvSpPr>
        <p:spPr>
          <a:xfrm>
            <a:off x="1642120" y="2465456"/>
            <a:ext cx="8526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</a:t>
            </a:r>
            <a:endParaRPr lang="en-US" sz="1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1D184B-5847-F1FA-CAB0-E8EA936B5735}"/>
              </a:ext>
            </a:extLst>
          </p:cNvPr>
          <p:cNvSpPr txBox="1"/>
          <p:nvPr/>
        </p:nvSpPr>
        <p:spPr>
          <a:xfrm>
            <a:off x="3502263" y="2250013"/>
            <a:ext cx="14606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Protection of material…</a:t>
            </a:r>
            <a:endParaRPr lang="en-US" sz="1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DA456D-9CF6-8B4C-E7F6-5728F6B0ECE3}"/>
              </a:ext>
            </a:extLst>
          </p:cNvPr>
          <p:cNvSpPr txBox="1"/>
          <p:nvPr/>
        </p:nvSpPr>
        <p:spPr>
          <a:xfrm>
            <a:off x="2530838" y="2465456"/>
            <a:ext cx="120424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dirty="0">
                <a:latin typeface="Calibri" panose="020F0502020204030204" pitchFamily="34" charset="0"/>
                <a:cs typeface="Arial" panose="020B0604020202020204" pitchFamily="34" charset="0"/>
              </a:rPr>
              <a:t>COI</a:t>
            </a:r>
            <a:endParaRPr lang="en-US" sz="1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6E7A0E-38EF-5447-0B8F-DDC2A173D250}"/>
              </a:ext>
            </a:extLst>
          </p:cNvPr>
          <p:cNvSpPr txBox="1"/>
          <p:nvPr/>
        </p:nvSpPr>
        <p:spPr>
          <a:xfrm>
            <a:off x="4999042" y="2250013"/>
            <a:ext cx="12808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Safeguarding Assets</a:t>
            </a:r>
            <a:endParaRPr lang="en-US" sz="1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1472B4-5F48-11D3-7633-00B7A1689A91}"/>
              </a:ext>
            </a:extLst>
          </p:cNvPr>
          <p:cNvSpPr txBox="1"/>
          <p:nvPr/>
        </p:nvSpPr>
        <p:spPr>
          <a:xfrm>
            <a:off x="6404480" y="2250013"/>
            <a:ext cx="119610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Harassment and bullying</a:t>
            </a:r>
            <a:endParaRPr lang="en-US" sz="1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182FBFAE-D3D0-47C4-15D1-0F9CF8C36523}"/>
              </a:ext>
            </a:extLst>
          </p:cNvPr>
          <p:cNvSpPr/>
          <p:nvPr/>
        </p:nvSpPr>
        <p:spPr>
          <a:xfrm rot="5400000">
            <a:off x="2992589" y="2895559"/>
            <a:ext cx="205550" cy="144186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D778646C-C05D-0FA7-1FEA-185E7991E2BC}"/>
              </a:ext>
            </a:extLst>
          </p:cNvPr>
          <p:cNvSpPr/>
          <p:nvPr/>
        </p:nvSpPr>
        <p:spPr>
          <a:xfrm rot="5400000">
            <a:off x="4335116" y="2895559"/>
            <a:ext cx="205550" cy="144186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274F4DA2-A9D0-EB3F-7ABE-DFB62B942206}"/>
              </a:ext>
            </a:extLst>
          </p:cNvPr>
          <p:cNvSpPr/>
          <p:nvPr/>
        </p:nvSpPr>
        <p:spPr>
          <a:xfrm rot="5400000">
            <a:off x="5871729" y="2895559"/>
            <a:ext cx="205550" cy="144186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CB7D251A-C7DB-0B03-DC69-683A891CC522}"/>
              </a:ext>
            </a:extLst>
          </p:cNvPr>
          <p:cNvSpPr/>
          <p:nvPr/>
        </p:nvSpPr>
        <p:spPr>
          <a:xfrm rot="5400000">
            <a:off x="7164950" y="2895559"/>
            <a:ext cx="205550" cy="144186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015038-CAB2-D88F-C3AA-1000912A56A3}"/>
              </a:ext>
            </a:extLst>
          </p:cNvPr>
          <p:cNvSpPr/>
          <p:nvPr/>
        </p:nvSpPr>
        <p:spPr>
          <a:xfrm>
            <a:off x="9266229" y="2864877"/>
            <a:ext cx="78693" cy="2055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64AF248-9EDF-7094-E412-662663FB8574}"/>
              </a:ext>
            </a:extLst>
          </p:cNvPr>
          <p:cNvSpPr txBox="1"/>
          <p:nvPr/>
        </p:nvSpPr>
        <p:spPr>
          <a:xfrm>
            <a:off x="7845748" y="2034569"/>
            <a:ext cx="119610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Reporting Fraudulent Activity </a:t>
            </a:r>
            <a:endParaRPr lang="en-US" sz="1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C99CD9-78F6-D3D4-55E3-8A00315E6B02}"/>
              </a:ext>
            </a:extLst>
          </p:cNvPr>
          <p:cNvSpPr txBox="1"/>
          <p:nvPr/>
        </p:nvSpPr>
        <p:spPr>
          <a:xfrm>
            <a:off x="9239335" y="2465456"/>
            <a:ext cx="11961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Assessment</a:t>
            </a:r>
            <a:endParaRPr lang="en-US" sz="14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6B7911-3A20-2BB9-0142-22BDD86A8581}"/>
              </a:ext>
            </a:extLst>
          </p:cNvPr>
          <p:cNvSpPr txBox="1"/>
          <p:nvPr/>
        </p:nvSpPr>
        <p:spPr>
          <a:xfrm>
            <a:off x="9295407" y="2970598"/>
            <a:ext cx="13486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Mission Goal – 100 Trust points</a:t>
            </a:r>
            <a:endParaRPr lang="en-US" sz="1600" b="1" i="1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B2D7D79-B045-46BC-BCC7-FF1979B2C5B0}"/>
              </a:ext>
            </a:extLst>
          </p:cNvPr>
          <p:cNvSpPr/>
          <p:nvPr/>
        </p:nvSpPr>
        <p:spPr>
          <a:xfrm>
            <a:off x="1571110" y="1250942"/>
            <a:ext cx="5862916" cy="344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600" b="1" dirty="0">
                <a:solidFill>
                  <a:schemeClr val="tx1"/>
                </a:solidFill>
              </a:rPr>
              <a:t>Gamification Approach for the module</a:t>
            </a:r>
          </a:p>
        </p:txBody>
      </p:sp>
    </p:spTree>
    <p:extLst>
      <p:ext uri="{BB962C8B-B14F-4D97-AF65-F5344CB8AC3E}">
        <p14:creationId xmlns:p14="http://schemas.microsoft.com/office/powerpoint/2010/main" val="197213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58E153-31A1-B462-FB5A-527CF4FD98D4}"/>
              </a:ext>
            </a:extLst>
          </p:cNvPr>
          <p:cNvSpPr txBox="1"/>
          <p:nvPr/>
        </p:nvSpPr>
        <p:spPr>
          <a:xfrm>
            <a:off x="2134993" y="1777157"/>
            <a:ext cx="6619164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 successfully achieving the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points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the learner will be awarded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medals of honor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based on the earned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trust points.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728DEFC8-C7EF-0488-4204-AA6FCF36C0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341" y="1991211"/>
            <a:ext cx="1428300" cy="2530452"/>
          </a:xfrm>
          <a:prstGeom prst="rect">
            <a:avLst/>
          </a:prstGeom>
        </p:spPr>
      </p:pic>
      <p:pic>
        <p:nvPicPr>
          <p:cNvPr id="4" name="Picture 3" descr="A picture containing dark, light&#10;&#10;Description automatically generated">
            <a:extLst>
              <a:ext uri="{FF2B5EF4-FFF2-40B4-BE49-F238E27FC236}">
                <a16:creationId xmlns:a16="http://schemas.microsoft.com/office/drawing/2014/main" id="{4BD05C11-5289-093E-B69E-B9D48D8D2F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928" y="1991212"/>
            <a:ext cx="1428300" cy="25304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12F86E-9259-23A8-6C0A-9A47574708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51" y="1991211"/>
            <a:ext cx="1493494" cy="26459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01E209-12FA-E4E9-5EA3-844B070745D0}"/>
              </a:ext>
            </a:extLst>
          </p:cNvPr>
          <p:cNvSpPr txBox="1"/>
          <p:nvPr/>
        </p:nvSpPr>
        <p:spPr>
          <a:xfrm>
            <a:off x="6646690" y="4267832"/>
            <a:ext cx="186612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Specialist</a:t>
            </a:r>
          </a:p>
          <a:p>
            <a:pPr algn="ctr"/>
            <a:r>
              <a:rPr lang="en-US" sz="1600" i="1" dirty="0">
                <a:latin typeface="Calibri" panose="020F0502020204030204" pitchFamily="34" charset="0"/>
                <a:cs typeface="Arial" panose="020B0604020202020204" pitchFamily="34" charset="0"/>
              </a:rPr>
              <a:t>80 to 100 points</a:t>
            </a:r>
            <a:endParaRPr lang="en-IN" sz="16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AA3751-C8E5-764C-F65C-CE6A3E8087DA}"/>
              </a:ext>
            </a:extLst>
          </p:cNvPr>
          <p:cNvSpPr txBox="1"/>
          <p:nvPr/>
        </p:nvSpPr>
        <p:spPr>
          <a:xfrm>
            <a:off x="4389867" y="4267832"/>
            <a:ext cx="186612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Intermediate</a:t>
            </a:r>
          </a:p>
          <a:p>
            <a:pPr algn="ctr"/>
            <a:r>
              <a:rPr lang="en-US" sz="1600" i="1" dirty="0">
                <a:latin typeface="Calibri" panose="020F0502020204030204" pitchFamily="34" charset="0"/>
                <a:cs typeface="Arial" panose="020B0604020202020204" pitchFamily="34" charset="0"/>
              </a:rPr>
              <a:t>60 to 80 points</a:t>
            </a:r>
            <a:endParaRPr lang="en-IN" sz="16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42E0B0-36EA-0D99-3496-DC83D7E928F4}"/>
              </a:ext>
            </a:extLst>
          </p:cNvPr>
          <p:cNvSpPr txBox="1"/>
          <p:nvPr/>
        </p:nvSpPr>
        <p:spPr>
          <a:xfrm>
            <a:off x="2331729" y="4267832"/>
            <a:ext cx="1866127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Beginner</a:t>
            </a:r>
          </a:p>
          <a:p>
            <a:pPr algn="ctr"/>
            <a:r>
              <a:rPr lang="en-US" sz="1600" i="1" dirty="0">
                <a:latin typeface="Calibri" panose="020F0502020204030204" pitchFamily="34" charset="0"/>
                <a:cs typeface="Arial" panose="020B0604020202020204" pitchFamily="34" charset="0"/>
              </a:rPr>
              <a:t>50 to 60 Trust points</a:t>
            </a:r>
            <a:endParaRPr lang="en-IN" sz="16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8BC9C7-0D76-3A07-BBBB-F586EB9D95F4}"/>
              </a:ext>
            </a:extLst>
          </p:cNvPr>
          <p:cNvSpPr txBox="1"/>
          <p:nvPr/>
        </p:nvSpPr>
        <p:spPr>
          <a:xfrm>
            <a:off x="2134992" y="5022166"/>
            <a:ext cx="7076365" cy="607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If the learner achieves &lt;50 Trust points, they will be prompted to revisit the module.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947149-0E47-9D92-1BC3-62C3A647A53F}"/>
              </a:ext>
            </a:extLst>
          </p:cNvPr>
          <p:cNvSpPr txBox="1"/>
          <p:nvPr/>
        </p:nvSpPr>
        <p:spPr>
          <a:xfrm>
            <a:off x="9306893" y="754903"/>
            <a:ext cx="1615134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MEDALS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769663-1B2F-1D14-E9C2-2D84BD4DE249}"/>
              </a:ext>
            </a:extLst>
          </p:cNvPr>
          <p:cNvSpPr/>
          <p:nvPr/>
        </p:nvSpPr>
        <p:spPr>
          <a:xfrm>
            <a:off x="1556361" y="1339432"/>
            <a:ext cx="5862916" cy="344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600" b="1" dirty="0">
                <a:solidFill>
                  <a:schemeClr val="tx1"/>
                </a:solidFill>
              </a:rPr>
              <a:t>Gamification Approach for the module</a:t>
            </a:r>
          </a:p>
        </p:txBody>
      </p:sp>
    </p:spTree>
    <p:extLst>
      <p:ext uri="{BB962C8B-B14F-4D97-AF65-F5344CB8AC3E}">
        <p14:creationId xmlns:p14="http://schemas.microsoft.com/office/powerpoint/2010/main" val="1932784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DF6094-120E-01A7-38AD-13AE379027AC}"/>
              </a:ext>
            </a:extLst>
          </p:cNvPr>
          <p:cNvSpPr txBox="1"/>
          <p:nvPr/>
        </p:nvSpPr>
        <p:spPr>
          <a:xfrm>
            <a:off x="1585484" y="1576264"/>
            <a:ext cx="7916048" cy="28621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Game mechanics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Learning agent: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 character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‘Compliance Specialist’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(SS) will be introduced to the learners in beginning.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role of the CS will be to:</a:t>
            </a:r>
          </a:p>
          <a:p>
            <a:pPr marL="28575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Introduce the module with overview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objectives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the learner and game logic.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Prompt the learner to score well and become a Star themselves in </a:t>
            </a: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final Assessment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Additionally, the CS may also give feedback for questions (through the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topics 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final assessment).</a:t>
            </a:r>
            <a:endParaRPr lang="en-I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en-US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3CDC50FB-1653-165F-44B6-AD2E791AB1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99" t="13465" r="15650" b="10733"/>
          <a:stretch/>
        </p:blipFill>
        <p:spPr>
          <a:xfrm>
            <a:off x="9602301" y="1291451"/>
            <a:ext cx="1296537" cy="14484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FFB0A8-BE24-8F8E-F148-719AB726D1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2" t="15388" r="18738" b="11019"/>
          <a:stretch/>
        </p:blipFill>
        <p:spPr>
          <a:xfrm>
            <a:off x="2450873" y="4226180"/>
            <a:ext cx="1301252" cy="1555845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167057F-F8E0-D13D-71BD-01EDF1E7FB1A}"/>
              </a:ext>
            </a:extLst>
          </p:cNvPr>
          <p:cNvSpPr/>
          <p:nvPr/>
        </p:nvSpPr>
        <p:spPr>
          <a:xfrm>
            <a:off x="4571968" y="4351414"/>
            <a:ext cx="3634905" cy="866580"/>
          </a:xfrm>
          <a:prstGeom prst="wedgeRoundRectCallout">
            <a:avLst>
              <a:gd name="adj1" fmla="val -66037"/>
              <a:gd name="adj2" fmla="val -20094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You are now the ‘Compliance Specialist’. Go ahead and ace …”</a:t>
            </a:r>
            <a:endParaRPr lang="en-IN" sz="1600" dirty="0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0D2D58C-2318-B9D3-AA48-4671F7C2C48C}"/>
              </a:ext>
            </a:extLst>
          </p:cNvPr>
          <p:cNvSpPr/>
          <p:nvPr/>
        </p:nvSpPr>
        <p:spPr>
          <a:xfrm>
            <a:off x="1674348" y="1206697"/>
            <a:ext cx="5862916" cy="344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600" b="1" dirty="0">
                <a:solidFill>
                  <a:schemeClr val="tx1"/>
                </a:solidFill>
              </a:rPr>
              <a:t>Gamification Approach for the module</a:t>
            </a:r>
          </a:p>
        </p:txBody>
      </p:sp>
    </p:spTree>
    <p:extLst>
      <p:ext uri="{BB962C8B-B14F-4D97-AF65-F5344CB8AC3E}">
        <p14:creationId xmlns:p14="http://schemas.microsoft.com/office/powerpoint/2010/main" val="365799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FB98A8-0FA1-6903-D6C0-87447EC4B080}"/>
              </a:ext>
            </a:extLst>
          </p:cNvPr>
          <p:cNvSpPr txBox="1"/>
          <p:nvPr/>
        </p:nvSpPr>
        <p:spPr>
          <a:xfrm>
            <a:off x="1777695" y="1693526"/>
            <a:ext cx="8369507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Scoreboard end of the module (displaying points earned at each topic)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45C7CD2-747A-68A9-2697-E7A48B4B19EB}"/>
              </a:ext>
            </a:extLst>
          </p:cNvPr>
          <p:cNvSpPr/>
          <p:nvPr/>
        </p:nvSpPr>
        <p:spPr>
          <a:xfrm>
            <a:off x="2704932" y="2291065"/>
            <a:ext cx="1751739" cy="113899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ctr"/>
            <a:r>
              <a:rPr lang="en-IN" sz="1600" dirty="0">
                <a:solidFill>
                  <a:schemeClr val="tx1"/>
                </a:solidFill>
              </a:rPr>
              <a:t>T1</a:t>
            </a:r>
          </a:p>
          <a:p>
            <a:pPr algn="ctr"/>
            <a:endParaRPr lang="en-IN" sz="1600" dirty="0">
              <a:solidFill>
                <a:schemeClr val="tx1"/>
              </a:solidFill>
            </a:endParaRPr>
          </a:p>
          <a:p>
            <a:pPr algn="ctr"/>
            <a:r>
              <a:rPr lang="en-IN" sz="1600" dirty="0">
                <a:solidFill>
                  <a:schemeClr val="tx1"/>
                </a:solidFill>
              </a:rPr>
              <a:t>&lt;5 Trust Pts&gt;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BA74F64-33D4-732D-5ED3-6C9681C65272}"/>
              </a:ext>
            </a:extLst>
          </p:cNvPr>
          <p:cNvSpPr/>
          <p:nvPr/>
        </p:nvSpPr>
        <p:spPr>
          <a:xfrm>
            <a:off x="4567206" y="2291065"/>
            <a:ext cx="1213988" cy="113899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r>
              <a:rPr lang="en-IN" sz="1600" dirty="0">
                <a:solidFill>
                  <a:schemeClr val="tx1"/>
                </a:solidFill>
              </a:rPr>
              <a:t>T2</a:t>
            </a:r>
          </a:p>
          <a:p>
            <a:endParaRPr lang="en-IN" sz="1600" dirty="0">
              <a:solidFill>
                <a:schemeClr val="tx1"/>
              </a:solidFill>
            </a:endParaRPr>
          </a:p>
          <a:p>
            <a:r>
              <a:rPr lang="en-IN" sz="1600" dirty="0">
                <a:solidFill>
                  <a:schemeClr val="tx1"/>
                </a:solidFill>
              </a:rPr>
              <a:t>&lt;4..&gt;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5CF84E1-28D2-8820-6022-F56B9B51CDB7}"/>
              </a:ext>
            </a:extLst>
          </p:cNvPr>
          <p:cNvSpPr/>
          <p:nvPr/>
        </p:nvSpPr>
        <p:spPr>
          <a:xfrm>
            <a:off x="5891729" y="2291065"/>
            <a:ext cx="1240539" cy="116102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noAutofit/>
          </a:bodyPr>
          <a:lstStyle/>
          <a:p>
            <a:r>
              <a:rPr lang="en-IN" sz="1600" dirty="0">
                <a:solidFill>
                  <a:schemeClr val="tx1"/>
                </a:solidFill>
              </a:rPr>
              <a:t>T3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9C4E67-D19E-9024-CFBC-D62F5B1475B8}"/>
              </a:ext>
            </a:extLst>
          </p:cNvPr>
          <p:cNvSpPr/>
          <p:nvPr/>
        </p:nvSpPr>
        <p:spPr>
          <a:xfrm>
            <a:off x="7242802" y="2291065"/>
            <a:ext cx="1085347" cy="114603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noAutofit/>
          </a:bodyPr>
          <a:lstStyle/>
          <a:p>
            <a:r>
              <a:rPr lang="en-IN" sz="1600" dirty="0">
                <a:solidFill>
                  <a:schemeClr val="tx1"/>
                </a:solidFill>
              </a:rPr>
              <a:t>T4…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6B1A5D7-3EA9-CD74-8DFB-14AE82BE2998}"/>
              </a:ext>
            </a:extLst>
          </p:cNvPr>
          <p:cNvSpPr/>
          <p:nvPr/>
        </p:nvSpPr>
        <p:spPr>
          <a:xfrm>
            <a:off x="8438683" y="2291065"/>
            <a:ext cx="1594330" cy="111605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noAutofit/>
          </a:bodyPr>
          <a:lstStyle/>
          <a:p>
            <a:r>
              <a:rPr lang="en-IN" sz="1600" dirty="0">
                <a:solidFill>
                  <a:schemeClr val="tx1"/>
                </a:solidFill>
              </a:rPr>
              <a:t>Assessment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54C9B1-7DB3-B392-7846-2441CC5BDBA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2" t="15388" r="18738" b="11019"/>
          <a:stretch/>
        </p:blipFill>
        <p:spPr>
          <a:xfrm>
            <a:off x="2466088" y="3966000"/>
            <a:ext cx="1301252" cy="1555845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CC65C424-5EC6-6263-51FF-B293DB3E1A69}"/>
              </a:ext>
            </a:extLst>
          </p:cNvPr>
          <p:cNvSpPr/>
          <p:nvPr/>
        </p:nvSpPr>
        <p:spPr>
          <a:xfrm>
            <a:off x="4604862" y="4056305"/>
            <a:ext cx="4019076" cy="1445462"/>
          </a:xfrm>
          <a:prstGeom prst="wedgeRoundRectCallout">
            <a:avLst>
              <a:gd name="adj1" fmla="val -67629"/>
              <a:gd name="adj2" fmla="val -3875"/>
              <a:gd name="adj3" fmla="val 16667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You earned 80 pts… here is your Gold badge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  <a:p>
            <a:pPr algn="ctr"/>
            <a:r>
              <a:rPr lang="en-US" dirty="0">
                <a:solidFill>
                  <a:schemeClr val="tx1"/>
                </a:solidFill>
              </a:rPr>
              <a:t>You are a </a:t>
            </a:r>
            <a:r>
              <a:rPr lang="en-US" b="1" dirty="0">
                <a:solidFill>
                  <a:schemeClr val="tx1"/>
                </a:solidFill>
              </a:rPr>
              <a:t>“Specialist in Compliance“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855BAE-850D-42C7-A8EC-2763B42801ED}"/>
              </a:ext>
            </a:extLst>
          </p:cNvPr>
          <p:cNvSpPr txBox="1"/>
          <p:nvPr/>
        </p:nvSpPr>
        <p:spPr>
          <a:xfrm>
            <a:off x="4474582" y="3581781"/>
            <a:ext cx="4198294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5/10 Decision points are right!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6AD7767-0DDD-34B5-0FDB-0733A27776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5" b="12555"/>
          <a:stretch/>
        </p:blipFill>
        <p:spPr>
          <a:xfrm>
            <a:off x="9039358" y="3721914"/>
            <a:ext cx="1493494" cy="190375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B6F6A26-9736-D1D8-130C-949DEF96C8A5}"/>
              </a:ext>
            </a:extLst>
          </p:cNvPr>
          <p:cNvSpPr/>
          <p:nvPr/>
        </p:nvSpPr>
        <p:spPr>
          <a:xfrm>
            <a:off x="1836580" y="1368929"/>
            <a:ext cx="5862916" cy="3443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en-US" sz="1600" b="1" dirty="0">
                <a:solidFill>
                  <a:schemeClr val="tx1"/>
                </a:solidFill>
              </a:rPr>
              <a:t>Gamification Approach for the module</a:t>
            </a:r>
          </a:p>
        </p:txBody>
      </p:sp>
    </p:spTree>
    <p:extLst>
      <p:ext uri="{BB962C8B-B14F-4D97-AF65-F5344CB8AC3E}">
        <p14:creationId xmlns:p14="http://schemas.microsoft.com/office/powerpoint/2010/main" val="80298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400</Words>
  <Application>Microsoft Office PowerPoint</Application>
  <PresentationFormat>Widescreen</PresentationFormat>
  <Paragraphs>63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Fira Sans</vt:lpstr>
      <vt:lpstr>Fira Sans Medium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 Design - Proposal Entrepreneurship Program</dc:title>
  <dc:creator>Somnath</dc:creator>
  <cp:lastModifiedBy>shivakumarm</cp:lastModifiedBy>
  <cp:revision>119</cp:revision>
  <dcterms:created xsi:type="dcterms:W3CDTF">2018-10-26T06:49:55Z</dcterms:created>
  <dcterms:modified xsi:type="dcterms:W3CDTF">2022-05-03T12:00:02Z</dcterms:modified>
</cp:coreProperties>
</file>