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617" r:id="rId3"/>
    <p:sldId id="606" r:id="rId4"/>
    <p:sldId id="615" r:id="rId5"/>
    <p:sldId id="611" r:id="rId6"/>
    <p:sldId id="6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1" clrIdx="0">
    <p:extLst>
      <p:ext uri="{19B8F6BF-5375-455C-9EA6-DF929625EA0E}">
        <p15:presenceInfo xmlns:p15="http://schemas.microsoft.com/office/powerpoint/2012/main" userId="S::martins@eidesign.net::533aefc4-3290-4a56-8db2-cb088827f2aa" providerId="AD"/>
      </p:ext>
    </p:extLst>
  </p:cmAuthor>
  <p:cmAuthor id="2" name="Satya" initials="S" lastIdx="2" clrIdx="1">
    <p:extLst>
      <p:ext uri="{19B8F6BF-5375-455C-9EA6-DF929625EA0E}">
        <p15:presenceInfo xmlns:p15="http://schemas.microsoft.com/office/powerpoint/2012/main" userId="S::satya@eidesign.net::a0a19d84-14c6-4e0b-8d98-d33d450bb59d" providerId="AD"/>
      </p:ext>
    </p:extLst>
  </p:cmAuthor>
  <p:cmAuthor id="3" name="Nimisha Unnikrishnan" initials="NU" lastIdx="1" clrIdx="2">
    <p:extLst>
      <p:ext uri="{19B8F6BF-5375-455C-9EA6-DF929625EA0E}">
        <p15:presenceInfo xmlns:p15="http://schemas.microsoft.com/office/powerpoint/2012/main" userId="S::Nimishau@eidesign.net::bcc77e32-c000-4f3c-8918-ba5061a40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EF6E37"/>
    <a:srgbClr val="EB5626"/>
    <a:srgbClr val="808080"/>
    <a:srgbClr val="B32121"/>
    <a:srgbClr val="B62021"/>
    <a:srgbClr val="B40000"/>
    <a:srgbClr val="A4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22" autoAdjust="0"/>
  </p:normalViewPr>
  <p:slideViewPr>
    <p:cSldViewPr snapToGrid="0">
      <p:cViewPr>
        <p:scale>
          <a:sx n="89" d="100"/>
          <a:sy n="89" d="100"/>
        </p:scale>
        <p:origin x="66" y="-990"/>
      </p:cViewPr>
      <p:guideLst>
        <p:guide orient="horz" pos="216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048A67A2-3F24-4BAC-AA7C-E5ED9C570C75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E1E2AF59-203A-4AA4-B801-0B4AD87609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0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0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F99E-8659-4B54-B79B-7D3C25A6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87950-64A7-428F-9F25-CA390806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1577-4119-40CE-9869-C0EF5078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06866DC-27DE-4415-9A2E-47E66ECED3C9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46745-A0ED-410C-B885-5CA9C0AB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1503-9087-4BB5-8E4F-21AC7FE6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0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5794-4651-4516-9C55-69BF30D2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3EF47-B5BB-4895-8C04-7C86FA82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A253-7F02-4E5E-83E9-0FDC1CED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1AC6-D854-4BC5-882C-12CCEB2B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439DEB2E-35B3-4ED0-9E04-0EC59508A3F3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CFED-4413-4EAE-ACBB-ADBA4161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535C-89ED-4BBD-A5E2-CEA024B6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2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79BC-0C30-48A2-B0A8-E77B444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5389-D9C4-45C6-8A5C-00B6344A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468B-3C51-47B2-A682-AA5061AF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FCE0F651-2DC0-49B4-986C-7F32DACACCF0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E620-1021-4CCB-825C-A08D37B3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8678-C161-4920-8625-2EB97922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19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27ADC-A880-4183-9305-6FB4123B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08F5D-AA59-4E26-B0B8-F6C847ED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6DAF-045D-4856-9108-5F21920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0F0D5F99-4FBD-4CC0-8897-8AB6830EA743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4AAA-33DA-4650-9EAF-328A245E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816C-29A0-4652-8019-2D26C837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DCB6-ECBF-480E-BB1D-25A69F59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E96B-04BD-4D9C-A1E4-CE2CFC8A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CE-6FCD-4D2E-848E-B3B70CA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DDB7307C-7CF5-43C1-ADEF-ACC5E87B32E1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A60D-B19F-4992-98BB-5BCAC38C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48EF-4855-4CE4-8EC5-0CC1358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436-D736-4369-98F3-C858DC22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0A30-2F4F-47E3-8951-4623CB7F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C515-C8AE-4E1C-8031-FA82E7B5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9D3D02D-8DD2-4A3B-8FB9-748136C505D5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A8BC-DC6D-44E9-A4F4-D1BC10BA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4A5B-79D9-413E-9E9A-30B879B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7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26C9-CBF9-447F-A77D-522C7DC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6B63-4BB6-4E7C-8271-A1EE239E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EDB9-726E-41A0-A703-40E7E2F1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E6A4-666E-46CD-BE99-FBFD9FAF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E93A3824-7E4D-4E0D-910F-F8F5D96C2583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6E07-617D-4AC9-975C-7062B2F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3E53-8312-4704-963F-F74951F0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780B-DD3B-415B-A5AD-17EA83DB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AE5C-7A02-40BD-B9AA-1460CB287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7441-B5D5-475E-AA80-5762FB7A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33EB-F4E5-4085-9A56-9B53C30E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9F3B-4D1A-4F3D-9E6E-FA658927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35B4B-9029-483E-B4D9-4E8987A5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CC0980A6-0F6E-4CE2-B950-3AA601E35D0A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093E8-4AD0-4764-9E3B-A6E831B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4DB3-AB53-4494-B307-298CD7A9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8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2F97-E37A-45D6-89F1-C951CF9F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E46B2-79F3-4591-A161-58618F55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2615D76A-3F17-45E4-8C69-7CD2552C4B91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D2370-D8EB-4ED5-9598-95FD43D8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22441-DC66-48FF-BFE2-0A5E698D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060"/>
                </a:solidFill>
                <a:latin typeface="Fira Sans" panose="020B0503050000020004" pitchFamily="34" charset="0"/>
              </a:rPr>
              <a:t>Solution Blueprints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06060"/>
                </a:solidFill>
                <a:latin typeface="Fira Sans" panose="020B0503050000020004" pitchFamily="34" charset="0"/>
              </a:rPr>
              <a:t>Title Of The Document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E26C5C-C7B2-C843-AE55-13285EF84A60}"/>
              </a:ext>
            </a:extLst>
          </p:cNvPr>
          <p:cNvSpPr/>
          <p:nvPr userDrawn="1"/>
        </p:nvSpPr>
        <p:spPr>
          <a:xfrm>
            <a:off x="659624" y="1942668"/>
            <a:ext cx="10889952" cy="4260731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E19CE-22A2-944B-B8DC-D25DAF36A557}"/>
              </a:ext>
            </a:extLst>
          </p:cNvPr>
          <p:cNvSpPr txBox="1"/>
          <p:nvPr userDrawn="1"/>
        </p:nvSpPr>
        <p:spPr>
          <a:xfrm>
            <a:off x="760501" y="1039452"/>
            <a:ext cx="266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>
                <a:latin typeface="Fira Sans" panose="020B0503050000020004" pitchFamily="34" charset="0"/>
              </a:rPr>
              <a:t>Table of Contents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7128-67A4-0640-B29D-72ACD7519717}"/>
              </a:ext>
            </a:extLst>
          </p:cNvPr>
          <p:cNvSpPr/>
          <p:nvPr userDrawn="1"/>
        </p:nvSpPr>
        <p:spPr>
          <a:xfrm>
            <a:off x="659624" y="983999"/>
            <a:ext cx="104305" cy="601733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75F1-DDBD-4054-AAB5-884190C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BD35-080A-46DC-B119-06C248A9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D202-86E5-4727-ABE8-2C52EB3E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CF1A-94EB-4471-A334-A3690C56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1E6D1A54-A421-45B9-BDEB-86B8BF3C9BD0}" type="datetime1">
              <a:rPr lang="en-IN" smtClean="0"/>
              <a:pPr/>
              <a:t>28-10-2020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C751-2DC2-41F7-91B8-66498848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278D-5FAA-40AC-98DC-AB947426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2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256DB-F9B6-481E-B1A2-FEB9FDB5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233B-B917-494F-85B2-08CE4E45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EC1-4CCB-4F20-885A-B22D2257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27379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47D1CF29-A681-418D-ADB8-998441E0A7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63A5C8-CD12-5845-B558-18560832E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7" y="686733"/>
            <a:ext cx="10874524" cy="55035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9D5D40-28C5-4705-A028-A2C4B97EB544}"/>
              </a:ext>
            </a:extLst>
          </p:cNvPr>
          <p:cNvSpPr/>
          <p:nvPr/>
        </p:nvSpPr>
        <p:spPr>
          <a:xfrm>
            <a:off x="655507" y="693237"/>
            <a:ext cx="5864046" cy="549707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3877B-E010-F04B-9089-5E802012FE7A}"/>
              </a:ext>
            </a:extLst>
          </p:cNvPr>
          <p:cNvGrpSpPr/>
          <p:nvPr/>
        </p:nvGrpSpPr>
        <p:grpSpPr>
          <a:xfrm>
            <a:off x="945058" y="2664094"/>
            <a:ext cx="6302495" cy="2553353"/>
            <a:chOff x="1520121" y="2959888"/>
            <a:chExt cx="6302495" cy="17727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7A0E10-CA79-4506-AB38-D5051A00D104}"/>
                </a:ext>
              </a:extLst>
            </p:cNvPr>
            <p:cNvSpPr txBox="1"/>
            <p:nvPr/>
          </p:nvSpPr>
          <p:spPr>
            <a:xfrm>
              <a:off x="1520121" y="2959888"/>
              <a:ext cx="6302495" cy="44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Solution Blueprints</a:t>
              </a:r>
              <a:endParaRPr lang="en-IN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FF56E3C5-E828-488C-9C20-3CAC5C926F83}"/>
                </a:ext>
              </a:extLst>
            </p:cNvPr>
            <p:cNvCxnSpPr>
              <a:cxnSpLocks/>
            </p:cNvCxnSpPr>
            <p:nvPr/>
          </p:nvCxnSpPr>
          <p:spPr>
            <a:xfrm>
              <a:off x="1626698" y="4461871"/>
              <a:ext cx="1818887" cy="0"/>
            </a:xfrm>
            <a:prstGeom prst="straightConnector1">
              <a:avLst/>
            </a:prstGeom>
            <a:ln w="57150">
              <a:solidFill>
                <a:srgbClr val="EB56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EB036E-FA44-4A43-A99E-80C1EA6A30DF}"/>
                </a:ext>
              </a:extLst>
            </p:cNvPr>
            <p:cNvSpPr txBox="1"/>
            <p:nvPr/>
          </p:nvSpPr>
          <p:spPr>
            <a:xfrm>
              <a:off x="1532956" y="3656354"/>
              <a:ext cx="4207476" cy="1923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EB5626"/>
                  </a:solidFill>
                  <a:latin typeface="Fira Sans Medium" panose="020B0603050000020004" pitchFamily="34" charset="0"/>
                </a:rPr>
                <a:t>Completed project solutions</a:t>
              </a:r>
              <a:endParaRPr lang="en-IN" sz="1200" dirty="0">
                <a:solidFill>
                  <a:srgbClr val="EB5626"/>
                </a:solidFill>
                <a:latin typeface="Fira Sans Medium" panose="020B06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9317F-0644-4049-8A8B-1158C81C21BE}"/>
                </a:ext>
              </a:extLst>
            </p:cNvPr>
            <p:cNvSpPr txBox="1"/>
            <p:nvPr/>
          </p:nvSpPr>
          <p:spPr>
            <a:xfrm>
              <a:off x="1532956" y="4540330"/>
              <a:ext cx="4207476" cy="19231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Fira Sans Medium" panose="020B0603050000020004" pitchFamily="34" charset="0"/>
                </a:rPr>
                <a:t>Prepared for: </a:t>
              </a:r>
              <a:r>
                <a:rPr lang="en-US" sz="1200" dirty="0">
                  <a:solidFill>
                    <a:srgbClr val="EB5626"/>
                  </a:solidFill>
                  <a:latin typeface="Fira Sans Medium" panose="020B0603050000020004" pitchFamily="34" charset="0"/>
                </a:rPr>
                <a:t>Knowledge Repository </a:t>
              </a:r>
              <a:endParaRPr lang="en-IN" sz="1200" dirty="0">
                <a:solidFill>
                  <a:srgbClr val="EB5626"/>
                </a:solidFill>
                <a:latin typeface="Fira Sans Medium" panose="020B06030500000200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3DDD87-7CE9-5B45-9C61-8485A41C224A}"/>
              </a:ext>
            </a:extLst>
          </p:cNvPr>
          <p:cNvSpPr txBox="1"/>
          <p:nvPr/>
        </p:nvSpPr>
        <p:spPr>
          <a:xfrm>
            <a:off x="959818" y="5139148"/>
            <a:ext cx="42074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15</a:t>
            </a:r>
            <a:r>
              <a:rPr lang="en-US" sz="1200" baseline="300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th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Fira Sans" panose="020B0503050000020004" pitchFamily="34" charset="0"/>
              </a:rPr>
              <a:t> Oct 2020</a:t>
            </a:r>
            <a:endParaRPr lang="en-IN" sz="1200" dirty="0">
              <a:solidFill>
                <a:srgbClr val="00B3C4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F7AED-8B0F-4DBC-97C1-95C5E05A8745}"/>
              </a:ext>
            </a:extLst>
          </p:cNvPr>
          <p:cNvSpPr/>
          <p:nvPr/>
        </p:nvSpPr>
        <p:spPr>
          <a:xfrm>
            <a:off x="655507" y="1608687"/>
            <a:ext cx="2468693" cy="81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2DAA90-38F0-444E-A15A-DFFAC927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" y="1721910"/>
            <a:ext cx="1962508" cy="6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18F7-8F8C-477C-AC68-532C0735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2</a:t>
            </a:fld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13FCCA-2A64-43A9-8529-956B9B177505}"/>
              </a:ext>
            </a:extLst>
          </p:cNvPr>
          <p:cNvSpPr/>
          <p:nvPr/>
        </p:nvSpPr>
        <p:spPr>
          <a:xfrm>
            <a:off x="409573" y="3011671"/>
            <a:ext cx="2691434" cy="365127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Approach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F9DCFA-6B1D-4B7A-8C7D-BBEEC89F242C}"/>
              </a:ext>
            </a:extLst>
          </p:cNvPr>
          <p:cNvSpPr/>
          <p:nvPr/>
        </p:nvSpPr>
        <p:spPr>
          <a:xfrm>
            <a:off x="409573" y="1733403"/>
            <a:ext cx="2691434" cy="365126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Business Objective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04E035-4FA0-4FCD-BDE9-D4CB69C8C16A}"/>
              </a:ext>
            </a:extLst>
          </p:cNvPr>
          <p:cNvSpPr/>
          <p:nvPr/>
        </p:nvSpPr>
        <p:spPr>
          <a:xfrm>
            <a:off x="409575" y="4080628"/>
            <a:ext cx="2691434" cy="36512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Key Highlights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739F19-06E0-407C-A604-908972C66DE4}"/>
              </a:ext>
            </a:extLst>
          </p:cNvPr>
          <p:cNvSpPr/>
          <p:nvPr/>
        </p:nvSpPr>
        <p:spPr>
          <a:xfrm>
            <a:off x="409573" y="904448"/>
            <a:ext cx="2691434" cy="36512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Topic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21449-F63A-46F6-A8BB-1327A6801B7E}"/>
              </a:ext>
            </a:extLst>
          </p:cNvPr>
          <p:cNvSpPr txBox="1"/>
          <p:nvPr/>
        </p:nvSpPr>
        <p:spPr>
          <a:xfrm>
            <a:off x="409574" y="4531334"/>
            <a:ext cx="100728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Gamified Learning on Data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Includes all gaming elements (Avatar Selection, Scoring, Rewards, Penalties, Badges)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Avatars are close to real-life characters in Amazon and helps in instantly connecting with the target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of real situations or scenarios for greater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 Spoiler alerts, decision points and an overarching story the learner is beautifully hooked to the game all the way till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Partially audio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Built on Storyline 360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Leverages the Parallax platform for linear navigation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B21AD0-E20F-499E-9234-7F3297702B19}"/>
              </a:ext>
            </a:extLst>
          </p:cNvPr>
          <p:cNvSpPr txBox="1"/>
          <p:nvPr/>
        </p:nvSpPr>
        <p:spPr>
          <a:xfrm>
            <a:off x="303556" y="2220185"/>
            <a:ext cx="8087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 awareness on data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Demonstrate ways of mitigating data security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Share best practices on data handling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90CEA3-13BE-4C7E-A6A9-800B7384C49E}"/>
              </a:ext>
            </a:extLst>
          </p:cNvPr>
          <p:cNvSpPr txBox="1"/>
          <p:nvPr/>
        </p:nvSpPr>
        <p:spPr>
          <a:xfrm>
            <a:off x="409573" y="3456693"/>
            <a:ext cx="102716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gamified learning driven through a single character or avatar who is on a mission to earn trust points from customers as he or she navigates through the different security levels embedded in the course.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61DB2-C241-4760-949F-8B735BBEEFCD}"/>
              </a:ext>
            </a:extLst>
          </p:cNvPr>
          <p:cNvSpPr txBox="1"/>
          <p:nvPr/>
        </p:nvSpPr>
        <p:spPr>
          <a:xfrm>
            <a:off x="310182" y="1355764"/>
            <a:ext cx="10271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 Security and Data Handling</a:t>
            </a:r>
          </a:p>
        </p:txBody>
      </p:sp>
    </p:spTree>
    <p:extLst>
      <p:ext uri="{BB962C8B-B14F-4D97-AF65-F5344CB8AC3E}">
        <p14:creationId xmlns:p14="http://schemas.microsoft.com/office/powerpoint/2010/main" val="24765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050">
            <a:extLst>
              <a:ext uri="{FF2B5EF4-FFF2-40B4-BE49-F238E27FC236}">
                <a16:creationId xmlns:a16="http://schemas.microsoft.com/office/drawing/2014/main" id="{082BF974-2D3A-4292-A9EB-49F53D8F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384" y="113813"/>
            <a:ext cx="819150" cy="365125"/>
          </a:xfrm>
        </p:spPr>
        <p:txBody>
          <a:bodyPr/>
          <a:lstStyle/>
          <a:p>
            <a:fld id="{47D1CF29-A681-418D-ADB8-998441E0A74A}" type="slidenum">
              <a:rPr lang="en-IN" smtClean="0">
                <a:solidFill>
                  <a:schemeClr val="bg1"/>
                </a:solidFill>
              </a:rPr>
              <a:t>3</a:t>
            </a:fld>
            <a:endParaRPr lang="en-IN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0FB0B1-21F7-4286-8067-970809C9947F}"/>
              </a:ext>
            </a:extLst>
          </p:cNvPr>
          <p:cNvGrpSpPr/>
          <p:nvPr/>
        </p:nvGrpSpPr>
        <p:grpSpPr>
          <a:xfrm>
            <a:off x="8083071" y="113813"/>
            <a:ext cx="3828779" cy="403959"/>
            <a:chOff x="8083071" y="113813"/>
            <a:chExt cx="3828779" cy="403959"/>
          </a:xfrm>
        </p:grpSpPr>
        <p:sp>
          <p:nvSpPr>
            <p:cNvPr id="27" name="Slide Number Placeholder 2050">
              <a:extLst>
                <a:ext uri="{FF2B5EF4-FFF2-40B4-BE49-F238E27FC236}">
                  <a16:creationId xmlns:a16="http://schemas.microsoft.com/office/drawing/2014/main" id="{6F378C63-4731-4749-B472-D043D1DB3AD0}"/>
                </a:ext>
              </a:extLst>
            </p:cNvPr>
            <p:cNvSpPr txBox="1">
              <a:spLocks/>
            </p:cNvSpPr>
            <p:nvPr/>
          </p:nvSpPr>
          <p:spPr>
            <a:xfrm>
              <a:off x="11576384" y="113813"/>
              <a:ext cx="335466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Fira Sans" panose="020B0503050000020004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7D1CF29-A681-418D-ADB8-998441E0A74A}" type="slidenum">
                <a:rPr lang="en-IN" smtClean="0">
                  <a:solidFill>
                    <a:schemeClr val="bg1"/>
                  </a:solidFill>
                </a:rPr>
                <a:pPr/>
                <a:t>3</a:t>
              </a:fld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1CBB42-C897-4879-B1E5-6C3FF88E49B6}"/>
                </a:ext>
              </a:extLst>
            </p:cNvPr>
            <p:cNvSpPr txBox="1"/>
            <p:nvPr/>
          </p:nvSpPr>
          <p:spPr>
            <a:xfrm>
              <a:off x="8083071" y="209995"/>
              <a:ext cx="3410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EB5626"/>
                  </a:solidFill>
                  <a:latin typeface="Fira Sans" panose="020B0503050000020004" pitchFamily="34" charset="0"/>
                  <a:cs typeface="Calibri" panose="020F0502020204030204" pitchFamily="34" charset="0"/>
                </a:rPr>
                <a:t>Amazon AWS Games</a:t>
              </a:r>
              <a:endParaRPr lang="en-IN" sz="1400" dirty="0">
                <a:solidFill>
                  <a:srgbClr val="EB5626"/>
                </a:solidFill>
                <a:latin typeface="Fira Sans" panose="020B05030500000200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4039D-779C-48DD-AF36-703BA9F52A57}"/>
              </a:ext>
            </a:extLst>
          </p:cNvPr>
          <p:cNvSpPr/>
          <p:nvPr/>
        </p:nvSpPr>
        <p:spPr>
          <a:xfrm>
            <a:off x="4689255" y="603871"/>
            <a:ext cx="3410349" cy="787794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Game Introduction</a:t>
            </a:r>
          </a:p>
          <a:p>
            <a:pPr algn="ctr"/>
            <a:r>
              <a:rPr lang="en-IN" sz="1400" dirty="0"/>
              <a:t>Game </a:t>
            </a:r>
            <a:r>
              <a:rPr lang="en-IN" sz="1400" dirty="0" err="1"/>
              <a:t>Obj</a:t>
            </a:r>
            <a:r>
              <a:rPr lang="en-IN" sz="1400" dirty="0"/>
              <a:t>/Purpose/Rules/Avatar Selection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07B9E-2672-4861-B5BB-4C44770431C1}"/>
              </a:ext>
            </a:extLst>
          </p:cNvPr>
          <p:cNvSpPr/>
          <p:nvPr/>
        </p:nvSpPr>
        <p:spPr>
          <a:xfrm>
            <a:off x="4689259" y="1565756"/>
            <a:ext cx="3410345" cy="663995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dirty="0"/>
          </a:p>
          <a:p>
            <a:pPr algn="ctr"/>
            <a:r>
              <a:rPr lang="en-IN" sz="1400" dirty="0"/>
              <a:t>Landing Page</a:t>
            </a:r>
          </a:p>
          <a:p>
            <a:pPr algn="ctr"/>
            <a:r>
              <a:rPr lang="en-IN" sz="1400" dirty="0"/>
              <a:t>(Context setting Videos)</a:t>
            </a:r>
          </a:p>
          <a:p>
            <a:pPr algn="ctr"/>
            <a:endParaRPr lang="en-IN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8F9D2E-AC8D-4063-824D-0CC7CC843270}"/>
              </a:ext>
            </a:extLst>
          </p:cNvPr>
          <p:cNvSpPr/>
          <p:nvPr/>
        </p:nvSpPr>
        <p:spPr>
          <a:xfrm>
            <a:off x="5666211" y="2437174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Level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EC810-E582-458F-B844-D12F603AC7C0}"/>
              </a:ext>
            </a:extLst>
          </p:cNvPr>
          <p:cNvSpPr/>
          <p:nvPr/>
        </p:nvSpPr>
        <p:spPr>
          <a:xfrm>
            <a:off x="5666211" y="2823410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Interactions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AD8DE1-C3D2-414C-9CC5-68F3AEB23E90}"/>
              </a:ext>
            </a:extLst>
          </p:cNvPr>
          <p:cNvSpPr/>
          <p:nvPr/>
        </p:nvSpPr>
        <p:spPr>
          <a:xfrm>
            <a:off x="5666211" y="3209646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Decision Points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5B4E64-AEE8-4841-AD2F-82FBCF4D8CD8}"/>
              </a:ext>
            </a:extLst>
          </p:cNvPr>
          <p:cNvSpPr/>
          <p:nvPr/>
        </p:nvSpPr>
        <p:spPr>
          <a:xfrm>
            <a:off x="5666211" y="3595882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Interactive Learning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4CA066-4ABD-4552-8CC6-CE47B91C6A82}"/>
              </a:ext>
            </a:extLst>
          </p:cNvPr>
          <p:cNvSpPr/>
          <p:nvPr/>
        </p:nvSpPr>
        <p:spPr>
          <a:xfrm>
            <a:off x="5666211" y="3982118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Level 1 Completion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15261F-D28E-4BD0-B83D-C61B6DAECF0E}"/>
              </a:ext>
            </a:extLst>
          </p:cNvPr>
          <p:cNvSpPr/>
          <p:nvPr/>
        </p:nvSpPr>
        <p:spPr>
          <a:xfrm>
            <a:off x="5666041" y="4754587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4 Stages completed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FCD352-0FDE-405A-A51D-551CCB32C12B}"/>
              </a:ext>
            </a:extLst>
          </p:cNvPr>
          <p:cNvSpPr/>
          <p:nvPr/>
        </p:nvSpPr>
        <p:spPr>
          <a:xfrm>
            <a:off x="3618747" y="3753122"/>
            <a:ext cx="1163989" cy="14094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accent1">
                    <a:lumMod val="75000"/>
                  </a:schemeClr>
                </a:solidFill>
              </a:rPr>
              <a:t>All  the three levels follow identical progression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3E9682-D2D3-4C2B-B378-7082D0DF5AD5}"/>
              </a:ext>
            </a:extLst>
          </p:cNvPr>
          <p:cNvSpPr/>
          <p:nvPr/>
        </p:nvSpPr>
        <p:spPr>
          <a:xfrm>
            <a:off x="5666040" y="5566799"/>
            <a:ext cx="2122751" cy="289372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Scores and Badges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ECEEBE-6EFA-4770-AF5C-26BCD3D74359}"/>
              </a:ext>
            </a:extLst>
          </p:cNvPr>
          <p:cNvSpPr/>
          <p:nvPr/>
        </p:nvSpPr>
        <p:spPr>
          <a:xfrm>
            <a:off x="8099603" y="3125543"/>
            <a:ext cx="2679551" cy="20550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Users need to complete all stages within the specified time.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Navigation is linear.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Learners are scored based on their performance on the decision points and final assessment.</a:t>
            </a: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IN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73F7DFED-A170-4089-A3D1-A37CDB60CE04}"/>
              </a:ext>
            </a:extLst>
          </p:cNvPr>
          <p:cNvSpPr/>
          <p:nvPr/>
        </p:nvSpPr>
        <p:spPr>
          <a:xfrm>
            <a:off x="6246411" y="1240599"/>
            <a:ext cx="241496" cy="3021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83EDA7A1-0D63-4062-9774-600D8A5C0FC2}"/>
              </a:ext>
            </a:extLst>
          </p:cNvPr>
          <p:cNvSpPr/>
          <p:nvPr/>
        </p:nvSpPr>
        <p:spPr>
          <a:xfrm>
            <a:off x="6328515" y="2085970"/>
            <a:ext cx="241496" cy="3021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0C42B2-693E-4BF9-B20F-3D6878DF416E}"/>
              </a:ext>
            </a:extLst>
          </p:cNvPr>
          <p:cNvSpPr/>
          <p:nvPr/>
        </p:nvSpPr>
        <p:spPr>
          <a:xfrm>
            <a:off x="5666042" y="4368353"/>
            <a:ext cx="2122751" cy="3021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Level 2, 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ACB9B8-F6A8-456C-BA67-2905FD707A4B}"/>
              </a:ext>
            </a:extLst>
          </p:cNvPr>
          <p:cNvCxnSpPr>
            <a:cxnSpLocks/>
          </p:cNvCxnSpPr>
          <p:nvPr/>
        </p:nvCxnSpPr>
        <p:spPr>
          <a:xfrm>
            <a:off x="4933476" y="2599002"/>
            <a:ext cx="0" cy="313486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D1C8F94-A040-444A-840F-773E10B949C9}"/>
              </a:ext>
            </a:extLst>
          </p:cNvPr>
          <p:cNvCxnSpPr>
            <a:cxnSpLocks/>
          </p:cNvCxnSpPr>
          <p:nvPr/>
        </p:nvCxnSpPr>
        <p:spPr>
          <a:xfrm>
            <a:off x="4933476" y="2599002"/>
            <a:ext cx="6119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195A38E-B2D1-4513-A7FE-C46A8A4CDF98}"/>
              </a:ext>
            </a:extLst>
          </p:cNvPr>
          <p:cNvCxnSpPr>
            <a:cxnSpLocks/>
          </p:cNvCxnSpPr>
          <p:nvPr/>
        </p:nvCxnSpPr>
        <p:spPr>
          <a:xfrm>
            <a:off x="4933476" y="5733871"/>
            <a:ext cx="6119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E280902E-177D-494E-835D-256D956990F5}"/>
              </a:ext>
            </a:extLst>
          </p:cNvPr>
          <p:cNvSpPr/>
          <p:nvPr/>
        </p:nvSpPr>
        <p:spPr>
          <a:xfrm>
            <a:off x="5666040" y="5997069"/>
            <a:ext cx="2122751" cy="289372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Users feedback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6B6C12-5751-4025-AF58-08FCC2B8546E}"/>
              </a:ext>
            </a:extLst>
          </p:cNvPr>
          <p:cNvSpPr/>
          <p:nvPr/>
        </p:nvSpPr>
        <p:spPr>
          <a:xfrm>
            <a:off x="5672287" y="5180608"/>
            <a:ext cx="2122751" cy="289372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Scores and Badges</a:t>
            </a:r>
          </a:p>
        </p:txBody>
      </p:sp>
    </p:spTree>
    <p:extLst>
      <p:ext uri="{BB962C8B-B14F-4D97-AF65-F5344CB8AC3E}">
        <p14:creationId xmlns:p14="http://schemas.microsoft.com/office/powerpoint/2010/main" val="277075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67C44-924C-4B7D-860F-2FDC9D27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4</a:t>
            </a:fld>
            <a:endParaRPr lang="en-IN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7B5842A0-5DF6-43A2-A39D-4765627BF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3" b="4799"/>
          <a:stretch/>
        </p:blipFill>
        <p:spPr>
          <a:xfrm>
            <a:off x="306318" y="707456"/>
            <a:ext cx="5631865" cy="2716748"/>
          </a:xfrm>
          <a:prstGeom prst="rect">
            <a:avLst/>
          </a:prstGeo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EB3E843-CF52-4B70-A9C2-BCFA784A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2" b="6387"/>
          <a:stretch/>
        </p:blipFill>
        <p:spPr>
          <a:xfrm>
            <a:off x="6234074" y="707455"/>
            <a:ext cx="5738056" cy="2716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161FB-544D-4179-B953-E903DAF0F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97" b="12802"/>
          <a:stretch/>
        </p:blipFill>
        <p:spPr>
          <a:xfrm>
            <a:off x="2487391" y="3543420"/>
            <a:ext cx="7252489" cy="313567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148D22-DE90-478E-95C5-79FEAC43EF2E}"/>
              </a:ext>
            </a:extLst>
          </p:cNvPr>
          <p:cNvSpPr/>
          <p:nvPr/>
        </p:nvSpPr>
        <p:spPr>
          <a:xfrm>
            <a:off x="5044198" y="953328"/>
            <a:ext cx="1787969" cy="69713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GAMING ELEMENTS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808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AB63A-0D3C-4A3E-8DEF-ED6EBF61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D1CF29-A681-418D-ADB8-998441E0A74A}" type="slidenum">
              <a:rPr lang="en-IN" smtClean="0"/>
              <a:pPr>
                <a:spcAft>
                  <a:spcPts val="600"/>
                </a:spcAft>
              </a:pPr>
              <a:t>5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612B8-4999-491F-BCC6-5C721C3C2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241" r="-3" b="6906"/>
          <a:stretch/>
        </p:blipFill>
        <p:spPr>
          <a:xfrm>
            <a:off x="2542129" y="3525668"/>
            <a:ext cx="7299807" cy="3195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69496-9D8A-4AAF-9240-3A34718E8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2" b="13025"/>
          <a:stretch/>
        </p:blipFill>
        <p:spPr>
          <a:xfrm>
            <a:off x="6192033" y="767860"/>
            <a:ext cx="5947062" cy="2605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EB32E-4A81-4A27-96D2-C03C4AB0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11" b="12621"/>
          <a:stretch/>
        </p:blipFill>
        <p:spPr>
          <a:xfrm>
            <a:off x="72385" y="736047"/>
            <a:ext cx="5927584" cy="26050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3CB803-5FF5-4522-9588-FFD54CD75B09}"/>
              </a:ext>
            </a:extLst>
          </p:cNvPr>
          <p:cNvSpPr/>
          <p:nvPr/>
        </p:nvSpPr>
        <p:spPr>
          <a:xfrm>
            <a:off x="9463169" y="3895311"/>
            <a:ext cx="1974573" cy="69713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GAME LEVELS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040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4D111-C1B3-4B46-8253-CDCDC1DE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6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C515-1686-4707-B776-6D367D98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9" r="2" b="4969"/>
          <a:stretch/>
        </p:blipFill>
        <p:spPr>
          <a:xfrm>
            <a:off x="192526" y="749302"/>
            <a:ext cx="5583346" cy="2679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8F3A7-D001-4592-9772-F995E9FE2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19" r="2" b="10481"/>
          <a:stretch/>
        </p:blipFill>
        <p:spPr>
          <a:xfrm>
            <a:off x="6082748" y="3633010"/>
            <a:ext cx="5880294" cy="259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16000-E9BB-4CC1-8C28-B19BC5753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05" b="13213"/>
          <a:stretch/>
        </p:blipFill>
        <p:spPr>
          <a:xfrm>
            <a:off x="6030999" y="749302"/>
            <a:ext cx="5945295" cy="2599924"/>
          </a:xfrm>
          <a:prstGeom prst="rect">
            <a:avLst/>
          </a:prstGeom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CBFC0F-C1B9-4AB1-BA5F-FCD15EACF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16" b="6441"/>
          <a:stretch/>
        </p:blipFill>
        <p:spPr>
          <a:xfrm>
            <a:off x="192526" y="3675485"/>
            <a:ext cx="5583346" cy="258152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5A99BE-F7F4-4C1C-B4D4-BAA780A88EFF}"/>
              </a:ext>
            </a:extLst>
          </p:cNvPr>
          <p:cNvSpPr/>
          <p:nvPr/>
        </p:nvSpPr>
        <p:spPr>
          <a:xfrm>
            <a:off x="4916149" y="3080434"/>
            <a:ext cx="1974573" cy="69713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INTERACTIVITIES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002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258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Sreya Basu</dc:creator>
  <cp:lastModifiedBy>Sreya Basu</cp:lastModifiedBy>
  <cp:revision>15</cp:revision>
  <dcterms:created xsi:type="dcterms:W3CDTF">2020-10-16T15:16:03Z</dcterms:created>
  <dcterms:modified xsi:type="dcterms:W3CDTF">2020-10-28T11:37:52Z</dcterms:modified>
</cp:coreProperties>
</file>