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256" r:id="rId2"/>
    <p:sldId id="606" r:id="rId3"/>
    <p:sldId id="610" r:id="rId4"/>
    <p:sldId id="609" r:id="rId5"/>
    <p:sldId id="607" r:id="rId6"/>
    <p:sldId id="608" r:id="rId7"/>
    <p:sldId id="5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initials="M" lastIdx="1" clrIdx="0">
    <p:extLst>
      <p:ext uri="{19B8F6BF-5375-455C-9EA6-DF929625EA0E}">
        <p15:presenceInfo xmlns:p15="http://schemas.microsoft.com/office/powerpoint/2012/main" userId="S::martins@eidesign.net::533aefc4-3290-4a56-8db2-cb088827f2aa" providerId="AD"/>
      </p:ext>
    </p:extLst>
  </p:cmAuthor>
  <p:cmAuthor id="2" name="Satya" initials="S" lastIdx="2" clrIdx="1">
    <p:extLst>
      <p:ext uri="{19B8F6BF-5375-455C-9EA6-DF929625EA0E}">
        <p15:presenceInfo xmlns:p15="http://schemas.microsoft.com/office/powerpoint/2012/main" userId="S::satya@eidesign.net::a0a19d84-14c6-4e0b-8d98-d33d450bb59d" providerId="AD"/>
      </p:ext>
    </p:extLst>
  </p:cmAuthor>
  <p:cmAuthor id="3" name="Nimisha Unnikrishnan" initials="NU" lastIdx="1" clrIdx="2">
    <p:extLst>
      <p:ext uri="{19B8F6BF-5375-455C-9EA6-DF929625EA0E}">
        <p15:presenceInfo xmlns:p15="http://schemas.microsoft.com/office/powerpoint/2012/main" userId="S::Nimishau@eidesign.net::bcc77e32-c000-4f3c-8918-ba5061a40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626"/>
    <a:srgbClr val="EF6E37"/>
    <a:srgbClr val="808080"/>
    <a:srgbClr val="B32121"/>
    <a:srgbClr val="B62021"/>
    <a:srgbClr val="B40000"/>
    <a:srgbClr val="A40000"/>
    <a:srgbClr val="000000"/>
    <a:srgbClr val="C6F3EE"/>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3" autoAdjust="0"/>
  </p:normalViewPr>
  <p:slideViewPr>
    <p:cSldViewPr snapToGrid="0">
      <p:cViewPr varScale="1">
        <p:scale>
          <a:sx n="65" d="100"/>
          <a:sy n="65" d="100"/>
        </p:scale>
        <p:origin x="912" y="66"/>
      </p:cViewPr>
      <p:guideLst>
        <p:guide orient="horz" pos="21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ra Sans" panose="020B0503050000020004" pitchFamily="34" charset="0"/>
              </a:defRPr>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ra Sans" panose="020B0503050000020004" pitchFamily="34" charset="0"/>
              </a:defRPr>
            </a:lvl1pPr>
          </a:lstStyle>
          <a:p>
            <a:fld id="{048A67A2-3F24-4BAC-AA7C-E5ED9C570C75}" type="datetimeFigureOut">
              <a:rPr lang="en-IN" smtClean="0"/>
              <a:pPr/>
              <a:t>16-10-2020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ra Sans" panose="020B0503050000020004" pitchFamily="34" charset="0"/>
              </a:defRPr>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ra Sans" panose="020B0503050000020004" pitchFamily="34" charset="0"/>
              </a:defRPr>
            </a:lvl1pPr>
          </a:lstStyle>
          <a:p>
            <a:fld id="{E1E2AF59-203A-4AA4-B801-0B4AD87609D0}" type="slidenum">
              <a:rPr lang="en-IN" smtClean="0"/>
              <a:pPr/>
              <a:t>‹#›</a:t>
            </a:fld>
            <a:endParaRPr lang="en-IN"/>
          </a:p>
        </p:txBody>
      </p:sp>
    </p:spTree>
    <p:extLst>
      <p:ext uri="{BB962C8B-B14F-4D97-AF65-F5344CB8AC3E}">
        <p14:creationId xmlns:p14="http://schemas.microsoft.com/office/powerpoint/2010/main" val="74569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ra Sans" panose="020B0503050000020004" pitchFamily="34" charset="0"/>
        <a:ea typeface="+mn-ea"/>
        <a:cs typeface="+mn-cs"/>
      </a:defRPr>
    </a:lvl1pPr>
    <a:lvl2pPr marL="457200" algn="l" defTabSz="914400" rtl="0" eaLnBrk="1" latinLnBrk="0" hangingPunct="1">
      <a:defRPr sz="1200" kern="1200">
        <a:solidFill>
          <a:schemeClr val="tx1"/>
        </a:solidFill>
        <a:latin typeface="Fira Sans" panose="020B0503050000020004" pitchFamily="34" charset="0"/>
        <a:ea typeface="+mn-ea"/>
        <a:cs typeface="+mn-cs"/>
      </a:defRPr>
    </a:lvl2pPr>
    <a:lvl3pPr marL="914400" algn="l" defTabSz="914400" rtl="0" eaLnBrk="1" latinLnBrk="0" hangingPunct="1">
      <a:defRPr sz="1200" kern="1200">
        <a:solidFill>
          <a:schemeClr val="tx1"/>
        </a:solidFill>
        <a:latin typeface="Fira Sans" panose="020B0503050000020004" pitchFamily="34" charset="0"/>
        <a:ea typeface="+mn-ea"/>
        <a:cs typeface="+mn-cs"/>
      </a:defRPr>
    </a:lvl3pPr>
    <a:lvl4pPr marL="1371600" algn="l" defTabSz="914400" rtl="0" eaLnBrk="1" latinLnBrk="0" hangingPunct="1">
      <a:defRPr sz="1200" kern="1200">
        <a:solidFill>
          <a:schemeClr val="tx1"/>
        </a:solidFill>
        <a:latin typeface="Fira Sans" panose="020B0503050000020004" pitchFamily="34" charset="0"/>
        <a:ea typeface="+mn-ea"/>
        <a:cs typeface="+mn-cs"/>
      </a:defRPr>
    </a:lvl4pPr>
    <a:lvl5pPr marL="1828800" algn="l" defTabSz="914400" rtl="0" eaLnBrk="1" latinLnBrk="0" hangingPunct="1">
      <a:defRPr sz="1200" kern="1200">
        <a:solidFill>
          <a:schemeClr val="tx1"/>
        </a:solidFill>
        <a:latin typeface="Fira Sans" panose="020B050305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1E2AF59-203A-4AA4-B801-0B4AD87609D0}" type="slidenum">
              <a:rPr lang="en-IN" smtClean="0"/>
              <a:t>1</a:t>
            </a:fld>
            <a:endParaRPr lang="en-IN"/>
          </a:p>
        </p:txBody>
      </p:sp>
    </p:spTree>
    <p:extLst>
      <p:ext uri="{BB962C8B-B14F-4D97-AF65-F5344CB8AC3E}">
        <p14:creationId xmlns:p14="http://schemas.microsoft.com/office/powerpoint/2010/main" val="353007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IN" sz="1200" dirty="0">
                <a:effectLst/>
                <a:latin typeface="Calibri" panose="020F0502020204030204" pitchFamily="34" charset="0"/>
                <a:ea typeface="Calibri" panose="020F0502020204030204" pitchFamily="34" charset="0"/>
              </a:rPr>
              <a:t>https://eidblr-my.sharepoint.com/:w:/g/personal/subramani_eidesign_net/Ee5cF508ugdNk_u3TL1fuvoBtnju3_CwZJ3loi8Z9cWuhg?e=Dxoi9q</a:t>
            </a:r>
          </a:p>
          <a:p>
            <a:pPr marL="0" lvl="0" indent="0">
              <a:buFont typeface="Symbol" panose="05050102010706020507" pitchFamily="18" charset="2"/>
              <a:buNone/>
            </a:pP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2</a:t>
            </a:fld>
            <a:endParaRPr lang="en-IN"/>
          </a:p>
        </p:txBody>
      </p:sp>
    </p:spTree>
    <p:extLst>
      <p:ext uri="{BB962C8B-B14F-4D97-AF65-F5344CB8AC3E}">
        <p14:creationId xmlns:p14="http://schemas.microsoft.com/office/powerpoint/2010/main" val="26650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IN" sz="1200" dirty="0">
                <a:effectLst/>
                <a:latin typeface="Calibri" panose="020F0502020204030204" pitchFamily="34" charset="0"/>
                <a:ea typeface="Calibri" panose="020F0502020204030204" pitchFamily="34" charset="0"/>
              </a:rPr>
              <a:t>https://eidblr-my.sharepoint.com/:w:/g/personal/subramani_eidesign_net/Ee5cF508ugdNk_u3TL1fuvoBtnju3_CwZJ3loi8Z9cWuhg?e=Dxoi9q</a:t>
            </a:r>
          </a:p>
          <a:p>
            <a:pPr marL="0" lvl="0" indent="0">
              <a:buFont typeface="Symbol" panose="05050102010706020507" pitchFamily="18" charset="2"/>
              <a:buNone/>
            </a:pP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3</a:t>
            </a:fld>
            <a:endParaRPr lang="en-IN"/>
          </a:p>
        </p:txBody>
      </p:sp>
    </p:spTree>
    <p:extLst>
      <p:ext uri="{BB962C8B-B14F-4D97-AF65-F5344CB8AC3E}">
        <p14:creationId xmlns:p14="http://schemas.microsoft.com/office/powerpoint/2010/main" val="394007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en-IN" sz="12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r>
              <a:rPr lang="en-IN" sz="1200" dirty="0">
                <a:effectLst/>
                <a:latin typeface="Calibri" panose="020F0502020204030204" pitchFamily="34" charset="0"/>
                <a:ea typeface="Calibri" panose="020F0502020204030204" pitchFamily="34" charset="0"/>
              </a:rPr>
              <a:t>https://eidblr-my.sharepoint.com/:w:/g/personal/subramani_eidesign_net/Ee5cF508ugdNk_u3TL1fuvoBtnju3_CwZJ3loi8Z9cWuhg?e=Dxoi9q</a:t>
            </a:r>
          </a:p>
          <a:p>
            <a:pPr marL="0" lvl="0" indent="0">
              <a:buFont typeface="Symbol" panose="05050102010706020507" pitchFamily="18" charset="2"/>
              <a:buNone/>
            </a:pP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4</a:t>
            </a:fld>
            <a:endParaRPr lang="en-IN"/>
          </a:p>
        </p:txBody>
      </p:sp>
    </p:spTree>
    <p:extLst>
      <p:ext uri="{BB962C8B-B14F-4D97-AF65-F5344CB8AC3E}">
        <p14:creationId xmlns:p14="http://schemas.microsoft.com/office/powerpoint/2010/main" val="226441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5</a:t>
            </a:fld>
            <a:endParaRPr lang="en-IN"/>
          </a:p>
        </p:txBody>
      </p:sp>
    </p:spTree>
    <p:extLst>
      <p:ext uri="{BB962C8B-B14F-4D97-AF65-F5344CB8AC3E}">
        <p14:creationId xmlns:p14="http://schemas.microsoft.com/office/powerpoint/2010/main" val="108412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effectLst/>
                <a:latin typeface="Calibri" panose="020F0502020204030204" pitchFamily="34" charset="0"/>
                <a:ea typeface="Calibri" panose="020F0502020204030204" pitchFamily="34" charset="0"/>
              </a:rPr>
              <a:t>Score logic: </a:t>
            </a:r>
            <a:endParaRPr lang="en-IN" sz="1200" dirty="0">
              <a:effectLst/>
              <a:latin typeface="Times New Roman" panose="02020603050405020304" pitchFamily="18"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wrong, provide try again option. </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correct, move forward,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1: user answer correct, move forward and add points to the score</a:t>
            </a:r>
            <a:endParaRPr lang="en-IN"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IN" sz="1200" dirty="0">
                <a:effectLst/>
                <a:latin typeface="Calibri" panose="020F0502020204030204" pitchFamily="34" charset="0"/>
                <a:ea typeface="Times New Roman" panose="02020603050405020304" pitchFamily="18" charset="0"/>
              </a:rPr>
              <a:t>Attempt 2: user answer wrong again, allow user to move forward but don’t add points</a:t>
            </a:r>
            <a:endParaRPr lang="en-IN" sz="12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1E2AF59-203A-4AA4-B801-0B4AD87609D0}" type="slidenum">
              <a:rPr lang="en-IN" smtClean="0"/>
              <a:pPr/>
              <a:t>6</a:t>
            </a:fld>
            <a:endParaRPr lang="en-IN"/>
          </a:p>
        </p:txBody>
      </p:sp>
    </p:spTree>
    <p:extLst>
      <p:ext uri="{BB962C8B-B14F-4D97-AF65-F5344CB8AC3E}">
        <p14:creationId xmlns:p14="http://schemas.microsoft.com/office/powerpoint/2010/main" val="222821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1E2AF59-203A-4AA4-B801-0B4AD87609D0}" type="slidenum">
              <a:rPr lang="en-IN" smtClean="0"/>
              <a:t>7</a:t>
            </a:fld>
            <a:endParaRPr lang="en-IN"/>
          </a:p>
        </p:txBody>
      </p:sp>
    </p:spTree>
    <p:extLst>
      <p:ext uri="{BB962C8B-B14F-4D97-AF65-F5344CB8AC3E}">
        <p14:creationId xmlns:p14="http://schemas.microsoft.com/office/powerpoint/2010/main" val="244943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F99E-8659-4B54-B79B-7D3C25A65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187950-64A7-428F-9F25-CA3908067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181577-4119-40CE-9869-C0EF5078510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06866DC-27DE-4415-9A2E-47E66ECED3C9}" type="datetime1">
              <a:rPr lang="en-IN" smtClean="0"/>
              <a:pPr/>
              <a:t>16-10-2020</a:t>
            </a:fld>
            <a:endParaRPr lang="en-IN"/>
          </a:p>
        </p:txBody>
      </p:sp>
      <p:sp>
        <p:nvSpPr>
          <p:cNvPr id="5" name="Footer Placeholder 4">
            <a:extLst>
              <a:ext uri="{FF2B5EF4-FFF2-40B4-BE49-F238E27FC236}">
                <a16:creationId xmlns:a16="http://schemas.microsoft.com/office/drawing/2014/main" id="{49C46745-A0ED-410C-B885-5CA9C0ABE47E}"/>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1F711503-9087-4BB5-8E4F-21AC7FE6DC4F}"/>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33030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5794-4651-4516-9C55-69BF30D2C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93EF47-B5BB-4895-8C04-7C86FA828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C61A253-7F02-4E5E-83E9-0FDC1CED2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481AC6-D854-4BC5-882C-12CCEB2BD65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439DEB2E-35B3-4ED0-9E04-0EC59508A3F3}" type="datetime1">
              <a:rPr lang="en-IN" smtClean="0"/>
              <a:pPr/>
              <a:t>16-10-2020</a:t>
            </a:fld>
            <a:endParaRPr lang="en-IN"/>
          </a:p>
        </p:txBody>
      </p:sp>
      <p:sp>
        <p:nvSpPr>
          <p:cNvPr id="6" name="Footer Placeholder 5">
            <a:extLst>
              <a:ext uri="{FF2B5EF4-FFF2-40B4-BE49-F238E27FC236}">
                <a16:creationId xmlns:a16="http://schemas.microsoft.com/office/drawing/2014/main" id="{1EE1CFED-4413-4EAE-ACBB-ADBA41618463}"/>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AF77535C-89ED-4BBD-A5E2-CEA024B66668}"/>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200724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79BC-0C30-48A2-B0A8-E77B444DA9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625389-D9C4-45C6-8A5C-00B6344A21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AD468B-3C51-47B2-A682-AA5061AFD25D}"/>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FCE0F651-2DC0-49B4-986C-7F32DACACCF0}" type="datetime1">
              <a:rPr lang="en-IN" smtClean="0"/>
              <a:pPr/>
              <a:t>16-10-2020</a:t>
            </a:fld>
            <a:endParaRPr lang="en-IN"/>
          </a:p>
        </p:txBody>
      </p:sp>
      <p:sp>
        <p:nvSpPr>
          <p:cNvPr id="5" name="Footer Placeholder 4">
            <a:extLst>
              <a:ext uri="{FF2B5EF4-FFF2-40B4-BE49-F238E27FC236}">
                <a16:creationId xmlns:a16="http://schemas.microsoft.com/office/drawing/2014/main" id="{A3BCE620-1021-4CCB-825C-A08D37B3DD65}"/>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B24A8678-C161-4920-8625-2EB979226D94}"/>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374819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27ADC-A880-4183-9305-6FB4123B63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3A08F5D-AA59-4E26-B0B8-F6C847ED0E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8F6DAF-045D-4856-9108-5F21920C024C}"/>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0F0D5F99-4FBD-4CC0-8897-8AB6830EA743}" type="datetime1">
              <a:rPr lang="en-IN" smtClean="0"/>
              <a:pPr/>
              <a:t>16-10-2020</a:t>
            </a:fld>
            <a:endParaRPr lang="en-IN"/>
          </a:p>
        </p:txBody>
      </p:sp>
      <p:sp>
        <p:nvSpPr>
          <p:cNvPr id="5" name="Footer Placeholder 4">
            <a:extLst>
              <a:ext uri="{FF2B5EF4-FFF2-40B4-BE49-F238E27FC236}">
                <a16:creationId xmlns:a16="http://schemas.microsoft.com/office/drawing/2014/main" id="{F06B4AAA-33DA-4650-9EAF-328A245E4B41}"/>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8882816C-29A0-4652-8019-2D26C837D2D4}"/>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80656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DCB6-ECBF-480E-BB1D-25A69F59BD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343E96B-04BD-4D9C-A1E4-CE2CFC8A8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88A8CE-6FCD-4D2E-848E-B3B70CA5C6C7}"/>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DDB7307C-7CF5-43C1-ADEF-ACC5E87B32E1}" type="datetime1">
              <a:rPr lang="en-IN" smtClean="0"/>
              <a:pPr/>
              <a:t>16-10-2020</a:t>
            </a:fld>
            <a:endParaRPr lang="en-IN"/>
          </a:p>
        </p:txBody>
      </p:sp>
      <p:sp>
        <p:nvSpPr>
          <p:cNvPr id="5" name="Footer Placeholder 4">
            <a:extLst>
              <a:ext uri="{FF2B5EF4-FFF2-40B4-BE49-F238E27FC236}">
                <a16:creationId xmlns:a16="http://schemas.microsoft.com/office/drawing/2014/main" id="{D6AEA60D-B19F-4992-98BB-5BCAC38C9111}"/>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D1F148EF-4855-4CE4-8EC5-0CC13581998E}"/>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47128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0436-D736-4369-98F3-C858DC22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59E0A30-2F4F-47E3-8951-4623CB7FD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05C515-C8AE-4E1C-8031-FA82E7B5B5A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39D3D02D-8DD2-4A3B-8FB9-748136C505D5}" type="datetime1">
              <a:rPr lang="en-IN" smtClean="0"/>
              <a:pPr/>
              <a:t>16-10-2020</a:t>
            </a:fld>
            <a:endParaRPr lang="en-IN"/>
          </a:p>
        </p:txBody>
      </p:sp>
      <p:sp>
        <p:nvSpPr>
          <p:cNvPr id="5" name="Footer Placeholder 4">
            <a:extLst>
              <a:ext uri="{FF2B5EF4-FFF2-40B4-BE49-F238E27FC236}">
                <a16:creationId xmlns:a16="http://schemas.microsoft.com/office/drawing/2014/main" id="{2377A8BC-DC6D-44E9-A4F4-D1BC10BAFC37}"/>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6" name="Slide Number Placeholder 5">
            <a:extLst>
              <a:ext uri="{FF2B5EF4-FFF2-40B4-BE49-F238E27FC236}">
                <a16:creationId xmlns:a16="http://schemas.microsoft.com/office/drawing/2014/main" id="{DF9E4A5B-79D9-413E-9E9A-30B879BF506C}"/>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46079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26C9-CBF9-447F-A77D-522C7DCEE45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FC96B63-4BB6-4E7C-8271-A1EE239ECC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DC8EDB9-726E-41A0-A703-40E7E2F168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C76E6A4-666E-46CD-BE99-FBFD9FAFF9B5}"/>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E93A3824-7E4D-4E0D-910F-F8F5D96C2583}" type="datetime1">
              <a:rPr lang="en-IN" smtClean="0"/>
              <a:pPr/>
              <a:t>16-10-2020</a:t>
            </a:fld>
            <a:endParaRPr lang="en-IN"/>
          </a:p>
        </p:txBody>
      </p:sp>
      <p:sp>
        <p:nvSpPr>
          <p:cNvPr id="6" name="Footer Placeholder 5">
            <a:extLst>
              <a:ext uri="{FF2B5EF4-FFF2-40B4-BE49-F238E27FC236}">
                <a16:creationId xmlns:a16="http://schemas.microsoft.com/office/drawing/2014/main" id="{27746E07-617D-4AC9-975C-7062B2F4225F}"/>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FD243E53-8312-4704-963F-F74951F09A28}"/>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2373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780B-DD3B-415B-A5AD-17EA83DBED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1BAE5C-7A02-40BD-B9AA-1460CB287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B27441-B5D5-475E-AA80-5762FB7A53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08A33EB-F4E5-4085-9A56-9B53C30EF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C9F3B-4D1A-4F3D-9E6E-FA65892759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1335B4B-9029-483E-B4D9-4E8987A5F621}"/>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CC0980A6-0F6E-4CE2-B950-3AA601E35D0A}" type="datetime1">
              <a:rPr lang="en-IN" smtClean="0"/>
              <a:pPr/>
              <a:t>16-10-2020</a:t>
            </a:fld>
            <a:endParaRPr lang="en-IN"/>
          </a:p>
        </p:txBody>
      </p:sp>
      <p:sp>
        <p:nvSpPr>
          <p:cNvPr id="8" name="Footer Placeholder 7">
            <a:extLst>
              <a:ext uri="{FF2B5EF4-FFF2-40B4-BE49-F238E27FC236}">
                <a16:creationId xmlns:a16="http://schemas.microsoft.com/office/drawing/2014/main" id="{A4A093E8-4AD0-4764-9E3B-A6E831B94A90}"/>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9" name="Slide Number Placeholder 8">
            <a:extLst>
              <a:ext uri="{FF2B5EF4-FFF2-40B4-BE49-F238E27FC236}">
                <a16:creationId xmlns:a16="http://schemas.microsoft.com/office/drawing/2014/main" id="{31A54DB3-AB53-4494-B307-298CD7A96DB6}"/>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4678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2F97-E37A-45D6-89F1-C951CF9F066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50E46B2-79F3-4591-A161-58618F551FC8}"/>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2615D76A-3F17-45E4-8C69-7CD2552C4B91}" type="datetime1">
              <a:rPr lang="en-IN" smtClean="0"/>
              <a:pPr/>
              <a:t>16-10-2020</a:t>
            </a:fld>
            <a:endParaRPr lang="en-IN"/>
          </a:p>
        </p:txBody>
      </p:sp>
      <p:sp>
        <p:nvSpPr>
          <p:cNvPr id="4" name="Footer Placeholder 3">
            <a:extLst>
              <a:ext uri="{FF2B5EF4-FFF2-40B4-BE49-F238E27FC236}">
                <a16:creationId xmlns:a16="http://schemas.microsoft.com/office/drawing/2014/main" id="{0B8D2370-D8EB-4ED5-9598-95FD43D8E1EF}"/>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5" name="Slide Number Placeholder 4">
            <a:extLst>
              <a:ext uri="{FF2B5EF4-FFF2-40B4-BE49-F238E27FC236}">
                <a16:creationId xmlns:a16="http://schemas.microsoft.com/office/drawing/2014/main" id="{97222441-DC66-48FF-BFE2-0A5E698DF400}"/>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72573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5FACB-0922-4208-A270-1A86384BBF2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850AEE6D-FB53-46B9-9C9A-A73FADE3D47D}" type="datetime1">
              <a:rPr lang="en-IN" smtClean="0"/>
              <a:pPr/>
              <a:t>16-10-2020</a:t>
            </a:fld>
            <a:endParaRPr lang="en-IN"/>
          </a:p>
        </p:txBody>
      </p:sp>
      <p:sp>
        <p:nvSpPr>
          <p:cNvPr id="3" name="Footer Placeholder 2">
            <a:extLst>
              <a:ext uri="{FF2B5EF4-FFF2-40B4-BE49-F238E27FC236}">
                <a16:creationId xmlns:a16="http://schemas.microsoft.com/office/drawing/2014/main" id="{BBA5713E-AC98-4F53-9077-EEF43EB16D9C}"/>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4" name="Slide Number Placeholder 3">
            <a:extLst>
              <a:ext uri="{FF2B5EF4-FFF2-40B4-BE49-F238E27FC236}">
                <a16:creationId xmlns:a16="http://schemas.microsoft.com/office/drawing/2014/main" id="{E7EF15CB-4D77-4F72-B593-0B4F6F5A261E}"/>
              </a:ext>
            </a:extLst>
          </p:cNvPr>
          <p:cNvSpPr>
            <a:spLocks noGrp="1"/>
          </p:cNvSpPr>
          <p:nvPr>
            <p:ph type="sldNum" sz="quarter" idx="12"/>
          </p:nvPr>
        </p:nvSpPr>
        <p:spPr/>
        <p:txBody>
          <a:bodyPr/>
          <a:lstStyle/>
          <a:p>
            <a:fld id="{47D1CF29-A681-418D-ADB8-998441E0A74A}" type="slidenum">
              <a:rPr lang="en-IN" smtClean="0"/>
              <a:t>‹#›</a:t>
            </a:fld>
            <a:endParaRPr lang="en-IN"/>
          </a:p>
        </p:txBody>
      </p:sp>
      <p:sp>
        <p:nvSpPr>
          <p:cNvPr id="8" name="Rectangle 7">
            <a:extLst>
              <a:ext uri="{FF2B5EF4-FFF2-40B4-BE49-F238E27FC236}">
                <a16:creationId xmlns:a16="http://schemas.microsoft.com/office/drawing/2014/main" id="{32FA7DEA-570F-4206-B4A1-1E8C3DDFD6B3}"/>
              </a:ext>
            </a:extLst>
          </p:cNvPr>
          <p:cNvSpPr/>
          <p:nvPr userDrawn="1"/>
        </p:nvSpPr>
        <p:spPr>
          <a:xfrm>
            <a:off x="11549575" y="0"/>
            <a:ext cx="306126" cy="4869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cxnSp>
        <p:nvCxnSpPr>
          <p:cNvPr id="9" name="Straight Connector 8">
            <a:extLst>
              <a:ext uri="{FF2B5EF4-FFF2-40B4-BE49-F238E27FC236}">
                <a16:creationId xmlns:a16="http://schemas.microsoft.com/office/drawing/2014/main" id="{5FDDE66A-8613-4B54-A410-031C9F566CB4}"/>
              </a:ext>
            </a:extLst>
          </p:cNvPr>
          <p:cNvCxnSpPr>
            <a:cxnSpLocks/>
          </p:cNvCxnSpPr>
          <p:nvPr userDrawn="1"/>
        </p:nvCxnSpPr>
        <p:spPr>
          <a:xfrm flipH="1">
            <a:off x="1984" y="474188"/>
            <a:ext cx="12190016" cy="105707"/>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19D1B55D-61CD-4BCC-9DAE-4340354A8056}"/>
              </a:ext>
            </a:extLst>
          </p:cNvPr>
          <p:cNvSpPr txBox="1"/>
          <p:nvPr userDrawn="1"/>
        </p:nvSpPr>
        <p:spPr>
          <a:xfrm>
            <a:off x="1618084" y="209843"/>
            <a:ext cx="3410355" cy="276999"/>
          </a:xfrm>
          <a:prstGeom prst="rect">
            <a:avLst/>
          </a:prstGeom>
          <a:noFill/>
        </p:spPr>
        <p:txBody>
          <a:bodyPr wrap="square" rtlCol="0">
            <a:spAutoFit/>
          </a:bodyPr>
          <a:lstStyle/>
          <a:p>
            <a:r>
              <a:rPr lang="en-US" sz="1200" dirty="0">
                <a:solidFill>
                  <a:srgbClr val="606060"/>
                </a:solidFill>
                <a:latin typeface="Fira Sans" panose="020B0503050000020004" pitchFamily="34" charset="0"/>
              </a:rPr>
              <a:t>Solution Blueprints</a:t>
            </a:r>
          </a:p>
        </p:txBody>
      </p:sp>
      <p:cxnSp>
        <p:nvCxnSpPr>
          <p:cNvPr id="12" name="Straight Connector 11">
            <a:extLst>
              <a:ext uri="{FF2B5EF4-FFF2-40B4-BE49-F238E27FC236}">
                <a16:creationId xmlns:a16="http://schemas.microsoft.com/office/drawing/2014/main" id="{BB91C9C1-1786-483C-BE7F-1084518AF20A}"/>
              </a:ext>
            </a:extLst>
          </p:cNvPr>
          <p:cNvCxnSpPr>
            <a:cxnSpLocks/>
          </p:cNvCxnSpPr>
          <p:nvPr userDrawn="1"/>
        </p:nvCxnSpPr>
        <p:spPr>
          <a:xfrm>
            <a:off x="1548897" y="218200"/>
            <a:ext cx="0" cy="221926"/>
          </a:xfrm>
          <a:prstGeom prst="line">
            <a:avLst/>
          </a:prstGeom>
          <a:ln>
            <a:solidFill>
              <a:srgbClr val="606060"/>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C798EC29-0C57-4B4D-8D61-8AB59D345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65" y="121359"/>
            <a:ext cx="1284130" cy="417988"/>
          </a:xfrm>
          <a:prstGeom prst="rect">
            <a:avLst/>
          </a:prstGeom>
        </p:spPr>
      </p:pic>
    </p:spTree>
    <p:extLst>
      <p:ext uri="{BB962C8B-B14F-4D97-AF65-F5344CB8AC3E}">
        <p14:creationId xmlns:p14="http://schemas.microsoft.com/office/powerpoint/2010/main" val="126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5FACB-0922-4208-A270-1A86384BBF29}"/>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850AEE6D-FB53-46B9-9C9A-A73FADE3D47D}" type="datetime1">
              <a:rPr lang="en-IN" smtClean="0"/>
              <a:pPr/>
              <a:t>16-10-2020</a:t>
            </a:fld>
            <a:endParaRPr lang="en-IN"/>
          </a:p>
        </p:txBody>
      </p:sp>
      <p:sp>
        <p:nvSpPr>
          <p:cNvPr id="3" name="Footer Placeholder 2">
            <a:extLst>
              <a:ext uri="{FF2B5EF4-FFF2-40B4-BE49-F238E27FC236}">
                <a16:creationId xmlns:a16="http://schemas.microsoft.com/office/drawing/2014/main" id="{BBA5713E-AC98-4F53-9077-EEF43EB16D9C}"/>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4" name="Slide Number Placeholder 3">
            <a:extLst>
              <a:ext uri="{FF2B5EF4-FFF2-40B4-BE49-F238E27FC236}">
                <a16:creationId xmlns:a16="http://schemas.microsoft.com/office/drawing/2014/main" id="{E7EF15CB-4D77-4F72-B593-0B4F6F5A261E}"/>
              </a:ext>
            </a:extLst>
          </p:cNvPr>
          <p:cNvSpPr>
            <a:spLocks noGrp="1"/>
          </p:cNvSpPr>
          <p:nvPr>
            <p:ph type="sldNum" sz="quarter" idx="12"/>
          </p:nvPr>
        </p:nvSpPr>
        <p:spPr/>
        <p:txBody>
          <a:bodyPr/>
          <a:lstStyle/>
          <a:p>
            <a:fld id="{47D1CF29-A681-418D-ADB8-998441E0A74A}" type="slidenum">
              <a:rPr lang="en-IN" smtClean="0"/>
              <a:t>‹#›</a:t>
            </a:fld>
            <a:endParaRPr lang="en-IN"/>
          </a:p>
        </p:txBody>
      </p:sp>
      <p:sp>
        <p:nvSpPr>
          <p:cNvPr id="8" name="Rectangle 7">
            <a:extLst>
              <a:ext uri="{FF2B5EF4-FFF2-40B4-BE49-F238E27FC236}">
                <a16:creationId xmlns:a16="http://schemas.microsoft.com/office/drawing/2014/main" id="{32FA7DEA-570F-4206-B4A1-1E8C3DDFD6B3}"/>
              </a:ext>
            </a:extLst>
          </p:cNvPr>
          <p:cNvSpPr/>
          <p:nvPr userDrawn="1"/>
        </p:nvSpPr>
        <p:spPr>
          <a:xfrm>
            <a:off x="11549575" y="0"/>
            <a:ext cx="306126" cy="4869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cxnSp>
        <p:nvCxnSpPr>
          <p:cNvPr id="9" name="Straight Connector 8">
            <a:extLst>
              <a:ext uri="{FF2B5EF4-FFF2-40B4-BE49-F238E27FC236}">
                <a16:creationId xmlns:a16="http://schemas.microsoft.com/office/drawing/2014/main" id="{5FDDE66A-8613-4B54-A410-031C9F566CB4}"/>
              </a:ext>
            </a:extLst>
          </p:cNvPr>
          <p:cNvCxnSpPr>
            <a:cxnSpLocks/>
          </p:cNvCxnSpPr>
          <p:nvPr userDrawn="1"/>
        </p:nvCxnSpPr>
        <p:spPr>
          <a:xfrm flipH="1">
            <a:off x="1984" y="474188"/>
            <a:ext cx="12190016" cy="105707"/>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19D1B55D-61CD-4BCC-9DAE-4340354A8056}"/>
              </a:ext>
            </a:extLst>
          </p:cNvPr>
          <p:cNvSpPr txBox="1"/>
          <p:nvPr userDrawn="1"/>
        </p:nvSpPr>
        <p:spPr>
          <a:xfrm>
            <a:off x="1618084" y="209843"/>
            <a:ext cx="3410355" cy="276999"/>
          </a:xfrm>
          <a:prstGeom prst="rect">
            <a:avLst/>
          </a:prstGeom>
          <a:noFill/>
        </p:spPr>
        <p:txBody>
          <a:bodyPr wrap="square" rtlCol="0">
            <a:spAutoFit/>
          </a:bodyPr>
          <a:lstStyle/>
          <a:p>
            <a:r>
              <a:rPr lang="en-US" sz="1200">
                <a:solidFill>
                  <a:srgbClr val="606060"/>
                </a:solidFill>
                <a:latin typeface="Fira Sans" panose="020B0503050000020004" pitchFamily="34" charset="0"/>
              </a:rPr>
              <a:t>Title Of The Document</a:t>
            </a:r>
          </a:p>
        </p:txBody>
      </p:sp>
      <p:cxnSp>
        <p:nvCxnSpPr>
          <p:cNvPr id="12" name="Straight Connector 11">
            <a:extLst>
              <a:ext uri="{FF2B5EF4-FFF2-40B4-BE49-F238E27FC236}">
                <a16:creationId xmlns:a16="http://schemas.microsoft.com/office/drawing/2014/main" id="{BB91C9C1-1786-483C-BE7F-1084518AF20A}"/>
              </a:ext>
            </a:extLst>
          </p:cNvPr>
          <p:cNvCxnSpPr>
            <a:cxnSpLocks/>
          </p:cNvCxnSpPr>
          <p:nvPr userDrawn="1"/>
        </p:nvCxnSpPr>
        <p:spPr>
          <a:xfrm>
            <a:off x="1548897" y="218200"/>
            <a:ext cx="0" cy="221926"/>
          </a:xfrm>
          <a:prstGeom prst="line">
            <a:avLst/>
          </a:prstGeom>
          <a:ln>
            <a:solidFill>
              <a:srgbClr val="606060"/>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C798EC29-0C57-4B4D-8D61-8AB59D345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65" y="121359"/>
            <a:ext cx="1284130" cy="417988"/>
          </a:xfrm>
          <a:prstGeom prst="rect">
            <a:avLst/>
          </a:prstGeom>
        </p:spPr>
      </p:pic>
      <p:sp>
        <p:nvSpPr>
          <p:cNvPr id="10" name="Rectangle 9">
            <a:extLst>
              <a:ext uri="{FF2B5EF4-FFF2-40B4-BE49-F238E27FC236}">
                <a16:creationId xmlns:a16="http://schemas.microsoft.com/office/drawing/2014/main" id="{C3E26C5C-C7B2-C843-AE55-13285EF84A60}"/>
              </a:ext>
            </a:extLst>
          </p:cNvPr>
          <p:cNvSpPr/>
          <p:nvPr userDrawn="1"/>
        </p:nvSpPr>
        <p:spPr>
          <a:xfrm>
            <a:off x="659624" y="1942668"/>
            <a:ext cx="10889952" cy="4260731"/>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sp>
        <p:nvSpPr>
          <p:cNvPr id="13" name="TextBox 12">
            <a:extLst>
              <a:ext uri="{FF2B5EF4-FFF2-40B4-BE49-F238E27FC236}">
                <a16:creationId xmlns:a16="http://schemas.microsoft.com/office/drawing/2014/main" id="{C13E19CE-22A2-944B-B8DC-D25DAF36A557}"/>
              </a:ext>
            </a:extLst>
          </p:cNvPr>
          <p:cNvSpPr txBox="1"/>
          <p:nvPr userDrawn="1"/>
        </p:nvSpPr>
        <p:spPr>
          <a:xfrm>
            <a:off x="760501" y="1039452"/>
            <a:ext cx="2669321" cy="461665"/>
          </a:xfrm>
          <a:prstGeom prst="rect">
            <a:avLst/>
          </a:prstGeom>
          <a:noFill/>
        </p:spPr>
        <p:txBody>
          <a:bodyPr wrap="none" rtlCol="0">
            <a:spAutoFit/>
          </a:bodyPr>
          <a:lstStyle/>
          <a:p>
            <a:pPr algn="ctr"/>
            <a:r>
              <a:rPr lang="en-IN" sz="2400" b="1">
                <a:latin typeface="Fira Sans" panose="020B0503050000020004" pitchFamily="34" charset="0"/>
              </a:rPr>
              <a:t>Table of Contents</a:t>
            </a:r>
          </a:p>
        </p:txBody>
      </p:sp>
      <p:sp>
        <p:nvSpPr>
          <p:cNvPr id="14" name="Rectangle 13">
            <a:extLst>
              <a:ext uri="{FF2B5EF4-FFF2-40B4-BE49-F238E27FC236}">
                <a16:creationId xmlns:a16="http://schemas.microsoft.com/office/drawing/2014/main" id="{826F7128-67A4-0640-B29D-72ACD7519717}"/>
              </a:ext>
            </a:extLst>
          </p:cNvPr>
          <p:cNvSpPr/>
          <p:nvPr userDrawn="1"/>
        </p:nvSpPr>
        <p:spPr>
          <a:xfrm>
            <a:off x="659624" y="983999"/>
            <a:ext cx="104305" cy="601733"/>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panose="020B0503050000020004" pitchFamily="34" charset="0"/>
            </a:endParaRPr>
          </a:p>
        </p:txBody>
      </p:sp>
    </p:spTree>
    <p:extLst>
      <p:ext uri="{BB962C8B-B14F-4D97-AF65-F5344CB8AC3E}">
        <p14:creationId xmlns:p14="http://schemas.microsoft.com/office/powerpoint/2010/main" val="165505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75F1-DDBD-4054-AAB5-884190C3D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2DEBD35-080A-46DC-B119-06C248A9B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218D202-86E5-4727-ABE8-2C52EB3ED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CCF1A-94EB-4471-A334-A3690C56661E}"/>
              </a:ext>
            </a:extLst>
          </p:cNvPr>
          <p:cNvSpPr>
            <a:spLocks noGrp="1"/>
          </p:cNvSpPr>
          <p:nvPr>
            <p:ph type="dt" sz="half" idx="10"/>
          </p:nvPr>
        </p:nvSpPr>
        <p:spPr>
          <a:xfrm>
            <a:off x="838200" y="6356350"/>
            <a:ext cx="2743200" cy="365125"/>
          </a:xfrm>
          <a:prstGeom prst="rect">
            <a:avLst/>
          </a:prstGeom>
        </p:spPr>
        <p:txBody>
          <a:bodyPr/>
          <a:lstStyle>
            <a:lvl1pPr>
              <a:defRPr>
                <a:latin typeface="Fira Sans" panose="020B0503050000020004" pitchFamily="34" charset="0"/>
              </a:defRPr>
            </a:lvl1pPr>
          </a:lstStyle>
          <a:p>
            <a:fld id="{1E6D1A54-A421-45B9-BDEB-86B8BF3C9BD0}" type="datetime1">
              <a:rPr lang="en-IN" smtClean="0"/>
              <a:pPr/>
              <a:t>16-10-2020</a:t>
            </a:fld>
            <a:endParaRPr lang="en-IN"/>
          </a:p>
        </p:txBody>
      </p:sp>
      <p:sp>
        <p:nvSpPr>
          <p:cNvPr id="6" name="Footer Placeholder 5">
            <a:extLst>
              <a:ext uri="{FF2B5EF4-FFF2-40B4-BE49-F238E27FC236}">
                <a16:creationId xmlns:a16="http://schemas.microsoft.com/office/drawing/2014/main" id="{745CC751-2DC2-41F7-91B8-66498848DB39}"/>
              </a:ext>
            </a:extLst>
          </p:cNvPr>
          <p:cNvSpPr>
            <a:spLocks noGrp="1"/>
          </p:cNvSpPr>
          <p:nvPr>
            <p:ph type="ftr" sz="quarter" idx="11"/>
          </p:nvPr>
        </p:nvSpPr>
        <p:spPr>
          <a:xfrm>
            <a:off x="4038600" y="6356350"/>
            <a:ext cx="4114800" cy="365125"/>
          </a:xfrm>
          <a:prstGeom prst="rect">
            <a:avLst/>
          </a:prstGeom>
        </p:spPr>
        <p:txBody>
          <a:bodyPr/>
          <a:lstStyle>
            <a:lvl1pPr>
              <a:defRPr>
                <a:latin typeface="Fira Sans" panose="020B0503050000020004" pitchFamily="34" charset="0"/>
              </a:defRPr>
            </a:lvl1pPr>
          </a:lstStyle>
          <a:p>
            <a:endParaRPr lang="en-IN"/>
          </a:p>
        </p:txBody>
      </p:sp>
      <p:sp>
        <p:nvSpPr>
          <p:cNvPr id="7" name="Slide Number Placeholder 6">
            <a:extLst>
              <a:ext uri="{FF2B5EF4-FFF2-40B4-BE49-F238E27FC236}">
                <a16:creationId xmlns:a16="http://schemas.microsoft.com/office/drawing/2014/main" id="{A48E278D-5FAA-40AC-98DC-AB947426D09A}"/>
              </a:ext>
            </a:extLst>
          </p:cNvPr>
          <p:cNvSpPr>
            <a:spLocks noGrp="1"/>
          </p:cNvSpPr>
          <p:nvPr>
            <p:ph type="sldNum" sz="quarter" idx="12"/>
          </p:nvPr>
        </p:nvSpPr>
        <p:spPr/>
        <p:txBody>
          <a:bodyPr/>
          <a:lstStyle/>
          <a:p>
            <a:fld id="{47D1CF29-A681-418D-ADB8-998441E0A74A}" type="slidenum">
              <a:rPr lang="en-IN" smtClean="0"/>
              <a:t>‹#›</a:t>
            </a:fld>
            <a:endParaRPr lang="en-IN"/>
          </a:p>
        </p:txBody>
      </p:sp>
    </p:spTree>
    <p:extLst>
      <p:ext uri="{BB962C8B-B14F-4D97-AF65-F5344CB8AC3E}">
        <p14:creationId xmlns:p14="http://schemas.microsoft.com/office/powerpoint/2010/main" val="122321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256DB-F9B6-481E-B1A2-FEB9FDB5C0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91233B-B917-494F-85B2-08CE4E45C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D06B6EC1-4CCB-4F20-885A-B22D225799A3}"/>
              </a:ext>
            </a:extLst>
          </p:cNvPr>
          <p:cNvSpPr>
            <a:spLocks noGrp="1"/>
          </p:cNvSpPr>
          <p:nvPr>
            <p:ph type="sldNum" sz="quarter" idx="4"/>
          </p:nvPr>
        </p:nvSpPr>
        <p:spPr>
          <a:xfrm>
            <a:off x="0" y="6527379"/>
            <a:ext cx="819150" cy="365125"/>
          </a:xfrm>
          <a:prstGeom prst="rect">
            <a:avLst/>
          </a:prstGeom>
        </p:spPr>
        <p:txBody>
          <a:bodyPr vert="horz" lIns="91440" tIns="45720" rIns="91440" bIns="45720" rtlCol="0" anchor="ctr"/>
          <a:lstStyle>
            <a:lvl1pPr algn="l">
              <a:defRPr sz="1200">
                <a:solidFill>
                  <a:schemeClr val="tx1">
                    <a:tint val="75000"/>
                  </a:schemeClr>
                </a:solidFill>
                <a:latin typeface="Fira Sans" panose="020B0503050000020004" pitchFamily="34" charset="0"/>
              </a:defRPr>
            </a:lvl1pPr>
          </a:lstStyle>
          <a:p>
            <a:fld id="{47D1CF29-A681-418D-ADB8-998441E0A74A}" type="slidenum">
              <a:rPr lang="en-IN" smtClean="0"/>
              <a:pPr/>
              <a:t>‹#›</a:t>
            </a:fld>
            <a:endParaRPr lang="en-IN"/>
          </a:p>
        </p:txBody>
      </p:sp>
    </p:spTree>
    <p:extLst>
      <p:ext uri="{BB962C8B-B14F-4D97-AF65-F5344CB8AC3E}">
        <p14:creationId xmlns:p14="http://schemas.microsoft.com/office/powerpoint/2010/main" val="91297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mailto:sales@eidesign.net" TargetMode="External"/><Relationship Id="rId4" Type="http://schemas.openxmlformats.org/officeDocument/2006/relationships/hyperlink" Target="http://www.eidesign.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3A5C8-CD12-5845-B558-18560832EA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507" y="686733"/>
            <a:ext cx="10874524" cy="5503582"/>
          </a:xfrm>
          <a:prstGeom prst="rect">
            <a:avLst/>
          </a:prstGeom>
        </p:spPr>
      </p:pic>
      <p:sp>
        <p:nvSpPr>
          <p:cNvPr id="3" name="Rectangle 2">
            <a:extLst>
              <a:ext uri="{FF2B5EF4-FFF2-40B4-BE49-F238E27FC236}">
                <a16:creationId xmlns:a16="http://schemas.microsoft.com/office/drawing/2014/main" id="{CB9D5D40-28C5-4705-A028-A2C4B97EB544}"/>
              </a:ext>
            </a:extLst>
          </p:cNvPr>
          <p:cNvSpPr/>
          <p:nvPr/>
        </p:nvSpPr>
        <p:spPr>
          <a:xfrm>
            <a:off x="655507" y="693237"/>
            <a:ext cx="5864046" cy="5497078"/>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grpSp>
        <p:nvGrpSpPr>
          <p:cNvPr id="11" name="Group 10">
            <a:extLst>
              <a:ext uri="{FF2B5EF4-FFF2-40B4-BE49-F238E27FC236}">
                <a16:creationId xmlns:a16="http://schemas.microsoft.com/office/drawing/2014/main" id="{5403877B-E010-F04B-9089-5E802012FE7A}"/>
              </a:ext>
            </a:extLst>
          </p:cNvPr>
          <p:cNvGrpSpPr/>
          <p:nvPr/>
        </p:nvGrpSpPr>
        <p:grpSpPr>
          <a:xfrm>
            <a:off x="945058" y="2664094"/>
            <a:ext cx="6302495" cy="2553353"/>
            <a:chOff x="1520121" y="2959888"/>
            <a:chExt cx="6302495" cy="1772759"/>
          </a:xfrm>
        </p:grpSpPr>
        <p:sp>
          <p:nvSpPr>
            <p:cNvPr id="5" name="TextBox 4">
              <a:extLst>
                <a:ext uri="{FF2B5EF4-FFF2-40B4-BE49-F238E27FC236}">
                  <a16:creationId xmlns:a16="http://schemas.microsoft.com/office/drawing/2014/main" id="{667A0E10-CA79-4506-AB38-D5051A00D104}"/>
                </a:ext>
              </a:extLst>
            </p:cNvPr>
            <p:cNvSpPr txBox="1"/>
            <p:nvPr/>
          </p:nvSpPr>
          <p:spPr>
            <a:xfrm>
              <a:off x="1520121" y="2959888"/>
              <a:ext cx="6302495" cy="448739"/>
            </a:xfrm>
            <a:prstGeom prst="rect">
              <a:avLst/>
            </a:prstGeom>
            <a:noFill/>
          </p:spPr>
          <p:txBody>
            <a:bodyPr wrap="square" rtlCol="0">
              <a:spAutoFit/>
            </a:bodyPr>
            <a:lstStyle/>
            <a:p>
              <a:r>
                <a:rPr lang="en-US" sz="3600" b="1" dirty="0">
                  <a:solidFill>
                    <a:schemeClr val="accent3">
                      <a:lumMod val="20000"/>
                      <a:lumOff val="80000"/>
                    </a:schemeClr>
                  </a:solidFill>
                  <a:latin typeface="Fira Sans" panose="020B0503050000020004" pitchFamily="34" charset="0"/>
                  <a:ea typeface="Fira Sans" panose="020B0503050000020004" pitchFamily="34" charset="0"/>
                </a:rPr>
                <a:t>Solution Blueprints</a:t>
              </a:r>
              <a:endParaRPr lang="en-IN" sz="3600" b="1" dirty="0">
                <a:solidFill>
                  <a:schemeClr val="accent3">
                    <a:lumMod val="20000"/>
                    <a:lumOff val="80000"/>
                  </a:schemeClr>
                </a:solidFill>
                <a:latin typeface="Fira Sans" panose="020B0503050000020004" pitchFamily="34" charset="0"/>
                <a:ea typeface="Fira Sans" panose="020B0503050000020004" pitchFamily="34" charset="0"/>
              </a:endParaRPr>
            </a:p>
          </p:txBody>
        </p:sp>
        <p:cxnSp>
          <p:nvCxnSpPr>
            <p:cNvPr id="2" name="Straight Arrow Connector 1">
              <a:extLst>
                <a:ext uri="{FF2B5EF4-FFF2-40B4-BE49-F238E27FC236}">
                  <a16:creationId xmlns:a16="http://schemas.microsoft.com/office/drawing/2014/main" id="{FF56E3C5-E828-488C-9C20-3CAC5C926F83}"/>
                </a:ext>
              </a:extLst>
            </p:cNvPr>
            <p:cNvCxnSpPr>
              <a:cxnSpLocks/>
            </p:cNvCxnSpPr>
            <p:nvPr/>
          </p:nvCxnSpPr>
          <p:spPr>
            <a:xfrm>
              <a:off x="1626698" y="4461871"/>
              <a:ext cx="1818887" cy="0"/>
            </a:xfrm>
            <a:prstGeom prst="straightConnector1">
              <a:avLst/>
            </a:prstGeom>
            <a:ln w="57150">
              <a:solidFill>
                <a:srgbClr val="EB5626"/>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FEB036E-FA44-4A43-A99E-80C1EA6A30DF}"/>
                </a:ext>
              </a:extLst>
            </p:cNvPr>
            <p:cNvSpPr txBox="1"/>
            <p:nvPr/>
          </p:nvSpPr>
          <p:spPr>
            <a:xfrm>
              <a:off x="1532956" y="3656354"/>
              <a:ext cx="4207476" cy="192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EB5626"/>
                  </a:solidFill>
                  <a:latin typeface="Fira Sans Medium" panose="020B0603050000020004" pitchFamily="34" charset="0"/>
                </a:rPr>
                <a:t>Completed project solutions</a:t>
              </a:r>
              <a:endParaRPr lang="en-IN" sz="1200" dirty="0">
                <a:solidFill>
                  <a:srgbClr val="EB5626"/>
                </a:solidFill>
                <a:latin typeface="Fira Sans Medium" panose="020B0603050000020004" pitchFamily="34" charset="0"/>
              </a:endParaRPr>
            </a:p>
          </p:txBody>
        </p:sp>
        <p:sp>
          <p:nvSpPr>
            <p:cNvPr id="19" name="TextBox 18">
              <a:extLst>
                <a:ext uri="{FF2B5EF4-FFF2-40B4-BE49-F238E27FC236}">
                  <a16:creationId xmlns:a16="http://schemas.microsoft.com/office/drawing/2014/main" id="{3CB9317F-0644-4049-8A8B-1158C81C21BE}"/>
                </a:ext>
              </a:extLst>
            </p:cNvPr>
            <p:cNvSpPr txBox="1"/>
            <p:nvPr/>
          </p:nvSpPr>
          <p:spPr>
            <a:xfrm>
              <a:off x="1532956" y="4540330"/>
              <a:ext cx="4207476" cy="192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lumMod val="75000"/>
                    </a:schemeClr>
                  </a:solidFill>
                  <a:latin typeface="Fira Sans Medium" panose="020B0603050000020004" pitchFamily="34" charset="0"/>
                </a:rPr>
                <a:t>Prepared for: </a:t>
              </a:r>
              <a:r>
                <a:rPr lang="en-US" sz="1200" dirty="0">
                  <a:solidFill>
                    <a:srgbClr val="EB5626"/>
                  </a:solidFill>
                  <a:latin typeface="Fira Sans Medium" panose="020B0603050000020004" pitchFamily="34" charset="0"/>
                </a:rPr>
                <a:t>Knowledge Repository </a:t>
              </a:r>
              <a:endParaRPr lang="en-IN" sz="1200" dirty="0">
                <a:solidFill>
                  <a:srgbClr val="EB5626"/>
                </a:solidFill>
                <a:latin typeface="Fira Sans Medium" panose="020B0603050000020004" pitchFamily="34" charset="0"/>
              </a:endParaRPr>
            </a:p>
          </p:txBody>
        </p:sp>
      </p:grpSp>
      <p:sp>
        <p:nvSpPr>
          <p:cNvPr id="20" name="TextBox 19">
            <a:extLst>
              <a:ext uri="{FF2B5EF4-FFF2-40B4-BE49-F238E27FC236}">
                <a16:creationId xmlns:a16="http://schemas.microsoft.com/office/drawing/2014/main" id="{A73DDD87-7CE9-5B45-9C61-8485A41C224A}"/>
              </a:ext>
            </a:extLst>
          </p:cNvPr>
          <p:cNvSpPr txBox="1"/>
          <p:nvPr/>
        </p:nvSpPr>
        <p:spPr>
          <a:xfrm>
            <a:off x="959818" y="5139148"/>
            <a:ext cx="42074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lumMod val="75000"/>
                  </a:schemeClr>
                </a:solidFill>
                <a:latin typeface="Fira Sans" panose="020B0503050000020004" pitchFamily="34" charset="0"/>
              </a:rPr>
              <a:t>15</a:t>
            </a:r>
            <a:r>
              <a:rPr lang="en-US" sz="1200" baseline="30000" dirty="0">
                <a:solidFill>
                  <a:schemeClr val="bg1">
                    <a:lumMod val="75000"/>
                  </a:schemeClr>
                </a:solidFill>
                <a:latin typeface="Fira Sans" panose="020B0503050000020004" pitchFamily="34" charset="0"/>
              </a:rPr>
              <a:t>th</a:t>
            </a:r>
            <a:r>
              <a:rPr lang="en-US" sz="1200" dirty="0">
                <a:solidFill>
                  <a:schemeClr val="bg1">
                    <a:lumMod val="75000"/>
                  </a:schemeClr>
                </a:solidFill>
                <a:latin typeface="Fira Sans" panose="020B0503050000020004" pitchFamily="34" charset="0"/>
              </a:rPr>
              <a:t> Oct 2020</a:t>
            </a:r>
            <a:endParaRPr lang="en-IN" sz="1200" dirty="0">
              <a:solidFill>
                <a:srgbClr val="00B3C4"/>
              </a:solidFill>
              <a:latin typeface="Fira Sans" panose="020B0503050000020004" pitchFamily="34" charset="0"/>
            </a:endParaRPr>
          </a:p>
        </p:txBody>
      </p:sp>
      <p:sp>
        <p:nvSpPr>
          <p:cNvPr id="15" name="Rectangle 14">
            <a:extLst>
              <a:ext uri="{FF2B5EF4-FFF2-40B4-BE49-F238E27FC236}">
                <a16:creationId xmlns:a16="http://schemas.microsoft.com/office/drawing/2014/main" id="{A27F7AED-8B0F-4DBC-97C1-95C5E05A8745}"/>
              </a:ext>
            </a:extLst>
          </p:cNvPr>
          <p:cNvSpPr/>
          <p:nvPr/>
        </p:nvSpPr>
        <p:spPr>
          <a:xfrm>
            <a:off x="655507" y="1608687"/>
            <a:ext cx="2468693" cy="81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panose="020B0503050000020004" pitchFamily="34" charset="0"/>
            </a:endParaRPr>
          </a:p>
        </p:txBody>
      </p:sp>
      <p:pic>
        <p:nvPicPr>
          <p:cNvPr id="8" name="Picture 7" descr="Logo&#10;&#10;Description automatically generated">
            <a:extLst>
              <a:ext uri="{FF2B5EF4-FFF2-40B4-BE49-F238E27FC236}">
                <a16:creationId xmlns:a16="http://schemas.microsoft.com/office/drawing/2014/main" id="{7A2DAA90-38F0-444E-A15A-DFFAC9270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93" y="1721910"/>
            <a:ext cx="1962508" cy="638802"/>
          </a:xfrm>
          <a:prstGeom prst="rect">
            <a:avLst/>
          </a:prstGeom>
        </p:spPr>
      </p:pic>
    </p:spTree>
    <p:extLst>
      <p:ext uri="{BB962C8B-B14F-4D97-AF65-F5344CB8AC3E}">
        <p14:creationId xmlns:p14="http://schemas.microsoft.com/office/powerpoint/2010/main" val="30563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2</a:t>
            </a:fld>
            <a:endParaRPr lang="en-IN">
              <a:solidFill>
                <a:schemeClr val="bg1"/>
              </a:solidFill>
            </a:endParaRPr>
          </a:p>
        </p:txBody>
      </p:sp>
      <p:grpSp>
        <p:nvGrpSpPr>
          <p:cNvPr id="4" name="Group 3">
            <a:extLst>
              <a:ext uri="{FF2B5EF4-FFF2-40B4-BE49-F238E27FC236}">
                <a16:creationId xmlns:a16="http://schemas.microsoft.com/office/drawing/2014/main" id="{3A0FB0B1-21F7-4286-8067-970809C9947F}"/>
              </a:ext>
            </a:extLst>
          </p:cNvPr>
          <p:cNvGrpSpPr/>
          <p:nvPr/>
        </p:nvGrpSpPr>
        <p:grpSpPr>
          <a:xfrm>
            <a:off x="8083071" y="113813"/>
            <a:ext cx="3828779" cy="403959"/>
            <a:chOff x="8083071" y="113813"/>
            <a:chExt cx="3828779" cy="403959"/>
          </a:xfrm>
        </p:grpSpPr>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2</a:t>
              </a:fld>
              <a:endParaRPr lang="en-IN">
                <a:solidFill>
                  <a:schemeClr val="bg1"/>
                </a:solidFill>
              </a:endParaRPr>
            </a:p>
          </p:txBody>
        </p:sp>
        <p:sp>
          <p:nvSpPr>
            <p:cNvPr id="30" name="TextBox 29">
              <a:extLst>
                <a:ext uri="{FF2B5EF4-FFF2-40B4-BE49-F238E27FC236}">
                  <a16:creationId xmlns:a16="http://schemas.microsoft.com/office/drawing/2014/main" id="{981CBB42-C897-4879-B1E5-6C3FF88E49B6}"/>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Amazon VR</a:t>
              </a:r>
              <a:endParaRPr lang="en-IN" sz="1400" dirty="0">
                <a:solidFill>
                  <a:srgbClr val="EB5626"/>
                </a:solidFill>
                <a:latin typeface="Fira Sans" panose="020B0503050000020004" pitchFamily="34" charset="0"/>
                <a:cs typeface="Calibri" panose="020F0502020204030204" pitchFamily="34" charset="0"/>
              </a:endParaRPr>
            </a:p>
          </p:txBody>
        </p:sp>
      </p:grpSp>
      <p:sp>
        <p:nvSpPr>
          <p:cNvPr id="76" name="TextBox 75">
            <a:extLst>
              <a:ext uri="{FF2B5EF4-FFF2-40B4-BE49-F238E27FC236}">
                <a16:creationId xmlns:a16="http://schemas.microsoft.com/office/drawing/2014/main" id="{34AC88E3-D12E-4263-8BAF-422C901EBDEF}"/>
              </a:ext>
            </a:extLst>
          </p:cNvPr>
          <p:cNvSpPr txBox="1"/>
          <p:nvPr/>
        </p:nvSpPr>
        <p:spPr>
          <a:xfrm>
            <a:off x="227916" y="947484"/>
            <a:ext cx="10541684" cy="2308324"/>
          </a:xfrm>
          <a:prstGeom prst="rect">
            <a:avLst/>
          </a:prstGeom>
          <a:noFill/>
        </p:spPr>
        <p:txBody>
          <a:bodyPr wrap="square">
            <a:spAutoFit/>
          </a:bodyPr>
          <a:lstStyle/>
          <a:p>
            <a:r>
              <a:rPr lang="en-IN" b="1" dirty="0">
                <a:solidFill>
                  <a:schemeClr val="accent1">
                    <a:lumMod val="75000"/>
                  </a:schemeClr>
                </a:solidFill>
                <a:effectLst/>
                <a:latin typeface="Calibri" panose="020F0502020204030204" pitchFamily="34" charset="0"/>
                <a:ea typeface="Calibri" panose="020F0502020204030204" pitchFamily="34" charset="0"/>
              </a:rPr>
              <a:t>Background: </a:t>
            </a:r>
          </a:p>
          <a:p>
            <a:r>
              <a:rPr lang="en-IN" dirty="0">
                <a:solidFill>
                  <a:schemeClr val="accent1">
                    <a:lumMod val="75000"/>
                  </a:schemeClr>
                </a:solidFill>
                <a:latin typeface="Calibri" panose="020F0502020204030204" pitchFamily="34" charset="0"/>
                <a:ea typeface="Calibri" panose="020F0502020204030204" pitchFamily="34" charset="0"/>
              </a:rPr>
              <a:t>This is in extension to our Agile Portfolio demos we have established. The idea is to develop 2-3 slides of solution blue prints or we call it skeletons/schema of the projects we have developed. </a:t>
            </a:r>
          </a:p>
          <a:p>
            <a:endParaRPr lang="en-IN" dirty="0">
              <a:solidFill>
                <a:schemeClr val="accent1">
                  <a:lumMod val="75000"/>
                </a:schemeClr>
              </a:solidFill>
              <a:latin typeface="Calibri" panose="020F0502020204030204" pitchFamily="34" charset="0"/>
              <a:ea typeface="Calibri" panose="020F0502020204030204" pitchFamily="34" charset="0"/>
            </a:endParaRPr>
          </a:p>
          <a:p>
            <a:r>
              <a:rPr lang="en-IN" dirty="0">
                <a:solidFill>
                  <a:schemeClr val="accent1">
                    <a:lumMod val="75000"/>
                  </a:schemeClr>
                </a:solidFill>
                <a:latin typeface="Calibri" panose="020F0502020204030204" pitchFamily="34" charset="0"/>
                <a:ea typeface="Calibri" panose="020F0502020204030204" pitchFamily="34" charset="0"/>
              </a:rPr>
              <a:t>These should act as quick reference guides, ready to use on the job for brainstorming discussions, know about the instructional approach, framework navigation and the design themes.</a:t>
            </a:r>
          </a:p>
          <a:p>
            <a:endParaRPr lang="en-IN" dirty="0">
              <a:solidFill>
                <a:schemeClr val="accent1">
                  <a:lumMod val="75000"/>
                </a:schemeClr>
              </a:solidFill>
              <a:latin typeface="Calibri" panose="020F0502020204030204" pitchFamily="34" charset="0"/>
              <a:ea typeface="Calibri" panose="020F0502020204030204" pitchFamily="34" charset="0"/>
            </a:endParaRPr>
          </a:p>
          <a:p>
            <a:r>
              <a:rPr lang="en-IN" dirty="0">
                <a:solidFill>
                  <a:schemeClr val="accent1">
                    <a:lumMod val="75000"/>
                  </a:schemeClr>
                </a:solidFill>
                <a:latin typeface="Calibri" panose="020F0502020204030204" pitchFamily="34" charset="0"/>
                <a:ea typeface="Calibri" panose="020F0502020204030204" pitchFamily="34" charset="0"/>
              </a:rPr>
              <a:t>Below is a current vs. future scenario of this use case.</a:t>
            </a:r>
          </a:p>
        </p:txBody>
      </p:sp>
      <p:sp>
        <p:nvSpPr>
          <p:cNvPr id="2" name="TextBox 1">
            <a:extLst>
              <a:ext uri="{FF2B5EF4-FFF2-40B4-BE49-F238E27FC236}">
                <a16:creationId xmlns:a16="http://schemas.microsoft.com/office/drawing/2014/main" id="{D9B2B952-F514-42F7-A9CE-178EF4260ED7}"/>
              </a:ext>
            </a:extLst>
          </p:cNvPr>
          <p:cNvSpPr txBox="1"/>
          <p:nvPr/>
        </p:nvSpPr>
        <p:spPr>
          <a:xfrm>
            <a:off x="6096000" y="3581400"/>
            <a:ext cx="4970617" cy="2800767"/>
          </a:xfrm>
          <a:prstGeom prst="rect">
            <a:avLst/>
          </a:prstGeom>
          <a:noFill/>
        </p:spPr>
        <p:txBody>
          <a:bodyPr wrap="square">
            <a:spAutoFit/>
          </a:bodyPr>
          <a:lstStyle/>
          <a:p>
            <a:r>
              <a:rPr lang="en-IN" sz="1600" b="1" dirty="0">
                <a:solidFill>
                  <a:schemeClr val="accent1">
                    <a:lumMod val="75000"/>
                  </a:schemeClr>
                </a:solidFill>
                <a:effectLst/>
                <a:latin typeface="Calibri" panose="020F0502020204030204" pitchFamily="34" charset="0"/>
                <a:ea typeface="Calibri" panose="020F0502020204030204" pitchFamily="34" charset="0"/>
              </a:rPr>
              <a:t>Future:</a:t>
            </a:r>
          </a:p>
          <a:p>
            <a:endParaRPr lang="en-IN" sz="1600" dirty="0">
              <a:solidFill>
                <a:schemeClr val="accent1">
                  <a:lumMod val="75000"/>
                </a:schemeClr>
              </a:solidFill>
              <a:latin typeface="Calibri" panose="020F0502020204030204" pitchFamily="34" charset="0"/>
              <a:ea typeface="Calibri" panose="020F0502020204030204" pitchFamily="34" charset="0"/>
            </a:endParaRP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One place to refer these quick guides</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Get to know about project quickly</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Understand the course navigation/progression used</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Understand the approach and elements used in the course</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Make quick decisions and customisations where required to apply them</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Quick to discuss with strategy and technical team on design/functionalities to re-use/customise etc.</a:t>
            </a:r>
          </a:p>
        </p:txBody>
      </p:sp>
      <p:sp>
        <p:nvSpPr>
          <p:cNvPr id="3" name="TextBox 2">
            <a:extLst>
              <a:ext uri="{FF2B5EF4-FFF2-40B4-BE49-F238E27FC236}">
                <a16:creationId xmlns:a16="http://schemas.microsoft.com/office/drawing/2014/main" id="{8706346F-322E-4F19-914F-4D2B3D44F1E4}"/>
              </a:ext>
            </a:extLst>
          </p:cNvPr>
          <p:cNvSpPr txBox="1"/>
          <p:nvPr/>
        </p:nvSpPr>
        <p:spPr>
          <a:xfrm>
            <a:off x="380316" y="3581400"/>
            <a:ext cx="4970617" cy="3046988"/>
          </a:xfrm>
          <a:prstGeom prst="rect">
            <a:avLst/>
          </a:prstGeom>
          <a:noFill/>
        </p:spPr>
        <p:txBody>
          <a:bodyPr wrap="square">
            <a:spAutoFit/>
          </a:bodyPr>
          <a:lstStyle/>
          <a:p>
            <a:r>
              <a:rPr lang="en-IN" sz="1600" b="1" dirty="0">
                <a:solidFill>
                  <a:schemeClr val="accent1">
                    <a:lumMod val="75000"/>
                  </a:schemeClr>
                </a:solidFill>
                <a:effectLst/>
                <a:latin typeface="Calibri" panose="020F0502020204030204" pitchFamily="34" charset="0"/>
                <a:ea typeface="Calibri" panose="020F0502020204030204" pitchFamily="34" charset="0"/>
              </a:rPr>
              <a:t>Current:</a:t>
            </a:r>
          </a:p>
          <a:p>
            <a:endParaRPr lang="en-IN" sz="1600" dirty="0">
              <a:solidFill>
                <a:schemeClr val="accent1">
                  <a:lumMod val="75000"/>
                </a:schemeClr>
              </a:solidFill>
              <a:latin typeface="Calibri" panose="020F0502020204030204" pitchFamily="34" charset="0"/>
              <a:ea typeface="Calibri" panose="020F0502020204030204" pitchFamily="34" charset="0"/>
            </a:endParaRP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Refer SVN/eBridge/Resource </a:t>
            </a:r>
            <a:r>
              <a:rPr lang="en-IN" sz="1600" dirty="0" err="1">
                <a:solidFill>
                  <a:schemeClr val="accent1">
                    <a:lumMod val="75000"/>
                  </a:schemeClr>
                </a:solidFill>
                <a:latin typeface="Calibri" panose="020F0502020204030204" pitchFamily="34" charset="0"/>
                <a:ea typeface="Calibri" panose="020F0502020204030204" pitchFamily="34" charset="0"/>
              </a:rPr>
              <a:t>center</a:t>
            </a:r>
            <a:r>
              <a:rPr lang="en-IN" sz="1600" dirty="0">
                <a:solidFill>
                  <a:schemeClr val="accent1">
                    <a:lumMod val="75000"/>
                  </a:schemeClr>
                </a:solidFill>
                <a:latin typeface="Calibri" panose="020F0502020204030204" pitchFamily="34" charset="0"/>
                <a:ea typeface="Calibri" panose="020F0502020204030204" pitchFamily="34" charset="0"/>
              </a:rPr>
              <a:t> to know about project details</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Refer Agile portfolio, however actual content is lorem ipsum there</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Reach out to teams who worked on projects</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Search in back ups</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Ask for functional links</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Go through whole course to understand in detail about the approach, navigation</a:t>
            </a:r>
          </a:p>
          <a:p>
            <a:pPr marL="342900" indent="-342900">
              <a:buAutoNum type="arabicPeriod"/>
            </a:pPr>
            <a:r>
              <a:rPr lang="en-IN" sz="1600" dirty="0">
                <a:solidFill>
                  <a:schemeClr val="accent1">
                    <a:lumMod val="75000"/>
                  </a:schemeClr>
                </a:solidFill>
                <a:latin typeface="Calibri" panose="020F0502020204030204" pitchFamily="34" charset="0"/>
                <a:ea typeface="Calibri" panose="020F0502020204030204" pitchFamily="34" charset="0"/>
              </a:rPr>
              <a:t>Probably we lose a whole day to get functional link</a:t>
            </a:r>
          </a:p>
        </p:txBody>
      </p:sp>
    </p:spTree>
    <p:extLst>
      <p:ext uri="{BB962C8B-B14F-4D97-AF65-F5344CB8AC3E}">
        <p14:creationId xmlns:p14="http://schemas.microsoft.com/office/powerpoint/2010/main" val="277075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3</a:t>
            </a:fld>
            <a:endParaRPr lang="en-IN">
              <a:solidFill>
                <a:schemeClr val="bg1"/>
              </a:solidFill>
            </a:endParaRPr>
          </a:p>
        </p:txBody>
      </p:sp>
      <p:grpSp>
        <p:nvGrpSpPr>
          <p:cNvPr id="4" name="Group 3">
            <a:extLst>
              <a:ext uri="{FF2B5EF4-FFF2-40B4-BE49-F238E27FC236}">
                <a16:creationId xmlns:a16="http://schemas.microsoft.com/office/drawing/2014/main" id="{3A0FB0B1-21F7-4286-8067-970809C9947F}"/>
              </a:ext>
            </a:extLst>
          </p:cNvPr>
          <p:cNvGrpSpPr/>
          <p:nvPr/>
        </p:nvGrpSpPr>
        <p:grpSpPr>
          <a:xfrm>
            <a:off x="8083071" y="113813"/>
            <a:ext cx="3828779" cy="403959"/>
            <a:chOff x="8083071" y="113813"/>
            <a:chExt cx="3828779" cy="403959"/>
          </a:xfrm>
        </p:grpSpPr>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3</a:t>
              </a:fld>
              <a:endParaRPr lang="en-IN">
                <a:solidFill>
                  <a:schemeClr val="bg1"/>
                </a:solidFill>
              </a:endParaRPr>
            </a:p>
          </p:txBody>
        </p:sp>
        <p:sp>
          <p:nvSpPr>
            <p:cNvPr id="30" name="TextBox 29">
              <a:extLst>
                <a:ext uri="{FF2B5EF4-FFF2-40B4-BE49-F238E27FC236}">
                  <a16:creationId xmlns:a16="http://schemas.microsoft.com/office/drawing/2014/main" id="{981CBB42-C897-4879-B1E5-6C3FF88E49B6}"/>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Amazon VR</a:t>
              </a:r>
              <a:endParaRPr lang="en-IN" sz="1400" dirty="0">
                <a:solidFill>
                  <a:srgbClr val="EB5626"/>
                </a:solidFill>
                <a:latin typeface="Fira Sans" panose="020B0503050000020004" pitchFamily="34" charset="0"/>
                <a:cs typeface="Calibri" panose="020F0502020204030204" pitchFamily="34" charset="0"/>
              </a:endParaRPr>
            </a:p>
          </p:txBody>
        </p:sp>
      </p:grpSp>
      <p:sp>
        <p:nvSpPr>
          <p:cNvPr id="9" name="Rectangle 8">
            <a:extLst>
              <a:ext uri="{FF2B5EF4-FFF2-40B4-BE49-F238E27FC236}">
                <a16:creationId xmlns:a16="http://schemas.microsoft.com/office/drawing/2014/main" id="{A624039D-779C-48DD-AF36-703BA9F52A57}"/>
              </a:ext>
            </a:extLst>
          </p:cNvPr>
          <p:cNvSpPr/>
          <p:nvPr/>
        </p:nvSpPr>
        <p:spPr>
          <a:xfrm>
            <a:off x="5678808" y="637556"/>
            <a:ext cx="2110154" cy="787794"/>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Welcome VR</a:t>
            </a:r>
          </a:p>
          <a:p>
            <a:pPr algn="ctr"/>
            <a:endParaRPr lang="en-IN" sz="1400" dirty="0"/>
          </a:p>
          <a:p>
            <a:pPr algn="ctr"/>
            <a:r>
              <a:rPr lang="en-IN" sz="1400" dirty="0"/>
              <a:t>Help navigation</a:t>
            </a:r>
          </a:p>
        </p:txBody>
      </p:sp>
      <p:sp>
        <p:nvSpPr>
          <p:cNvPr id="10" name="Rectangle 9">
            <a:extLst>
              <a:ext uri="{FF2B5EF4-FFF2-40B4-BE49-F238E27FC236}">
                <a16:creationId xmlns:a16="http://schemas.microsoft.com/office/drawing/2014/main" id="{ABF07B9E-2672-4861-B5BB-4C44770431C1}"/>
              </a:ext>
            </a:extLst>
          </p:cNvPr>
          <p:cNvSpPr/>
          <p:nvPr/>
        </p:nvSpPr>
        <p:spPr>
          <a:xfrm>
            <a:off x="5678808" y="1814902"/>
            <a:ext cx="2110154" cy="302133"/>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Avatars Select</a:t>
            </a:r>
          </a:p>
        </p:txBody>
      </p:sp>
      <p:sp>
        <p:nvSpPr>
          <p:cNvPr id="15" name="Rectangle 14">
            <a:extLst>
              <a:ext uri="{FF2B5EF4-FFF2-40B4-BE49-F238E27FC236}">
                <a16:creationId xmlns:a16="http://schemas.microsoft.com/office/drawing/2014/main" id="{ECF289A1-CA42-444D-84BD-ECFCC1FB4655}"/>
              </a:ext>
            </a:extLst>
          </p:cNvPr>
          <p:cNvSpPr/>
          <p:nvPr/>
        </p:nvSpPr>
        <p:spPr>
          <a:xfrm>
            <a:off x="5678809" y="2443180"/>
            <a:ext cx="2110154" cy="627469"/>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Avatars Intro </a:t>
            </a:r>
          </a:p>
          <a:p>
            <a:pPr algn="ctr"/>
            <a:r>
              <a:rPr lang="en-IN" sz="1400" dirty="0"/>
              <a:t>Context setting video</a:t>
            </a:r>
          </a:p>
        </p:txBody>
      </p:sp>
      <p:sp>
        <p:nvSpPr>
          <p:cNvPr id="16" name="Rectangle 15">
            <a:extLst>
              <a:ext uri="{FF2B5EF4-FFF2-40B4-BE49-F238E27FC236}">
                <a16:creationId xmlns:a16="http://schemas.microsoft.com/office/drawing/2014/main" id="{C68F9D2E-AC8D-4063-824D-0CC7CC843270}"/>
              </a:ext>
            </a:extLst>
          </p:cNvPr>
          <p:cNvSpPr/>
          <p:nvPr/>
        </p:nvSpPr>
        <p:spPr>
          <a:xfrm>
            <a:off x="5666211" y="3265518"/>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1</a:t>
            </a:r>
          </a:p>
        </p:txBody>
      </p:sp>
      <p:sp>
        <p:nvSpPr>
          <p:cNvPr id="17" name="Rectangle 16">
            <a:extLst>
              <a:ext uri="{FF2B5EF4-FFF2-40B4-BE49-F238E27FC236}">
                <a16:creationId xmlns:a16="http://schemas.microsoft.com/office/drawing/2014/main" id="{7B3EC810-E582-458F-B844-D12F603AC7C0}"/>
              </a:ext>
            </a:extLst>
          </p:cNvPr>
          <p:cNvSpPr/>
          <p:nvPr/>
        </p:nvSpPr>
        <p:spPr>
          <a:xfrm>
            <a:off x="5666211" y="3651754"/>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Content &amp; Interactions</a:t>
            </a:r>
          </a:p>
        </p:txBody>
      </p:sp>
      <p:sp>
        <p:nvSpPr>
          <p:cNvPr id="26" name="Rectangle 25">
            <a:extLst>
              <a:ext uri="{FF2B5EF4-FFF2-40B4-BE49-F238E27FC236}">
                <a16:creationId xmlns:a16="http://schemas.microsoft.com/office/drawing/2014/main" id="{E3AD8DE1-C3D2-414C-9CC5-68F3AEB23E90}"/>
              </a:ext>
            </a:extLst>
          </p:cNvPr>
          <p:cNvSpPr/>
          <p:nvPr/>
        </p:nvSpPr>
        <p:spPr>
          <a:xfrm>
            <a:off x="5666211" y="4037990"/>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Scored Questions</a:t>
            </a:r>
          </a:p>
        </p:txBody>
      </p:sp>
      <p:sp>
        <p:nvSpPr>
          <p:cNvPr id="32" name="Rectangle 31">
            <a:extLst>
              <a:ext uri="{FF2B5EF4-FFF2-40B4-BE49-F238E27FC236}">
                <a16:creationId xmlns:a16="http://schemas.microsoft.com/office/drawing/2014/main" id="{BE5B4E64-AEE8-4841-AD2F-82FBCF4D8CD8}"/>
              </a:ext>
            </a:extLst>
          </p:cNvPr>
          <p:cNvSpPr/>
          <p:nvPr/>
        </p:nvSpPr>
        <p:spPr>
          <a:xfrm>
            <a:off x="5666211" y="4424226"/>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Stage1  complete &amp; points</a:t>
            </a:r>
          </a:p>
        </p:txBody>
      </p:sp>
      <p:sp>
        <p:nvSpPr>
          <p:cNvPr id="34" name="Rectangle 33">
            <a:extLst>
              <a:ext uri="{FF2B5EF4-FFF2-40B4-BE49-F238E27FC236}">
                <a16:creationId xmlns:a16="http://schemas.microsoft.com/office/drawing/2014/main" id="{004CA066-4ABD-4552-8CC6-CE47B91C6A82}"/>
              </a:ext>
            </a:extLst>
          </p:cNvPr>
          <p:cNvSpPr/>
          <p:nvPr/>
        </p:nvSpPr>
        <p:spPr>
          <a:xfrm>
            <a:off x="5666211" y="4810462"/>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1 score dashboard</a:t>
            </a:r>
          </a:p>
        </p:txBody>
      </p:sp>
      <p:sp>
        <p:nvSpPr>
          <p:cNvPr id="36" name="Rectangle 35">
            <a:extLst>
              <a:ext uri="{FF2B5EF4-FFF2-40B4-BE49-F238E27FC236}">
                <a16:creationId xmlns:a16="http://schemas.microsoft.com/office/drawing/2014/main" id="{A815261F-D28E-4BD0-B83D-C61B6DAECF0E}"/>
              </a:ext>
            </a:extLst>
          </p:cNvPr>
          <p:cNvSpPr/>
          <p:nvPr/>
        </p:nvSpPr>
        <p:spPr>
          <a:xfrm>
            <a:off x="5666041" y="5582931"/>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4 Stages completed</a:t>
            </a:r>
          </a:p>
        </p:txBody>
      </p:sp>
      <p:sp>
        <p:nvSpPr>
          <p:cNvPr id="37" name="Rectangle 36">
            <a:extLst>
              <a:ext uri="{FF2B5EF4-FFF2-40B4-BE49-F238E27FC236}">
                <a16:creationId xmlns:a16="http://schemas.microsoft.com/office/drawing/2014/main" id="{3EFCD352-0FDE-405A-A51D-551CCB32C12B}"/>
              </a:ext>
            </a:extLst>
          </p:cNvPr>
          <p:cNvSpPr/>
          <p:nvPr/>
        </p:nvSpPr>
        <p:spPr>
          <a:xfrm>
            <a:off x="3618747" y="3753122"/>
            <a:ext cx="1163989" cy="14094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accent1">
                    <a:lumMod val="75000"/>
                  </a:schemeClr>
                </a:solidFill>
              </a:rPr>
              <a:t>4 Stages follow identical progression</a:t>
            </a:r>
          </a:p>
        </p:txBody>
      </p:sp>
      <p:sp>
        <p:nvSpPr>
          <p:cNvPr id="41" name="Rectangle 40">
            <a:extLst>
              <a:ext uri="{FF2B5EF4-FFF2-40B4-BE49-F238E27FC236}">
                <a16:creationId xmlns:a16="http://schemas.microsoft.com/office/drawing/2014/main" id="{7F3E9682-D2D3-4C2B-B378-7082D0DF5AD5}"/>
              </a:ext>
            </a:extLst>
          </p:cNvPr>
          <p:cNvSpPr/>
          <p:nvPr/>
        </p:nvSpPr>
        <p:spPr>
          <a:xfrm>
            <a:off x="5666041" y="6053865"/>
            <a:ext cx="2122751" cy="289372"/>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Scores and Badges</a:t>
            </a:r>
          </a:p>
        </p:txBody>
      </p:sp>
      <p:sp>
        <p:nvSpPr>
          <p:cNvPr id="43" name="Rectangle 42">
            <a:extLst>
              <a:ext uri="{FF2B5EF4-FFF2-40B4-BE49-F238E27FC236}">
                <a16:creationId xmlns:a16="http://schemas.microsoft.com/office/drawing/2014/main" id="{72ECEEBE-6EFA-4770-AF5C-26BCD3D74359}"/>
              </a:ext>
            </a:extLst>
          </p:cNvPr>
          <p:cNvSpPr/>
          <p:nvPr/>
        </p:nvSpPr>
        <p:spPr>
          <a:xfrm>
            <a:off x="8460754" y="3221274"/>
            <a:ext cx="2156434" cy="1236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Users can try the same stage multiple times to improve score or choose to progress to the next stage.</a:t>
            </a:r>
            <a:endParaRPr lang="en-IN" sz="1600" dirty="0">
              <a:solidFill>
                <a:schemeClr val="accent1">
                  <a:lumMod val="75000"/>
                </a:schemeClr>
              </a:solidFill>
            </a:endParaRPr>
          </a:p>
        </p:txBody>
      </p:sp>
      <p:sp>
        <p:nvSpPr>
          <p:cNvPr id="44" name="Arrow: Down 43">
            <a:extLst>
              <a:ext uri="{FF2B5EF4-FFF2-40B4-BE49-F238E27FC236}">
                <a16:creationId xmlns:a16="http://schemas.microsoft.com/office/drawing/2014/main" id="{73F7DFED-A170-4089-A3D1-A37CDB60CE04}"/>
              </a:ext>
            </a:extLst>
          </p:cNvPr>
          <p:cNvSpPr/>
          <p:nvPr/>
        </p:nvSpPr>
        <p:spPr>
          <a:xfrm>
            <a:off x="6606670" y="1457884"/>
            <a:ext cx="241496" cy="30213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46" name="Arrow: Down 45">
            <a:extLst>
              <a:ext uri="{FF2B5EF4-FFF2-40B4-BE49-F238E27FC236}">
                <a16:creationId xmlns:a16="http://schemas.microsoft.com/office/drawing/2014/main" id="{83EDA7A1-0D63-4062-9774-600D8A5C0FC2}"/>
              </a:ext>
            </a:extLst>
          </p:cNvPr>
          <p:cNvSpPr/>
          <p:nvPr/>
        </p:nvSpPr>
        <p:spPr>
          <a:xfrm>
            <a:off x="6606670" y="2096623"/>
            <a:ext cx="241496" cy="30213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49" name="Rectangle 48">
            <a:extLst>
              <a:ext uri="{FF2B5EF4-FFF2-40B4-BE49-F238E27FC236}">
                <a16:creationId xmlns:a16="http://schemas.microsoft.com/office/drawing/2014/main" id="{2F0C42B2-693E-4BF9-B20F-3D6878DF416E}"/>
              </a:ext>
            </a:extLst>
          </p:cNvPr>
          <p:cNvSpPr/>
          <p:nvPr/>
        </p:nvSpPr>
        <p:spPr>
          <a:xfrm>
            <a:off x="5666042" y="5196697"/>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2, 3, 4</a:t>
            </a:r>
          </a:p>
        </p:txBody>
      </p:sp>
      <p:cxnSp>
        <p:nvCxnSpPr>
          <p:cNvPr id="57" name="Straight Connector 56">
            <a:extLst>
              <a:ext uri="{FF2B5EF4-FFF2-40B4-BE49-F238E27FC236}">
                <a16:creationId xmlns:a16="http://schemas.microsoft.com/office/drawing/2014/main" id="{03604CF6-466B-4298-AA9A-5A40065B7E74}"/>
              </a:ext>
            </a:extLst>
          </p:cNvPr>
          <p:cNvCxnSpPr>
            <a:cxnSpLocks/>
          </p:cNvCxnSpPr>
          <p:nvPr/>
        </p:nvCxnSpPr>
        <p:spPr>
          <a:xfrm>
            <a:off x="8364934" y="2747634"/>
            <a:ext cx="0" cy="221389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85B553A3-0727-46BE-8146-8906FEFDD13F}"/>
              </a:ext>
            </a:extLst>
          </p:cNvPr>
          <p:cNvCxnSpPr/>
          <p:nvPr/>
        </p:nvCxnSpPr>
        <p:spPr>
          <a:xfrm flipH="1">
            <a:off x="7788792" y="2747634"/>
            <a:ext cx="59089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4AF5E300-039A-45AE-B601-B3210567F9C0}"/>
              </a:ext>
            </a:extLst>
          </p:cNvPr>
          <p:cNvCxnSpPr>
            <a:cxnSpLocks/>
          </p:cNvCxnSpPr>
          <p:nvPr/>
        </p:nvCxnSpPr>
        <p:spPr>
          <a:xfrm flipH="1">
            <a:off x="7788792" y="4961528"/>
            <a:ext cx="5908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BDACB9B8-F6A8-456C-BA67-2905FD707A4B}"/>
              </a:ext>
            </a:extLst>
          </p:cNvPr>
          <p:cNvCxnSpPr>
            <a:cxnSpLocks/>
          </p:cNvCxnSpPr>
          <p:nvPr/>
        </p:nvCxnSpPr>
        <p:spPr>
          <a:xfrm>
            <a:off x="4933476" y="3416584"/>
            <a:ext cx="0" cy="231728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BD1C8F94-A040-444A-840F-773E10B949C9}"/>
              </a:ext>
            </a:extLst>
          </p:cNvPr>
          <p:cNvCxnSpPr>
            <a:cxnSpLocks/>
          </p:cNvCxnSpPr>
          <p:nvPr/>
        </p:nvCxnSpPr>
        <p:spPr>
          <a:xfrm>
            <a:off x="4948224" y="3416584"/>
            <a:ext cx="61191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1" name="Straight Arrow Connector 70">
            <a:extLst>
              <a:ext uri="{FF2B5EF4-FFF2-40B4-BE49-F238E27FC236}">
                <a16:creationId xmlns:a16="http://schemas.microsoft.com/office/drawing/2014/main" id="{A195A38E-B2D1-4513-A7FE-C46A8A4CDF98}"/>
              </a:ext>
            </a:extLst>
          </p:cNvPr>
          <p:cNvCxnSpPr>
            <a:cxnSpLocks/>
          </p:cNvCxnSpPr>
          <p:nvPr/>
        </p:nvCxnSpPr>
        <p:spPr>
          <a:xfrm>
            <a:off x="4933476" y="5733871"/>
            <a:ext cx="61191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6" name="TextBox 75">
            <a:extLst>
              <a:ext uri="{FF2B5EF4-FFF2-40B4-BE49-F238E27FC236}">
                <a16:creationId xmlns:a16="http://schemas.microsoft.com/office/drawing/2014/main" id="{34AC88E3-D12E-4263-8BAF-422C901EBDEF}"/>
              </a:ext>
            </a:extLst>
          </p:cNvPr>
          <p:cNvSpPr txBox="1"/>
          <p:nvPr/>
        </p:nvSpPr>
        <p:spPr>
          <a:xfrm>
            <a:off x="227916" y="947484"/>
            <a:ext cx="3764759" cy="2246769"/>
          </a:xfrm>
          <a:prstGeom prst="rect">
            <a:avLst/>
          </a:prstGeom>
          <a:noFill/>
        </p:spPr>
        <p:txBody>
          <a:bodyPr wrap="square">
            <a:spAutoFit/>
          </a:bodyPr>
          <a:lstStyle/>
          <a:p>
            <a:r>
              <a:rPr lang="en-IN" sz="1400" b="1" dirty="0">
                <a:solidFill>
                  <a:schemeClr val="accent1">
                    <a:lumMod val="75000"/>
                  </a:schemeClr>
                </a:solidFill>
                <a:effectLst/>
                <a:latin typeface="Calibri" panose="020F0502020204030204" pitchFamily="34" charset="0"/>
                <a:ea typeface="Calibri" panose="020F0502020204030204" pitchFamily="34" charset="0"/>
              </a:rPr>
              <a:t>Project </a:t>
            </a:r>
            <a:r>
              <a:rPr lang="en-IN" sz="1400" b="1" dirty="0">
                <a:solidFill>
                  <a:schemeClr val="accent1">
                    <a:lumMod val="75000"/>
                  </a:schemeClr>
                </a:solidFill>
                <a:latin typeface="Calibri" panose="020F0502020204030204" pitchFamily="34" charset="0"/>
                <a:ea typeface="Calibri" panose="020F0502020204030204" pitchFamily="34" charset="0"/>
              </a:rPr>
              <a:t>name: </a:t>
            </a:r>
            <a:r>
              <a:rPr lang="en-IN" sz="1400" dirty="0">
                <a:solidFill>
                  <a:schemeClr val="accent1">
                    <a:lumMod val="75000"/>
                  </a:schemeClr>
                </a:solidFill>
                <a:effectLst/>
                <a:latin typeface="Calibri" panose="020F0502020204030204" pitchFamily="34" charset="0"/>
                <a:ea typeface="Calibri" panose="020F0502020204030204" pitchFamily="34" charset="0"/>
              </a:rPr>
              <a:t>Amazon Online Onboarding module</a:t>
            </a:r>
          </a:p>
          <a:p>
            <a:endParaRPr lang="en-IN" sz="1400" b="1" dirty="0">
              <a:solidFill>
                <a:schemeClr val="accent1">
                  <a:lumMod val="75000"/>
                </a:schemeClr>
              </a:solidFill>
              <a:latin typeface="Calibri" panose="020F0502020204030204" pitchFamily="34" charset="0"/>
              <a:ea typeface="Calibri" panose="020F0502020204030204" pitchFamily="34" charset="0"/>
            </a:endParaRPr>
          </a:p>
          <a:p>
            <a:r>
              <a:rPr lang="en-IN" sz="1400" b="1" dirty="0">
                <a:solidFill>
                  <a:schemeClr val="accent1">
                    <a:lumMod val="75000"/>
                  </a:schemeClr>
                </a:solidFill>
                <a:latin typeface="Calibri" panose="020F0502020204030204" pitchFamily="34" charset="0"/>
                <a:ea typeface="Calibri" panose="020F0502020204030204" pitchFamily="34" charset="0"/>
              </a:rPr>
              <a:t>About project: </a:t>
            </a:r>
            <a:r>
              <a:rPr lang="en-IN" sz="1400" dirty="0">
                <a:solidFill>
                  <a:schemeClr val="accent1">
                    <a:lumMod val="75000"/>
                  </a:schemeClr>
                </a:solidFill>
                <a:latin typeface="Calibri" panose="020F0502020204030204" pitchFamily="34" charset="0"/>
                <a:ea typeface="Calibri" panose="020F0502020204030204" pitchFamily="34" charset="0"/>
              </a:rPr>
              <a:t>Know about Amazon, their culture, mission and work atmosphere</a:t>
            </a:r>
          </a:p>
          <a:p>
            <a:endParaRPr lang="en-IN" sz="1400" b="1" dirty="0">
              <a:solidFill>
                <a:schemeClr val="accent1">
                  <a:lumMod val="75000"/>
                </a:schemeClr>
              </a:solidFill>
              <a:latin typeface="Calibri" panose="020F0502020204030204" pitchFamily="34" charset="0"/>
              <a:ea typeface="Calibri" panose="020F0502020204030204" pitchFamily="34" charset="0"/>
            </a:endParaRPr>
          </a:p>
          <a:p>
            <a:r>
              <a:rPr lang="en-IN" sz="1400" b="1" dirty="0">
                <a:solidFill>
                  <a:schemeClr val="accent1">
                    <a:lumMod val="75000"/>
                  </a:schemeClr>
                </a:solidFill>
                <a:latin typeface="Calibri" panose="020F0502020204030204" pitchFamily="34" charset="0"/>
                <a:ea typeface="Calibri" panose="020F0502020204030204" pitchFamily="34" charset="0"/>
              </a:rPr>
              <a:t>Project expectations: </a:t>
            </a:r>
            <a:r>
              <a:rPr lang="en-IN" sz="1400" dirty="0">
                <a:solidFill>
                  <a:schemeClr val="accent1">
                    <a:lumMod val="75000"/>
                  </a:schemeClr>
                </a:solidFill>
                <a:latin typeface="Calibri" panose="020F0502020204030204" pitchFamily="34" charset="0"/>
                <a:ea typeface="Calibri" panose="020F0502020204030204" pitchFamily="34" charset="0"/>
              </a:rPr>
              <a:t>Virtual experience, engaging and interactive, use of videos etc.</a:t>
            </a:r>
          </a:p>
          <a:p>
            <a:endParaRPr lang="en-IN" sz="1400" b="1" dirty="0">
              <a:solidFill>
                <a:schemeClr val="accent1">
                  <a:lumMod val="75000"/>
                </a:schemeClr>
              </a:solidFill>
              <a:latin typeface="Calibri" panose="020F0502020204030204" pitchFamily="34" charset="0"/>
              <a:ea typeface="Calibri" panose="020F0502020204030204" pitchFamily="34" charset="0"/>
            </a:endParaRPr>
          </a:p>
          <a:p>
            <a:r>
              <a:rPr lang="en-IN" sz="1400" b="1" dirty="0">
                <a:solidFill>
                  <a:schemeClr val="accent1">
                    <a:lumMod val="75000"/>
                  </a:schemeClr>
                </a:solidFill>
                <a:latin typeface="Calibri" panose="020F0502020204030204" pitchFamily="34" charset="0"/>
                <a:ea typeface="Calibri" panose="020F0502020204030204" pitchFamily="34" charset="0"/>
              </a:rPr>
              <a:t>Audience: </a:t>
            </a:r>
            <a:r>
              <a:rPr lang="en-US" sz="1400" dirty="0">
                <a:solidFill>
                  <a:schemeClr val="accent1">
                    <a:lumMod val="75000"/>
                  </a:schemeClr>
                </a:solidFill>
                <a:latin typeface="Calibri" panose="020F0502020204030204" pitchFamily="34" charset="0"/>
                <a:ea typeface="Calibri" panose="020F0502020204030204" pitchFamily="34" charset="0"/>
              </a:rPr>
              <a:t>Associates joining at Customer Service</a:t>
            </a:r>
            <a:endParaRPr lang="en-IN" sz="1400" dirty="0">
              <a:solidFill>
                <a:schemeClr val="accent1">
                  <a:lumMod val="75000"/>
                </a:schemeClr>
              </a:solidFill>
              <a:latin typeface="Calibri" panose="020F0502020204030204" pitchFamily="34" charset="0"/>
              <a:ea typeface="Calibri" panose="020F0502020204030204" pitchFamily="34" charset="0"/>
            </a:endParaRPr>
          </a:p>
        </p:txBody>
      </p:sp>
      <p:sp>
        <p:nvSpPr>
          <p:cNvPr id="78" name="TextBox 77">
            <a:extLst>
              <a:ext uri="{FF2B5EF4-FFF2-40B4-BE49-F238E27FC236}">
                <a16:creationId xmlns:a16="http://schemas.microsoft.com/office/drawing/2014/main" id="{261F9A6F-92C6-413A-9512-2DB0595A6E97}"/>
              </a:ext>
            </a:extLst>
          </p:cNvPr>
          <p:cNvSpPr txBox="1"/>
          <p:nvPr/>
        </p:nvSpPr>
        <p:spPr>
          <a:xfrm>
            <a:off x="7788792" y="5885064"/>
            <a:ext cx="3926148" cy="646331"/>
          </a:xfrm>
          <a:prstGeom prst="rect">
            <a:avLst/>
          </a:prstGeom>
          <a:noFill/>
        </p:spPr>
        <p:txBody>
          <a:bodyPr wrap="square">
            <a:spAutoFit/>
          </a:bodyPr>
          <a:lstStyle/>
          <a:p>
            <a:pPr marL="171450" indent="-171450">
              <a:buFont typeface="Arial" panose="020B0604020202020204" pitchFamily="34" charset="0"/>
              <a:buChar char="•"/>
            </a:pPr>
            <a:r>
              <a:rPr lang="en-IN" sz="1200" dirty="0"/>
              <a:t>Traveller (Bronze badge) – 600 to 700 points</a:t>
            </a:r>
          </a:p>
          <a:p>
            <a:pPr marL="171450" indent="-171450">
              <a:buFont typeface="Arial" panose="020B0604020202020204" pitchFamily="34" charset="0"/>
              <a:buChar char="•"/>
            </a:pPr>
            <a:r>
              <a:rPr lang="en-IN" sz="1200" dirty="0"/>
              <a:t>Explorer (Silver badge) – 700 to 800 points</a:t>
            </a:r>
          </a:p>
          <a:p>
            <a:pPr marL="171450" indent="-171450">
              <a:buFont typeface="Arial" panose="020B0604020202020204" pitchFamily="34" charset="0"/>
              <a:buChar char="•"/>
            </a:pPr>
            <a:r>
              <a:rPr lang="en-IN" sz="1200" dirty="0"/>
              <a:t>Globetrotter (Gold badge) – 800 to 900 points</a:t>
            </a:r>
          </a:p>
        </p:txBody>
      </p:sp>
      <p:sp>
        <p:nvSpPr>
          <p:cNvPr id="80" name="Rectangle 79">
            <a:extLst>
              <a:ext uri="{FF2B5EF4-FFF2-40B4-BE49-F238E27FC236}">
                <a16:creationId xmlns:a16="http://schemas.microsoft.com/office/drawing/2014/main" id="{E280902E-177D-494E-835D-256D956990F5}"/>
              </a:ext>
            </a:extLst>
          </p:cNvPr>
          <p:cNvSpPr/>
          <p:nvPr/>
        </p:nvSpPr>
        <p:spPr>
          <a:xfrm>
            <a:off x="5664740" y="6452264"/>
            <a:ext cx="2122751" cy="289372"/>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Users feedback</a:t>
            </a:r>
          </a:p>
        </p:txBody>
      </p:sp>
    </p:spTree>
    <p:extLst>
      <p:ext uri="{BB962C8B-B14F-4D97-AF65-F5344CB8AC3E}">
        <p14:creationId xmlns:p14="http://schemas.microsoft.com/office/powerpoint/2010/main" val="25890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4</a:t>
            </a:fld>
            <a:endParaRPr lang="en-IN">
              <a:solidFill>
                <a:schemeClr val="bg1"/>
              </a:solidFill>
            </a:endParaRPr>
          </a:p>
        </p:txBody>
      </p:sp>
      <p:grpSp>
        <p:nvGrpSpPr>
          <p:cNvPr id="4" name="Group 3">
            <a:extLst>
              <a:ext uri="{FF2B5EF4-FFF2-40B4-BE49-F238E27FC236}">
                <a16:creationId xmlns:a16="http://schemas.microsoft.com/office/drawing/2014/main" id="{3A0FB0B1-21F7-4286-8067-970809C9947F}"/>
              </a:ext>
            </a:extLst>
          </p:cNvPr>
          <p:cNvGrpSpPr/>
          <p:nvPr/>
        </p:nvGrpSpPr>
        <p:grpSpPr>
          <a:xfrm>
            <a:off x="8083071" y="113813"/>
            <a:ext cx="3828779" cy="403959"/>
            <a:chOff x="8083071" y="113813"/>
            <a:chExt cx="3828779" cy="403959"/>
          </a:xfrm>
        </p:grpSpPr>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4</a:t>
              </a:fld>
              <a:endParaRPr lang="en-IN">
                <a:solidFill>
                  <a:schemeClr val="bg1"/>
                </a:solidFill>
              </a:endParaRPr>
            </a:p>
          </p:txBody>
        </p:sp>
        <p:sp>
          <p:nvSpPr>
            <p:cNvPr id="30" name="TextBox 29">
              <a:extLst>
                <a:ext uri="{FF2B5EF4-FFF2-40B4-BE49-F238E27FC236}">
                  <a16:creationId xmlns:a16="http://schemas.microsoft.com/office/drawing/2014/main" id="{981CBB42-C897-4879-B1E5-6C3FF88E49B6}"/>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Amazon VR</a:t>
              </a:r>
              <a:endParaRPr lang="en-IN" sz="1400" dirty="0">
                <a:solidFill>
                  <a:srgbClr val="EB5626"/>
                </a:solidFill>
                <a:latin typeface="Fira Sans" panose="020B0503050000020004" pitchFamily="34" charset="0"/>
                <a:cs typeface="Calibri" panose="020F0502020204030204" pitchFamily="34" charset="0"/>
              </a:endParaRPr>
            </a:p>
          </p:txBody>
        </p:sp>
      </p:grpSp>
      <p:sp>
        <p:nvSpPr>
          <p:cNvPr id="9" name="Rectangle 8">
            <a:extLst>
              <a:ext uri="{FF2B5EF4-FFF2-40B4-BE49-F238E27FC236}">
                <a16:creationId xmlns:a16="http://schemas.microsoft.com/office/drawing/2014/main" id="{A624039D-779C-48DD-AF36-703BA9F52A57}"/>
              </a:ext>
            </a:extLst>
          </p:cNvPr>
          <p:cNvSpPr/>
          <p:nvPr/>
        </p:nvSpPr>
        <p:spPr>
          <a:xfrm>
            <a:off x="5678808" y="637556"/>
            <a:ext cx="2110154" cy="787794"/>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Welcome VR</a:t>
            </a:r>
          </a:p>
          <a:p>
            <a:pPr algn="ctr"/>
            <a:endParaRPr lang="en-IN" sz="1400" dirty="0"/>
          </a:p>
          <a:p>
            <a:pPr algn="ctr"/>
            <a:r>
              <a:rPr lang="en-IN" sz="1400" dirty="0"/>
              <a:t>Help navigation</a:t>
            </a:r>
          </a:p>
        </p:txBody>
      </p:sp>
      <p:sp>
        <p:nvSpPr>
          <p:cNvPr id="10" name="Rectangle 9">
            <a:extLst>
              <a:ext uri="{FF2B5EF4-FFF2-40B4-BE49-F238E27FC236}">
                <a16:creationId xmlns:a16="http://schemas.microsoft.com/office/drawing/2014/main" id="{ABF07B9E-2672-4861-B5BB-4C44770431C1}"/>
              </a:ext>
            </a:extLst>
          </p:cNvPr>
          <p:cNvSpPr/>
          <p:nvPr/>
        </p:nvSpPr>
        <p:spPr>
          <a:xfrm>
            <a:off x="5678808" y="1814902"/>
            <a:ext cx="2110154" cy="302133"/>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Avatars Select</a:t>
            </a:r>
          </a:p>
        </p:txBody>
      </p:sp>
      <p:sp>
        <p:nvSpPr>
          <p:cNvPr id="15" name="Rectangle 14">
            <a:extLst>
              <a:ext uri="{FF2B5EF4-FFF2-40B4-BE49-F238E27FC236}">
                <a16:creationId xmlns:a16="http://schemas.microsoft.com/office/drawing/2014/main" id="{ECF289A1-CA42-444D-84BD-ECFCC1FB4655}"/>
              </a:ext>
            </a:extLst>
          </p:cNvPr>
          <p:cNvSpPr/>
          <p:nvPr/>
        </p:nvSpPr>
        <p:spPr>
          <a:xfrm>
            <a:off x="5678809" y="2443180"/>
            <a:ext cx="2110154" cy="627469"/>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Avatars Intro </a:t>
            </a:r>
          </a:p>
          <a:p>
            <a:pPr algn="ctr"/>
            <a:r>
              <a:rPr lang="en-IN" sz="1400" dirty="0"/>
              <a:t>Context setting video</a:t>
            </a:r>
          </a:p>
        </p:txBody>
      </p:sp>
      <p:sp>
        <p:nvSpPr>
          <p:cNvPr id="16" name="Rectangle 15">
            <a:extLst>
              <a:ext uri="{FF2B5EF4-FFF2-40B4-BE49-F238E27FC236}">
                <a16:creationId xmlns:a16="http://schemas.microsoft.com/office/drawing/2014/main" id="{C68F9D2E-AC8D-4063-824D-0CC7CC843270}"/>
              </a:ext>
            </a:extLst>
          </p:cNvPr>
          <p:cNvSpPr/>
          <p:nvPr/>
        </p:nvSpPr>
        <p:spPr>
          <a:xfrm>
            <a:off x="5666211" y="3265518"/>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1</a:t>
            </a:r>
          </a:p>
        </p:txBody>
      </p:sp>
      <p:sp>
        <p:nvSpPr>
          <p:cNvPr id="17" name="Rectangle 16">
            <a:extLst>
              <a:ext uri="{FF2B5EF4-FFF2-40B4-BE49-F238E27FC236}">
                <a16:creationId xmlns:a16="http://schemas.microsoft.com/office/drawing/2014/main" id="{7B3EC810-E582-458F-B844-D12F603AC7C0}"/>
              </a:ext>
            </a:extLst>
          </p:cNvPr>
          <p:cNvSpPr/>
          <p:nvPr/>
        </p:nvSpPr>
        <p:spPr>
          <a:xfrm>
            <a:off x="5666211" y="3651754"/>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Content &amp; Interactions</a:t>
            </a:r>
          </a:p>
        </p:txBody>
      </p:sp>
      <p:sp>
        <p:nvSpPr>
          <p:cNvPr id="26" name="Rectangle 25">
            <a:extLst>
              <a:ext uri="{FF2B5EF4-FFF2-40B4-BE49-F238E27FC236}">
                <a16:creationId xmlns:a16="http://schemas.microsoft.com/office/drawing/2014/main" id="{E3AD8DE1-C3D2-414C-9CC5-68F3AEB23E90}"/>
              </a:ext>
            </a:extLst>
          </p:cNvPr>
          <p:cNvSpPr/>
          <p:nvPr/>
        </p:nvSpPr>
        <p:spPr>
          <a:xfrm>
            <a:off x="5666211" y="4037990"/>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Scored Questions</a:t>
            </a:r>
          </a:p>
        </p:txBody>
      </p:sp>
      <p:sp>
        <p:nvSpPr>
          <p:cNvPr id="32" name="Rectangle 31">
            <a:extLst>
              <a:ext uri="{FF2B5EF4-FFF2-40B4-BE49-F238E27FC236}">
                <a16:creationId xmlns:a16="http://schemas.microsoft.com/office/drawing/2014/main" id="{BE5B4E64-AEE8-4841-AD2F-82FBCF4D8CD8}"/>
              </a:ext>
            </a:extLst>
          </p:cNvPr>
          <p:cNvSpPr/>
          <p:nvPr/>
        </p:nvSpPr>
        <p:spPr>
          <a:xfrm>
            <a:off x="5666211" y="4424226"/>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Stage1  complete &amp; points</a:t>
            </a:r>
          </a:p>
        </p:txBody>
      </p:sp>
      <p:sp>
        <p:nvSpPr>
          <p:cNvPr id="34" name="Rectangle 33">
            <a:extLst>
              <a:ext uri="{FF2B5EF4-FFF2-40B4-BE49-F238E27FC236}">
                <a16:creationId xmlns:a16="http://schemas.microsoft.com/office/drawing/2014/main" id="{004CA066-4ABD-4552-8CC6-CE47B91C6A82}"/>
              </a:ext>
            </a:extLst>
          </p:cNvPr>
          <p:cNvSpPr/>
          <p:nvPr/>
        </p:nvSpPr>
        <p:spPr>
          <a:xfrm>
            <a:off x="5666211" y="4810462"/>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1 score dashboard</a:t>
            </a:r>
          </a:p>
        </p:txBody>
      </p:sp>
      <p:sp>
        <p:nvSpPr>
          <p:cNvPr id="36" name="Rectangle 35">
            <a:extLst>
              <a:ext uri="{FF2B5EF4-FFF2-40B4-BE49-F238E27FC236}">
                <a16:creationId xmlns:a16="http://schemas.microsoft.com/office/drawing/2014/main" id="{A815261F-D28E-4BD0-B83D-C61B6DAECF0E}"/>
              </a:ext>
            </a:extLst>
          </p:cNvPr>
          <p:cNvSpPr/>
          <p:nvPr/>
        </p:nvSpPr>
        <p:spPr>
          <a:xfrm>
            <a:off x="5666041" y="5582931"/>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4 Stages completed</a:t>
            </a:r>
          </a:p>
        </p:txBody>
      </p:sp>
      <p:sp>
        <p:nvSpPr>
          <p:cNvPr id="37" name="Rectangle 36">
            <a:extLst>
              <a:ext uri="{FF2B5EF4-FFF2-40B4-BE49-F238E27FC236}">
                <a16:creationId xmlns:a16="http://schemas.microsoft.com/office/drawing/2014/main" id="{3EFCD352-0FDE-405A-A51D-551CCB32C12B}"/>
              </a:ext>
            </a:extLst>
          </p:cNvPr>
          <p:cNvSpPr/>
          <p:nvPr/>
        </p:nvSpPr>
        <p:spPr>
          <a:xfrm>
            <a:off x="3618747" y="3753122"/>
            <a:ext cx="1163989" cy="14094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accent1">
                    <a:lumMod val="75000"/>
                  </a:schemeClr>
                </a:solidFill>
              </a:rPr>
              <a:t>4 Stages follow identical progression</a:t>
            </a:r>
          </a:p>
        </p:txBody>
      </p:sp>
      <p:sp>
        <p:nvSpPr>
          <p:cNvPr id="41" name="Rectangle 40">
            <a:extLst>
              <a:ext uri="{FF2B5EF4-FFF2-40B4-BE49-F238E27FC236}">
                <a16:creationId xmlns:a16="http://schemas.microsoft.com/office/drawing/2014/main" id="{7F3E9682-D2D3-4C2B-B378-7082D0DF5AD5}"/>
              </a:ext>
            </a:extLst>
          </p:cNvPr>
          <p:cNvSpPr/>
          <p:nvPr/>
        </p:nvSpPr>
        <p:spPr>
          <a:xfrm>
            <a:off x="5666041" y="6053865"/>
            <a:ext cx="2122751" cy="289372"/>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Scores and Badges</a:t>
            </a:r>
          </a:p>
        </p:txBody>
      </p:sp>
      <p:sp>
        <p:nvSpPr>
          <p:cNvPr id="43" name="Rectangle 42">
            <a:extLst>
              <a:ext uri="{FF2B5EF4-FFF2-40B4-BE49-F238E27FC236}">
                <a16:creationId xmlns:a16="http://schemas.microsoft.com/office/drawing/2014/main" id="{72ECEEBE-6EFA-4770-AF5C-26BCD3D74359}"/>
              </a:ext>
            </a:extLst>
          </p:cNvPr>
          <p:cNvSpPr/>
          <p:nvPr/>
        </p:nvSpPr>
        <p:spPr>
          <a:xfrm>
            <a:off x="8460754" y="3221274"/>
            <a:ext cx="2156434" cy="1236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Users can try the same stage multiple times to improve score or choose to progress to the next stage.</a:t>
            </a:r>
            <a:endParaRPr lang="en-IN" sz="1600" dirty="0">
              <a:solidFill>
                <a:schemeClr val="accent1">
                  <a:lumMod val="75000"/>
                </a:schemeClr>
              </a:solidFill>
            </a:endParaRPr>
          </a:p>
        </p:txBody>
      </p:sp>
      <p:sp>
        <p:nvSpPr>
          <p:cNvPr id="44" name="Arrow: Down 43">
            <a:extLst>
              <a:ext uri="{FF2B5EF4-FFF2-40B4-BE49-F238E27FC236}">
                <a16:creationId xmlns:a16="http://schemas.microsoft.com/office/drawing/2014/main" id="{73F7DFED-A170-4089-A3D1-A37CDB60CE04}"/>
              </a:ext>
            </a:extLst>
          </p:cNvPr>
          <p:cNvSpPr/>
          <p:nvPr/>
        </p:nvSpPr>
        <p:spPr>
          <a:xfrm>
            <a:off x="6606670" y="1457884"/>
            <a:ext cx="241496" cy="30213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46" name="Arrow: Down 45">
            <a:extLst>
              <a:ext uri="{FF2B5EF4-FFF2-40B4-BE49-F238E27FC236}">
                <a16:creationId xmlns:a16="http://schemas.microsoft.com/office/drawing/2014/main" id="{83EDA7A1-0D63-4062-9774-600D8A5C0FC2}"/>
              </a:ext>
            </a:extLst>
          </p:cNvPr>
          <p:cNvSpPr/>
          <p:nvPr/>
        </p:nvSpPr>
        <p:spPr>
          <a:xfrm>
            <a:off x="6606670" y="2096623"/>
            <a:ext cx="241496" cy="30213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49" name="Rectangle 48">
            <a:extLst>
              <a:ext uri="{FF2B5EF4-FFF2-40B4-BE49-F238E27FC236}">
                <a16:creationId xmlns:a16="http://schemas.microsoft.com/office/drawing/2014/main" id="{2F0C42B2-693E-4BF9-B20F-3D6878DF416E}"/>
              </a:ext>
            </a:extLst>
          </p:cNvPr>
          <p:cNvSpPr/>
          <p:nvPr/>
        </p:nvSpPr>
        <p:spPr>
          <a:xfrm>
            <a:off x="5666042" y="5196697"/>
            <a:ext cx="2122751" cy="3021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Stage 2, 3, 4</a:t>
            </a:r>
          </a:p>
        </p:txBody>
      </p:sp>
      <p:cxnSp>
        <p:nvCxnSpPr>
          <p:cNvPr id="57" name="Straight Connector 56">
            <a:extLst>
              <a:ext uri="{FF2B5EF4-FFF2-40B4-BE49-F238E27FC236}">
                <a16:creationId xmlns:a16="http://schemas.microsoft.com/office/drawing/2014/main" id="{03604CF6-466B-4298-AA9A-5A40065B7E74}"/>
              </a:ext>
            </a:extLst>
          </p:cNvPr>
          <p:cNvCxnSpPr>
            <a:cxnSpLocks/>
          </p:cNvCxnSpPr>
          <p:nvPr/>
        </p:nvCxnSpPr>
        <p:spPr>
          <a:xfrm>
            <a:off x="8364934" y="2747634"/>
            <a:ext cx="0" cy="221389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85B553A3-0727-46BE-8146-8906FEFDD13F}"/>
              </a:ext>
            </a:extLst>
          </p:cNvPr>
          <p:cNvCxnSpPr/>
          <p:nvPr/>
        </p:nvCxnSpPr>
        <p:spPr>
          <a:xfrm flipH="1">
            <a:off x="7788792" y="2747634"/>
            <a:ext cx="59089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4AF5E300-039A-45AE-B601-B3210567F9C0}"/>
              </a:ext>
            </a:extLst>
          </p:cNvPr>
          <p:cNvCxnSpPr>
            <a:cxnSpLocks/>
          </p:cNvCxnSpPr>
          <p:nvPr/>
        </p:nvCxnSpPr>
        <p:spPr>
          <a:xfrm flipH="1">
            <a:off x="7788792" y="4961528"/>
            <a:ext cx="59089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BDACB9B8-F6A8-456C-BA67-2905FD707A4B}"/>
              </a:ext>
            </a:extLst>
          </p:cNvPr>
          <p:cNvCxnSpPr>
            <a:cxnSpLocks/>
          </p:cNvCxnSpPr>
          <p:nvPr/>
        </p:nvCxnSpPr>
        <p:spPr>
          <a:xfrm>
            <a:off x="4933476" y="3416584"/>
            <a:ext cx="0" cy="231728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BD1C8F94-A040-444A-840F-773E10B949C9}"/>
              </a:ext>
            </a:extLst>
          </p:cNvPr>
          <p:cNvCxnSpPr>
            <a:cxnSpLocks/>
          </p:cNvCxnSpPr>
          <p:nvPr/>
        </p:nvCxnSpPr>
        <p:spPr>
          <a:xfrm>
            <a:off x="4948224" y="3416584"/>
            <a:ext cx="61191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1" name="Straight Arrow Connector 70">
            <a:extLst>
              <a:ext uri="{FF2B5EF4-FFF2-40B4-BE49-F238E27FC236}">
                <a16:creationId xmlns:a16="http://schemas.microsoft.com/office/drawing/2014/main" id="{A195A38E-B2D1-4513-A7FE-C46A8A4CDF98}"/>
              </a:ext>
            </a:extLst>
          </p:cNvPr>
          <p:cNvCxnSpPr>
            <a:cxnSpLocks/>
          </p:cNvCxnSpPr>
          <p:nvPr/>
        </p:nvCxnSpPr>
        <p:spPr>
          <a:xfrm>
            <a:off x="4933476" y="5733871"/>
            <a:ext cx="61191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6" name="TextBox 75">
            <a:extLst>
              <a:ext uri="{FF2B5EF4-FFF2-40B4-BE49-F238E27FC236}">
                <a16:creationId xmlns:a16="http://schemas.microsoft.com/office/drawing/2014/main" id="{34AC88E3-D12E-4263-8BAF-422C901EBDEF}"/>
              </a:ext>
            </a:extLst>
          </p:cNvPr>
          <p:cNvSpPr txBox="1"/>
          <p:nvPr/>
        </p:nvSpPr>
        <p:spPr>
          <a:xfrm>
            <a:off x="227917" y="947484"/>
            <a:ext cx="2721760" cy="4401205"/>
          </a:xfrm>
          <a:prstGeom prst="rect">
            <a:avLst/>
          </a:prstGeom>
          <a:noFill/>
        </p:spPr>
        <p:txBody>
          <a:bodyPr wrap="square">
            <a:spAutoFit/>
          </a:bodyPr>
          <a:lstStyle/>
          <a:p>
            <a:r>
              <a:rPr lang="en-IN" sz="1400" b="1" dirty="0">
                <a:solidFill>
                  <a:schemeClr val="accent1">
                    <a:lumMod val="75000"/>
                  </a:schemeClr>
                </a:solidFill>
                <a:effectLst/>
                <a:latin typeface="Calibri" panose="020F0502020204030204" pitchFamily="34" charset="0"/>
                <a:ea typeface="Calibri" panose="020F0502020204030204" pitchFamily="34" charset="0"/>
              </a:rPr>
              <a:t>Key highlights: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VR experience</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Includes </a:t>
            </a:r>
            <a:r>
              <a:rPr lang="en-IN" sz="1400" dirty="0">
                <a:solidFill>
                  <a:schemeClr val="accent1">
                    <a:lumMod val="75000"/>
                  </a:schemeClr>
                </a:solidFill>
                <a:effectLst/>
                <a:latin typeface="Calibri" panose="020F0502020204030204" pitchFamily="34" charset="0"/>
                <a:ea typeface="Calibri" panose="020F0502020204030204" pitchFamily="34" charset="0"/>
              </a:rPr>
              <a:t>narrator</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Two Avatars as buddies (out of 6)</a:t>
            </a:r>
          </a:p>
          <a:p>
            <a:pPr marL="285750" indent="-285750">
              <a:buFont typeface="Arial" panose="020B0604020202020204" pitchFamily="34" charset="0"/>
              <a:buChar char="•"/>
            </a:pPr>
            <a:r>
              <a:rPr lang="en-IN" sz="1400" dirty="0">
                <a:solidFill>
                  <a:schemeClr val="accent1">
                    <a:lumMod val="75000"/>
                  </a:schemeClr>
                </a:solidFill>
                <a:effectLst/>
                <a:latin typeface="Calibri" panose="020F0502020204030204" pitchFamily="34" charset="0"/>
                <a:ea typeface="Calibri" panose="020F0502020204030204" pitchFamily="34" charset="0"/>
              </a:rPr>
              <a:t>Buddies built using </a:t>
            </a:r>
            <a:r>
              <a:rPr lang="en-IN" sz="1400" dirty="0" err="1">
                <a:solidFill>
                  <a:schemeClr val="accent1">
                    <a:lumMod val="75000"/>
                  </a:schemeClr>
                </a:solidFill>
                <a:effectLst/>
                <a:latin typeface="Calibri" panose="020F0502020204030204" pitchFamily="34" charset="0"/>
                <a:ea typeface="Calibri" panose="020F0502020204030204" pitchFamily="34" charset="0"/>
              </a:rPr>
              <a:t>vyond</a:t>
            </a:r>
            <a:r>
              <a:rPr lang="en-IN" sz="1400" dirty="0">
                <a:solidFill>
                  <a:schemeClr val="accent1">
                    <a:lumMod val="75000"/>
                  </a:schemeClr>
                </a:solidFill>
                <a:effectLst/>
                <a:latin typeface="Calibri" panose="020F0502020204030204" pitchFamily="34" charset="0"/>
                <a:ea typeface="Calibri" panose="020F0502020204030204" pitchFamily="34" charset="0"/>
              </a:rPr>
              <a:t> video tool to provide dynamic animations</a:t>
            </a:r>
          </a:p>
          <a:p>
            <a:pPr marL="285750" indent="-285750">
              <a:buFont typeface="Arial" panose="020B0604020202020204" pitchFamily="34" charset="0"/>
              <a:buChar char="•"/>
            </a:pPr>
            <a:r>
              <a:rPr lang="en-IN" sz="1400" dirty="0">
                <a:solidFill>
                  <a:schemeClr val="accent1">
                    <a:lumMod val="75000"/>
                  </a:schemeClr>
                </a:solidFill>
                <a:effectLst/>
                <a:latin typeface="Calibri" panose="020F0502020204030204" pitchFamily="34" charset="0"/>
                <a:ea typeface="Calibri" panose="020F0502020204030204" pitchFamily="34" charset="0"/>
              </a:rPr>
              <a:t>Conversational approach </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Use of real and fun videos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360 view hotspot interactions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Scored checks at each stage (4-5 questions, each carry 50 pts)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Gamification </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Badges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Total 18 questions x 50 pts per q (900 pts)</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Writing style is great, tone that appeal to audience</a:t>
            </a:r>
          </a:p>
          <a:p>
            <a:pPr marL="285750" indent="-285750">
              <a:buFont typeface="Arial" panose="020B0604020202020204" pitchFamily="34" charset="0"/>
              <a:buChar char="•"/>
            </a:pPr>
            <a:r>
              <a:rPr lang="en-IN" sz="1400" dirty="0">
                <a:solidFill>
                  <a:schemeClr val="accent1">
                    <a:lumMod val="75000"/>
                  </a:schemeClr>
                </a:solidFill>
                <a:latin typeface="Calibri" panose="020F0502020204030204" pitchFamily="34" charset="0"/>
                <a:ea typeface="Calibri" panose="020F0502020204030204" pitchFamily="34" charset="0"/>
              </a:rPr>
              <a:t>Fully audio driven approach</a:t>
            </a:r>
          </a:p>
        </p:txBody>
      </p:sp>
      <p:sp>
        <p:nvSpPr>
          <p:cNvPr id="78" name="TextBox 77">
            <a:extLst>
              <a:ext uri="{FF2B5EF4-FFF2-40B4-BE49-F238E27FC236}">
                <a16:creationId xmlns:a16="http://schemas.microsoft.com/office/drawing/2014/main" id="{261F9A6F-92C6-413A-9512-2DB0595A6E97}"/>
              </a:ext>
            </a:extLst>
          </p:cNvPr>
          <p:cNvSpPr txBox="1"/>
          <p:nvPr/>
        </p:nvSpPr>
        <p:spPr>
          <a:xfrm>
            <a:off x="7788792" y="5885064"/>
            <a:ext cx="3926148" cy="646331"/>
          </a:xfrm>
          <a:prstGeom prst="rect">
            <a:avLst/>
          </a:prstGeom>
          <a:noFill/>
        </p:spPr>
        <p:txBody>
          <a:bodyPr wrap="square">
            <a:spAutoFit/>
          </a:bodyPr>
          <a:lstStyle/>
          <a:p>
            <a:pPr marL="171450" indent="-171450">
              <a:buFont typeface="Arial" panose="020B0604020202020204" pitchFamily="34" charset="0"/>
              <a:buChar char="•"/>
            </a:pPr>
            <a:r>
              <a:rPr lang="en-IN" sz="1200" dirty="0"/>
              <a:t>Traveller (Bronze badge) – 600 to 700 points</a:t>
            </a:r>
          </a:p>
          <a:p>
            <a:pPr marL="171450" indent="-171450">
              <a:buFont typeface="Arial" panose="020B0604020202020204" pitchFamily="34" charset="0"/>
              <a:buChar char="•"/>
            </a:pPr>
            <a:r>
              <a:rPr lang="en-IN" sz="1200" dirty="0"/>
              <a:t>Explorer (Silver badge) – 700 to 800 points</a:t>
            </a:r>
          </a:p>
          <a:p>
            <a:pPr marL="171450" indent="-171450">
              <a:buFont typeface="Arial" panose="020B0604020202020204" pitchFamily="34" charset="0"/>
              <a:buChar char="•"/>
            </a:pPr>
            <a:r>
              <a:rPr lang="en-IN" sz="1200" dirty="0"/>
              <a:t>Globetrotter (Gold badge) – 800 to 900 points</a:t>
            </a:r>
          </a:p>
        </p:txBody>
      </p:sp>
      <p:sp>
        <p:nvSpPr>
          <p:cNvPr id="80" name="Rectangle 79">
            <a:extLst>
              <a:ext uri="{FF2B5EF4-FFF2-40B4-BE49-F238E27FC236}">
                <a16:creationId xmlns:a16="http://schemas.microsoft.com/office/drawing/2014/main" id="{E280902E-177D-494E-835D-256D956990F5}"/>
              </a:ext>
            </a:extLst>
          </p:cNvPr>
          <p:cNvSpPr/>
          <p:nvPr/>
        </p:nvSpPr>
        <p:spPr>
          <a:xfrm>
            <a:off x="5664740" y="6452264"/>
            <a:ext cx="2122751" cy="289372"/>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Users feedback</a:t>
            </a:r>
          </a:p>
        </p:txBody>
      </p:sp>
    </p:spTree>
    <p:extLst>
      <p:ext uri="{BB962C8B-B14F-4D97-AF65-F5344CB8AC3E}">
        <p14:creationId xmlns:p14="http://schemas.microsoft.com/office/powerpoint/2010/main" val="24338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5</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5</a:t>
            </a:fld>
            <a:endParaRPr lang="en-IN">
              <a:solidFill>
                <a:schemeClr val="bg1"/>
              </a:solidFill>
            </a:endParaRPr>
          </a:p>
        </p:txBody>
      </p:sp>
      <p:pic>
        <p:nvPicPr>
          <p:cNvPr id="3" name="Picture 2">
            <a:extLst>
              <a:ext uri="{FF2B5EF4-FFF2-40B4-BE49-F238E27FC236}">
                <a16:creationId xmlns:a16="http://schemas.microsoft.com/office/drawing/2014/main" id="{56F6F4B7-6362-43F5-9E59-7D0FAB12F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29" y="833369"/>
            <a:ext cx="4822723" cy="2319567"/>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F23EF4CA-85B6-438D-91E7-DAE5905D4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420" y="833370"/>
            <a:ext cx="4822724" cy="2319568"/>
          </a:xfrm>
          <a:prstGeom prst="rect">
            <a:avLst/>
          </a:prstGeom>
        </p:spPr>
      </p:pic>
      <p:pic>
        <p:nvPicPr>
          <p:cNvPr id="8" name="Picture 7" descr="A picture containing building, bedroom, table&#10;&#10;Description automatically generated">
            <a:extLst>
              <a:ext uri="{FF2B5EF4-FFF2-40B4-BE49-F238E27FC236}">
                <a16:creationId xmlns:a16="http://schemas.microsoft.com/office/drawing/2014/main" id="{E436D44E-CD42-4472-A24A-1FB6AEED1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29" y="3429001"/>
            <a:ext cx="4822725" cy="2319568"/>
          </a:xfrm>
          <a:prstGeom prst="rect">
            <a:avLst/>
          </a:prstGeom>
        </p:spPr>
      </p:pic>
      <p:pic>
        <p:nvPicPr>
          <p:cNvPr id="14" name="Picture 13" descr="A group of people in a room&#10;&#10;Description automatically generated">
            <a:extLst>
              <a:ext uri="{FF2B5EF4-FFF2-40B4-BE49-F238E27FC236}">
                <a16:creationId xmlns:a16="http://schemas.microsoft.com/office/drawing/2014/main" id="{279FDDD9-9204-4113-82ED-CD53229D4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9420" y="3429000"/>
            <a:ext cx="4822725" cy="2319568"/>
          </a:xfrm>
          <a:prstGeom prst="rect">
            <a:avLst/>
          </a:prstGeom>
        </p:spPr>
      </p:pic>
      <p:sp>
        <p:nvSpPr>
          <p:cNvPr id="18" name="TextBox 17">
            <a:extLst>
              <a:ext uri="{FF2B5EF4-FFF2-40B4-BE49-F238E27FC236}">
                <a16:creationId xmlns:a16="http://schemas.microsoft.com/office/drawing/2014/main" id="{D5FB002C-2649-43D8-BDB5-994E693B76E8}"/>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Amazon VR</a:t>
            </a:r>
            <a:endParaRPr lang="en-IN" sz="1400" dirty="0">
              <a:solidFill>
                <a:srgbClr val="EB5626"/>
              </a:solidFill>
              <a:latin typeface="Fira Sans" panose="020B0503050000020004" pitchFamily="34" charset="0"/>
              <a:cs typeface="Calibri" panose="020F0502020204030204" pitchFamily="34" charset="0"/>
            </a:endParaRPr>
          </a:p>
        </p:txBody>
      </p:sp>
    </p:spTree>
    <p:extLst>
      <p:ext uri="{BB962C8B-B14F-4D97-AF65-F5344CB8AC3E}">
        <p14:creationId xmlns:p14="http://schemas.microsoft.com/office/powerpoint/2010/main" val="195104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050">
            <a:extLst>
              <a:ext uri="{FF2B5EF4-FFF2-40B4-BE49-F238E27FC236}">
                <a16:creationId xmlns:a16="http://schemas.microsoft.com/office/drawing/2014/main" id="{082BF974-2D3A-4292-A9EB-49F53D8F5A2A}"/>
              </a:ext>
            </a:extLst>
          </p:cNvPr>
          <p:cNvSpPr>
            <a:spLocks noGrp="1"/>
          </p:cNvSpPr>
          <p:nvPr>
            <p:ph type="sldNum" sz="quarter" idx="12"/>
          </p:nvPr>
        </p:nvSpPr>
        <p:spPr>
          <a:xfrm>
            <a:off x="11576384" y="113813"/>
            <a:ext cx="819150" cy="365125"/>
          </a:xfrm>
        </p:spPr>
        <p:txBody>
          <a:bodyPr/>
          <a:lstStyle/>
          <a:p>
            <a:fld id="{47D1CF29-A681-418D-ADB8-998441E0A74A}" type="slidenum">
              <a:rPr lang="en-IN" smtClean="0">
                <a:solidFill>
                  <a:schemeClr val="bg1"/>
                </a:solidFill>
              </a:rPr>
              <a:t>6</a:t>
            </a:fld>
            <a:endParaRPr lang="en-IN">
              <a:solidFill>
                <a:schemeClr val="bg1"/>
              </a:solidFill>
            </a:endParaRPr>
          </a:p>
        </p:txBody>
      </p:sp>
      <p:sp>
        <p:nvSpPr>
          <p:cNvPr id="27" name="Slide Number Placeholder 2050">
            <a:extLst>
              <a:ext uri="{FF2B5EF4-FFF2-40B4-BE49-F238E27FC236}">
                <a16:creationId xmlns:a16="http://schemas.microsoft.com/office/drawing/2014/main" id="{6F378C63-4731-4749-B472-D043D1DB3AD0}"/>
              </a:ext>
            </a:extLst>
          </p:cNvPr>
          <p:cNvSpPr txBox="1">
            <a:spLocks/>
          </p:cNvSpPr>
          <p:nvPr/>
        </p:nvSpPr>
        <p:spPr>
          <a:xfrm>
            <a:off x="11576384" y="113813"/>
            <a:ext cx="3354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rPr>
              <a:pPr/>
              <a:t>6</a:t>
            </a:fld>
            <a:endParaRPr lang="en-IN">
              <a:solidFill>
                <a:schemeClr val="bg1"/>
              </a:solidFill>
            </a:endParaRPr>
          </a:p>
        </p:txBody>
      </p:sp>
      <p:pic>
        <p:nvPicPr>
          <p:cNvPr id="3" name="Picture 2">
            <a:extLst>
              <a:ext uri="{FF2B5EF4-FFF2-40B4-BE49-F238E27FC236}">
                <a16:creationId xmlns:a16="http://schemas.microsoft.com/office/drawing/2014/main" id="{56F6F4B7-6362-43F5-9E59-7D0FAB12FD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729" y="833369"/>
            <a:ext cx="4822722" cy="2319567"/>
          </a:xfrm>
          <a:prstGeom prst="rect">
            <a:avLst/>
          </a:prstGeom>
        </p:spPr>
      </p:pic>
      <p:pic>
        <p:nvPicPr>
          <p:cNvPr id="6" name="Picture 5">
            <a:extLst>
              <a:ext uri="{FF2B5EF4-FFF2-40B4-BE49-F238E27FC236}">
                <a16:creationId xmlns:a16="http://schemas.microsoft.com/office/drawing/2014/main" id="{F23EF4CA-85B6-438D-91E7-DAE5905D44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09420" y="833370"/>
            <a:ext cx="4822724" cy="2319567"/>
          </a:xfrm>
          <a:prstGeom prst="rect">
            <a:avLst/>
          </a:prstGeom>
        </p:spPr>
      </p:pic>
      <p:pic>
        <p:nvPicPr>
          <p:cNvPr id="8" name="Picture 7">
            <a:extLst>
              <a:ext uri="{FF2B5EF4-FFF2-40B4-BE49-F238E27FC236}">
                <a16:creationId xmlns:a16="http://schemas.microsoft.com/office/drawing/2014/main" id="{E436D44E-CD42-4472-A24A-1FB6AEED1F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1729" y="3429001"/>
            <a:ext cx="4822724" cy="2319568"/>
          </a:xfrm>
          <a:prstGeom prst="rect">
            <a:avLst/>
          </a:prstGeom>
        </p:spPr>
      </p:pic>
      <p:pic>
        <p:nvPicPr>
          <p:cNvPr id="14" name="Picture 13">
            <a:extLst>
              <a:ext uri="{FF2B5EF4-FFF2-40B4-BE49-F238E27FC236}">
                <a16:creationId xmlns:a16="http://schemas.microsoft.com/office/drawing/2014/main" id="{279FDDD9-9204-4113-82ED-CD53229D49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09420" y="3429000"/>
            <a:ext cx="4822724" cy="2319568"/>
          </a:xfrm>
          <a:prstGeom prst="rect">
            <a:avLst/>
          </a:prstGeom>
        </p:spPr>
      </p:pic>
      <p:sp>
        <p:nvSpPr>
          <p:cNvPr id="2" name="TextBox 1">
            <a:extLst>
              <a:ext uri="{FF2B5EF4-FFF2-40B4-BE49-F238E27FC236}">
                <a16:creationId xmlns:a16="http://schemas.microsoft.com/office/drawing/2014/main" id="{04ACB63F-2ECB-4E2F-9335-DB27D90D1E10}"/>
              </a:ext>
            </a:extLst>
          </p:cNvPr>
          <p:cNvSpPr txBox="1"/>
          <p:nvPr/>
        </p:nvSpPr>
        <p:spPr>
          <a:xfrm>
            <a:off x="8083071" y="209995"/>
            <a:ext cx="3410355" cy="307777"/>
          </a:xfrm>
          <a:prstGeom prst="rect">
            <a:avLst/>
          </a:prstGeom>
          <a:noFill/>
        </p:spPr>
        <p:txBody>
          <a:bodyPr wrap="square" rtlCol="0">
            <a:spAutoFit/>
          </a:bodyPr>
          <a:lstStyle/>
          <a:p>
            <a:pPr algn="r"/>
            <a:r>
              <a:rPr lang="en-US" sz="1400" dirty="0">
                <a:solidFill>
                  <a:srgbClr val="EB5626"/>
                </a:solidFill>
                <a:latin typeface="Fira Sans" panose="020B0503050000020004" pitchFamily="34" charset="0"/>
                <a:cs typeface="Calibri" panose="020F0502020204030204" pitchFamily="34" charset="0"/>
              </a:rPr>
              <a:t>Amazon VR</a:t>
            </a:r>
            <a:endParaRPr lang="en-IN" sz="1400" dirty="0">
              <a:solidFill>
                <a:srgbClr val="EB5626"/>
              </a:solidFill>
              <a:latin typeface="Fira Sans" panose="020B0503050000020004" pitchFamily="34" charset="0"/>
              <a:cs typeface="Calibri" panose="020F0502020204030204" pitchFamily="34" charset="0"/>
            </a:endParaRPr>
          </a:p>
        </p:txBody>
      </p:sp>
    </p:spTree>
    <p:extLst>
      <p:ext uri="{BB962C8B-B14F-4D97-AF65-F5344CB8AC3E}">
        <p14:creationId xmlns:p14="http://schemas.microsoft.com/office/powerpoint/2010/main" val="103634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A448E-710E-478C-B3CC-5169CF4F8114}"/>
              </a:ext>
            </a:extLst>
          </p:cNvPr>
          <p:cNvSpPr/>
          <p:nvPr/>
        </p:nvSpPr>
        <p:spPr>
          <a:xfrm flipH="1">
            <a:off x="0" y="5502931"/>
            <a:ext cx="12192000" cy="1355070"/>
          </a:xfrm>
          <a:prstGeom prst="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sp>
        <p:nvSpPr>
          <p:cNvPr id="24" name="Slide Number Placeholder 2050">
            <a:extLst>
              <a:ext uri="{FF2B5EF4-FFF2-40B4-BE49-F238E27FC236}">
                <a16:creationId xmlns:a16="http://schemas.microsoft.com/office/drawing/2014/main" id="{E03301B1-2F18-445C-94ED-B08C3856023C}"/>
              </a:ext>
            </a:extLst>
          </p:cNvPr>
          <p:cNvSpPr txBox="1">
            <a:spLocks/>
          </p:cNvSpPr>
          <p:nvPr/>
        </p:nvSpPr>
        <p:spPr>
          <a:xfrm>
            <a:off x="11528759" y="113813"/>
            <a:ext cx="4468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1CF29-A681-418D-ADB8-998441E0A74A}" type="slidenum">
              <a:rPr lang="en-IN" smtClean="0">
                <a:solidFill>
                  <a:schemeClr val="bg1"/>
                </a:solidFill>
                <a:latin typeface="Fira Sans" panose="020B0503050000020004" pitchFamily="34" charset="0"/>
              </a:rPr>
              <a:pPr/>
              <a:t>7</a:t>
            </a:fld>
            <a:endParaRPr lang="en-IN">
              <a:solidFill>
                <a:schemeClr val="bg1"/>
              </a:solidFill>
              <a:latin typeface="Fira Sans" panose="020B0503050000020004" pitchFamily="34" charset="0"/>
            </a:endParaRPr>
          </a:p>
        </p:txBody>
      </p:sp>
      <p:sp>
        <p:nvSpPr>
          <p:cNvPr id="15" name="Rectangle 14">
            <a:extLst>
              <a:ext uri="{FF2B5EF4-FFF2-40B4-BE49-F238E27FC236}">
                <a16:creationId xmlns:a16="http://schemas.microsoft.com/office/drawing/2014/main" id="{CEE03983-4CA7-4B2A-B686-200A5305B4EB}"/>
              </a:ext>
            </a:extLst>
          </p:cNvPr>
          <p:cNvSpPr/>
          <p:nvPr/>
        </p:nvSpPr>
        <p:spPr>
          <a:xfrm flipH="1">
            <a:off x="0" y="2215825"/>
            <a:ext cx="12192000" cy="3296629"/>
          </a:xfrm>
          <a:prstGeom prst="rect">
            <a:avLst/>
          </a:prstGeom>
          <a:solidFill>
            <a:srgbClr val="EB5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Fira Sans" panose="020B0503050000020004" pitchFamily="34" charset="0"/>
            </a:endParaRPr>
          </a:p>
        </p:txBody>
      </p:sp>
      <p:sp>
        <p:nvSpPr>
          <p:cNvPr id="35" name="TextBox 34">
            <a:extLst>
              <a:ext uri="{FF2B5EF4-FFF2-40B4-BE49-F238E27FC236}">
                <a16:creationId xmlns:a16="http://schemas.microsoft.com/office/drawing/2014/main" id="{BF05A54F-D333-4C66-86CC-382C9C45A7B7}"/>
              </a:ext>
            </a:extLst>
          </p:cNvPr>
          <p:cNvSpPr txBox="1"/>
          <p:nvPr/>
        </p:nvSpPr>
        <p:spPr>
          <a:xfrm>
            <a:off x="574706" y="890140"/>
            <a:ext cx="4781066" cy="1200329"/>
          </a:xfrm>
          <a:prstGeom prst="rect">
            <a:avLst/>
          </a:prstGeom>
          <a:noFill/>
        </p:spPr>
        <p:txBody>
          <a:bodyPr wrap="square" rtlCol="0">
            <a:spAutoFit/>
          </a:bodyPr>
          <a:lstStyle/>
          <a:p>
            <a:r>
              <a:rPr lang="en-US" sz="1600" b="1">
                <a:solidFill>
                  <a:srgbClr val="EB5626"/>
                </a:solidFill>
                <a:latin typeface="Fira Sans" panose="020B0503050000020004" pitchFamily="34" charset="0"/>
              </a:rPr>
              <a:t>EI Design Pvt Ltd. </a:t>
            </a:r>
          </a:p>
          <a:p>
            <a:endParaRPr lang="en-US" sz="1400">
              <a:solidFill>
                <a:srgbClr val="EB5626"/>
              </a:solidFill>
              <a:latin typeface="Fira Sans" panose="020B0503050000020004" pitchFamily="34" charset="0"/>
            </a:endParaRPr>
          </a:p>
          <a:p>
            <a:r>
              <a:rPr lang="en-US" sz="1400">
                <a:solidFill>
                  <a:srgbClr val="EB5626"/>
                </a:solidFill>
                <a:latin typeface="Fira Sans" panose="020B0503050000020004" pitchFamily="34" charset="0"/>
                <a:hlinkClick r:id="rId4">
                  <a:extLst>
                    <a:ext uri="{A12FA001-AC4F-418D-AE19-62706E023703}">
                      <ahyp:hlinkClr xmlns:ahyp="http://schemas.microsoft.com/office/drawing/2018/hyperlinkcolor" val="tx"/>
                    </a:ext>
                  </a:extLst>
                </a:hlinkClick>
              </a:rPr>
              <a:t>www.eidesign.net</a:t>
            </a:r>
            <a:endParaRPr lang="en-US" sz="1400">
              <a:solidFill>
                <a:srgbClr val="EB5626"/>
              </a:solidFill>
              <a:latin typeface="Fira Sans" panose="020B0503050000020004" pitchFamily="34" charset="0"/>
            </a:endParaRPr>
          </a:p>
          <a:p>
            <a:r>
              <a:rPr lang="en-US" sz="1400">
                <a:solidFill>
                  <a:srgbClr val="EB5626"/>
                </a:solidFill>
                <a:latin typeface="Fira Sans" panose="020B0503050000020004" pitchFamily="34" charset="0"/>
                <a:hlinkClick r:id="rId5">
                  <a:extLst>
                    <a:ext uri="{A12FA001-AC4F-418D-AE19-62706E023703}">
                      <ahyp:hlinkClr xmlns:ahyp="http://schemas.microsoft.com/office/drawing/2018/hyperlinkcolor" val="tx"/>
                    </a:ext>
                  </a:extLst>
                </a:hlinkClick>
              </a:rPr>
              <a:t>sales@eidesign.net</a:t>
            </a:r>
            <a:r>
              <a:rPr lang="en-US" sz="1400">
                <a:solidFill>
                  <a:srgbClr val="EB5626"/>
                </a:solidFill>
                <a:latin typeface="Fira Sans" panose="020B0503050000020004" pitchFamily="34" charset="0"/>
              </a:rPr>
              <a:t> </a:t>
            </a:r>
          </a:p>
          <a:p>
            <a:endParaRPr lang="en-US" sz="1400">
              <a:solidFill>
                <a:srgbClr val="EB5626"/>
              </a:solidFill>
              <a:latin typeface="Fira Sans" panose="020B0503050000020004" pitchFamily="34" charset="0"/>
            </a:endParaRPr>
          </a:p>
        </p:txBody>
      </p:sp>
      <p:sp>
        <p:nvSpPr>
          <p:cNvPr id="36" name="TextBox 35">
            <a:extLst>
              <a:ext uri="{FF2B5EF4-FFF2-40B4-BE49-F238E27FC236}">
                <a16:creationId xmlns:a16="http://schemas.microsoft.com/office/drawing/2014/main" id="{DCC5D17E-7608-4614-9CEE-76311391C585}"/>
              </a:ext>
            </a:extLst>
          </p:cNvPr>
          <p:cNvSpPr txBox="1"/>
          <p:nvPr/>
        </p:nvSpPr>
        <p:spPr>
          <a:xfrm>
            <a:off x="612252" y="5683458"/>
            <a:ext cx="11070231" cy="1015663"/>
          </a:xfrm>
          <a:prstGeom prst="rect">
            <a:avLst/>
          </a:prstGeom>
          <a:noFill/>
        </p:spPr>
        <p:txBody>
          <a:bodyPr wrap="square" rtlCol="0">
            <a:spAutoFit/>
          </a:bodyPr>
          <a:lstStyle/>
          <a:p>
            <a:r>
              <a:rPr lang="en-US" sz="1000" u="sng">
                <a:solidFill>
                  <a:schemeClr val="bg1"/>
                </a:solidFill>
                <a:latin typeface="Fira Sans" panose="020B0503050000020004" pitchFamily="34" charset="0"/>
              </a:rPr>
              <a:t>Copyright and Intellectual Property Rights</a:t>
            </a:r>
            <a:br>
              <a:rPr lang="en-US" sz="1000">
                <a:solidFill>
                  <a:schemeClr val="bg1"/>
                </a:solidFill>
                <a:latin typeface="Fira Sans" panose="020B0503050000020004" pitchFamily="34" charset="0"/>
              </a:rPr>
            </a:br>
            <a:endParaRPr lang="en-US" sz="1000">
              <a:solidFill>
                <a:schemeClr val="bg1"/>
              </a:solidFill>
              <a:latin typeface="Fira Sans" panose="020B0503050000020004" pitchFamily="34" charset="0"/>
            </a:endParaRPr>
          </a:p>
          <a:p>
            <a:r>
              <a:rPr lang="en-US" sz="1000">
                <a:solidFill>
                  <a:schemeClr val="bg1"/>
                </a:solidFill>
                <a:latin typeface="Fira Sans" panose="020B0503050000020004" pitchFamily="34" charset="0"/>
              </a:rPr>
              <a:t>The data, designs or demos shared in this document or accompanying this document cannot be used by or distributed to any third party or any party that will compete with EI Design Pvt Ltd for this proposal or for any other reference without the approval of EI Design Pvt Ltd.</a:t>
            </a:r>
          </a:p>
          <a:p>
            <a:endParaRPr lang="en-US" sz="1000">
              <a:solidFill>
                <a:schemeClr val="bg1"/>
              </a:solidFill>
              <a:latin typeface="Fira Sans" panose="020B0503050000020004" pitchFamily="34" charset="0"/>
            </a:endParaRPr>
          </a:p>
          <a:p>
            <a:r>
              <a:rPr lang="en-US" sz="1000">
                <a:solidFill>
                  <a:schemeClr val="bg1"/>
                </a:solidFill>
                <a:latin typeface="Fira Sans" panose="020B0503050000020004" pitchFamily="34" charset="0"/>
              </a:rPr>
              <a:t>The strategy, ideas and architecture in this document are copyrighted and are the intellectual property of EI Design Pvt Ltd.</a:t>
            </a:r>
          </a:p>
        </p:txBody>
      </p:sp>
      <p:grpSp>
        <p:nvGrpSpPr>
          <p:cNvPr id="41" name="Group 40">
            <a:extLst>
              <a:ext uri="{FF2B5EF4-FFF2-40B4-BE49-F238E27FC236}">
                <a16:creationId xmlns:a16="http://schemas.microsoft.com/office/drawing/2014/main" id="{C35CA16E-E2E1-4115-83D6-C2E3389F0FF2}"/>
              </a:ext>
            </a:extLst>
          </p:cNvPr>
          <p:cNvGrpSpPr/>
          <p:nvPr/>
        </p:nvGrpSpPr>
        <p:grpSpPr>
          <a:xfrm>
            <a:off x="612254" y="2398921"/>
            <a:ext cx="1835334" cy="2139289"/>
            <a:chOff x="7540641" y="895917"/>
            <a:chExt cx="1835334" cy="2139289"/>
          </a:xfrm>
        </p:grpSpPr>
        <p:sp>
          <p:nvSpPr>
            <p:cNvPr id="42" name="TextBox 41">
              <a:extLst>
                <a:ext uri="{FF2B5EF4-FFF2-40B4-BE49-F238E27FC236}">
                  <a16:creationId xmlns:a16="http://schemas.microsoft.com/office/drawing/2014/main" id="{3533EFD1-B6D8-4126-819C-DE5AB0818BD9}"/>
                </a:ext>
              </a:extLst>
            </p:cNvPr>
            <p:cNvSpPr txBox="1"/>
            <p:nvPr/>
          </p:nvSpPr>
          <p:spPr>
            <a:xfrm>
              <a:off x="7540641" y="1434768"/>
              <a:ext cx="1835334" cy="1600438"/>
            </a:xfrm>
            <a:prstGeom prst="rect">
              <a:avLst/>
            </a:prstGeom>
            <a:noFill/>
          </p:spPr>
          <p:txBody>
            <a:bodyPr wrap="square" rtlCol="0">
              <a:spAutoFit/>
            </a:bodyPr>
            <a:lstStyle/>
            <a:p>
              <a:pPr marL="171450" indent="-171450">
                <a:buFont typeface="Arial" panose="020B0604020202020204" pitchFamily="34" charset="0"/>
                <a:buChar char="•"/>
              </a:pPr>
              <a:r>
                <a:rPr lang="en-US" sz="1200">
                  <a:solidFill>
                    <a:schemeClr val="bg1"/>
                  </a:solidFill>
                  <a:latin typeface="Fira Sans" panose="020B0503050000020004" pitchFamily="34" charset="0"/>
                </a:rPr>
                <a:t>Mobile Learning</a:t>
              </a:r>
            </a:p>
            <a:p>
              <a:pPr marL="171450" indent="-171450" algn="l">
                <a:buFont typeface="Arial" panose="020B0604020202020204" pitchFamily="34" charset="0"/>
                <a:buChar char="•"/>
              </a:pPr>
              <a:r>
                <a:rPr lang="en-US" sz="1200" i="0">
                  <a:solidFill>
                    <a:schemeClr val="bg1"/>
                  </a:solidFill>
                  <a:effectLst/>
                  <a:latin typeface="Fira Sans" panose="020B0503050000020004" pitchFamily="34" charset="0"/>
                </a:rPr>
                <a:t>Microlearning</a:t>
              </a:r>
            </a:p>
            <a:p>
              <a:pPr marL="171450" indent="-171450">
                <a:buFont typeface="Arial" panose="020B0604020202020204" pitchFamily="34" charset="0"/>
                <a:buChar char="•"/>
              </a:pPr>
              <a:r>
                <a:rPr lang="en-US" sz="1200" i="0">
                  <a:solidFill>
                    <a:schemeClr val="bg1"/>
                  </a:solidFill>
                  <a:effectLst/>
                  <a:latin typeface="Fira Sans" panose="020B0503050000020004" pitchFamily="34" charset="0"/>
                </a:rPr>
                <a:t>Virtual Training</a:t>
              </a:r>
            </a:p>
            <a:p>
              <a:pPr marL="171450" indent="-171450">
                <a:buFont typeface="Arial" panose="020B0604020202020204" pitchFamily="34" charset="0"/>
                <a:buChar char="•"/>
              </a:pPr>
              <a:r>
                <a:rPr lang="en-US" sz="1200">
                  <a:solidFill>
                    <a:schemeClr val="bg1"/>
                  </a:solidFill>
                  <a:latin typeface="Fira Sans" panose="020B0503050000020004" pitchFamily="34" charset="0"/>
                </a:rPr>
                <a:t>Mobile App</a:t>
              </a:r>
            </a:p>
            <a:p>
              <a:pPr marL="171450" indent="-171450">
                <a:buFont typeface="Arial" panose="020B0604020202020204" pitchFamily="34" charset="0"/>
                <a:buChar char="•"/>
              </a:pPr>
              <a:r>
                <a:rPr lang="en-US" sz="1200" i="0">
                  <a:solidFill>
                    <a:schemeClr val="bg1"/>
                  </a:solidFill>
                  <a:effectLst/>
                  <a:latin typeface="Fira Sans" panose="020B0503050000020004" pitchFamily="34" charset="0"/>
                </a:rPr>
                <a:t>Personalized   Learning</a:t>
              </a:r>
            </a:p>
            <a:p>
              <a:pPr marL="171450" indent="-171450">
                <a:buFont typeface="Arial" panose="020B0604020202020204" pitchFamily="34" charset="0"/>
                <a:buChar char="•"/>
              </a:pPr>
              <a:r>
                <a:rPr lang="en-US" sz="1200">
                  <a:solidFill>
                    <a:schemeClr val="bg1"/>
                  </a:solidFill>
                  <a:latin typeface="Fira Sans" panose="020B0503050000020004" pitchFamily="34" charset="0"/>
                </a:rPr>
                <a:t>Localization</a:t>
              </a:r>
            </a:p>
            <a:p>
              <a:pPr marL="285750" indent="-285750">
                <a:buFont typeface="Arial" panose="020B0604020202020204" pitchFamily="34" charset="0"/>
                <a:buChar char="•"/>
              </a:pPr>
              <a:endParaRPr lang="en-US" sz="1400">
                <a:solidFill>
                  <a:schemeClr val="bg1"/>
                </a:solidFill>
                <a:latin typeface="Fira Sans" panose="020B0503050000020004" pitchFamily="34" charset="0"/>
              </a:endParaRPr>
            </a:p>
          </p:txBody>
        </p:sp>
        <p:sp>
          <p:nvSpPr>
            <p:cNvPr id="43" name="TextBox 42">
              <a:extLst>
                <a:ext uri="{FF2B5EF4-FFF2-40B4-BE49-F238E27FC236}">
                  <a16:creationId xmlns:a16="http://schemas.microsoft.com/office/drawing/2014/main" id="{035AFA74-F47C-4D94-A483-1127E6BB044A}"/>
                </a:ext>
              </a:extLst>
            </p:cNvPr>
            <p:cNvSpPr txBox="1"/>
            <p:nvPr/>
          </p:nvSpPr>
          <p:spPr>
            <a:xfrm>
              <a:off x="7540641" y="895917"/>
              <a:ext cx="1516595" cy="523220"/>
            </a:xfrm>
            <a:prstGeom prst="rect">
              <a:avLst/>
            </a:prstGeom>
            <a:noFill/>
          </p:spPr>
          <p:txBody>
            <a:bodyPr wrap="square" rtlCol="0">
              <a:spAutoFit/>
            </a:bodyPr>
            <a:lstStyle/>
            <a:p>
              <a:r>
                <a:rPr lang="en-US" sz="1400" cap="all">
                  <a:solidFill>
                    <a:schemeClr val="bg1"/>
                  </a:solidFill>
                  <a:latin typeface="Fira Sans" panose="020B0503050000020004" pitchFamily="34" charset="0"/>
                </a:rPr>
                <a:t>TRAINING </a:t>
              </a:r>
              <a:r>
                <a:rPr lang="en-US" sz="1400" cap="all" err="1">
                  <a:solidFill>
                    <a:schemeClr val="bg1"/>
                  </a:solidFill>
                  <a:latin typeface="Fira Sans" panose="020B0503050000020004" pitchFamily="34" charset="0"/>
                </a:rPr>
                <a:t>DELIVERy</a:t>
              </a:r>
              <a:endParaRPr lang="en-US" sz="1400" u="sng">
                <a:solidFill>
                  <a:schemeClr val="bg1"/>
                </a:solidFill>
                <a:latin typeface="Fira Sans" panose="020B0503050000020004" pitchFamily="34" charset="0"/>
              </a:endParaRPr>
            </a:p>
          </p:txBody>
        </p:sp>
      </p:grpSp>
      <p:grpSp>
        <p:nvGrpSpPr>
          <p:cNvPr id="44" name="Group 43">
            <a:extLst>
              <a:ext uri="{FF2B5EF4-FFF2-40B4-BE49-F238E27FC236}">
                <a16:creationId xmlns:a16="http://schemas.microsoft.com/office/drawing/2014/main" id="{C4DC6CB8-6707-43F2-93AF-08A90854E436}"/>
              </a:ext>
            </a:extLst>
          </p:cNvPr>
          <p:cNvGrpSpPr/>
          <p:nvPr/>
        </p:nvGrpSpPr>
        <p:grpSpPr>
          <a:xfrm>
            <a:off x="2367678" y="2360754"/>
            <a:ext cx="1833606" cy="2800520"/>
            <a:chOff x="7540641" y="895917"/>
            <a:chExt cx="1833606" cy="2800520"/>
          </a:xfrm>
        </p:grpSpPr>
        <p:sp>
          <p:nvSpPr>
            <p:cNvPr id="45" name="TextBox 44">
              <a:extLst>
                <a:ext uri="{FF2B5EF4-FFF2-40B4-BE49-F238E27FC236}">
                  <a16:creationId xmlns:a16="http://schemas.microsoft.com/office/drawing/2014/main" id="{39FF9CD8-9350-4C21-B204-77CC97FA83E7}"/>
                </a:ext>
              </a:extLst>
            </p:cNvPr>
            <p:cNvSpPr txBox="1"/>
            <p:nvPr/>
          </p:nvSpPr>
          <p:spPr>
            <a:xfrm>
              <a:off x="7540641" y="1388113"/>
              <a:ext cx="1833606" cy="2308324"/>
            </a:xfrm>
            <a:prstGeom prst="rect">
              <a:avLst/>
            </a:prstGeom>
            <a:noFill/>
          </p:spPr>
          <p:txBody>
            <a:bodyPr wrap="square" rtlCol="0">
              <a:spAutoFit/>
            </a:bodyPr>
            <a:lstStyle/>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Gamification</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Scenario Based 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Video Based 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Story Based 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Branching Simulations</a:t>
              </a:r>
              <a:endParaRPr lang="en-US" sz="1200">
                <a:solidFill>
                  <a:schemeClr val="bg1"/>
                </a:solidFill>
                <a:latin typeface="Fira Sans" panose="020B0503050000020004" pitchFamily="34" charset="0"/>
              </a:endParaRP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Virtual Reality (VR)</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Augmented Reality (AR)</a:t>
              </a:r>
              <a:endParaRPr lang="en-US" sz="1200">
                <a:solidFill>
                  <a:schemeClr val="bg1"/>
                </a:solidFill>
                <a:latin typeface="Fira Sans" panose="020B0503050000020004" pitchFamily="34" charset="0"/>
              </a:endParaRP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Next Gen Strategies</a:t>
              </a:r>
              <a:endParaRPr lang="en-US" sz="1200">
                <a:solidFill>
                  <a:schemeClr val="bg1"/>
                </a:solidFill>
                <a:latin typeface="Fira Sans" panose="020B0503050000020004" pitchFamily="34" charset="0"/>
              </a:endParaRPr>
            </a:p>
          </p:txBody>
        </p:sp>
        <p:sp>
          <p:nvSpPr>
            <p:cNvPr id="46" name="TextBox 45">
              <a:extLst>
                <a:ext uri="{FF2B5EF4-FFF2-40B4-BE49-F238E27FC236}">
                  <a16:creationId xmlns:a16="http://schemas.microsoft.com/office/drawing/2014/main" id="{87DF5ECA-D1F2-494F-AB4E-AD1489B6D7FA}"/>
                </a:ext>
              </a:extLst>
            </p:cNvPr>
            <p:cNvSpPr txBox="1"/>
            <p:nvPr/>
          </p:nvSpPr>
          <p:spPr>
            <a:xfrm>
              <a:off x="7540641" y="895917"/>
              <a:ext cx="1415690" cy="523220"/>
            </a:xfrm>
            <a:prstGeom prst="rect">
              <a:avLst/>
            </a:prstGeom>
            <a:noFill/>
          </p:spPr>
          <p:txBody>
            <a:bodyPr wrap="square" rtlCol="0">
              <a:spAutoFit/>
            </a:bodyPr>
            <a:lstStyle/>
            <a:p>
              <a:r>
                <a:rPr lang="en-US" sz="1400" i="0">
                  <a:solidFill>
                    <a:srgbClr val="FFFFFF"/>
                  </a:solidFill>
                  <a:effectLst/>
                  <a:latin typeface="Fira Sans" panose="020B0503050000020004" pitchFamily="34" charset="0"/>
                </a:rPr>
                <a:t>IMMERSIVE LEARNING</a:t>
              </a:r>
              <a:endParaRPr lang="en-US" sz="1400">
                <a:solidFill>
                  <a:schemeClr val="bg1"/>
                </a:solidFill>
                <a:latin typeface="Fira Sans" panose="020B0503050000020004" pitchFamily="34" charset="0"/>
              </a:endParaRPr>
            </a:p>
          </p:txBody>
        </p:sp>
      </p:grpSp>
      <p:grpSp>
        <p:nvGrpSpPr>
          <p:cNvPr id="47" name="Group 46">
            <a:extLst>
              <a:ext uri="{FF2B5EF4-FFF2-40B4-BE49-F238E27FC236}">
                <a16:creationId xmlns:a16="http://schemas.microsoft.com/office/drawing/2014/main" id="{68C9BE96-F58E-4601-AEA4-FF67592683D2}"/>
              </a:ext>
            </a:extLst>
          </p:cNvPr>
          <p:cNvGrpSpPr/>
          <p:nvPr/>
        </p:nvGrpSpPr>
        <p:grpSpPr>
          <a:xfrm>
            <a:off x="4248673" y="2330669"/>
            <a:ext cx="1791022" cy="1701856"/>
            <a:chOff x="7540640" y="895917"/>
            <a:chExt cx="2065937" cy="1701856"/>
          </a:xfrm>
        </p:grpSpPr>
        <p:sp>
          <p:nvSpPr>
            <p:cNvPr id="48" name="TextBox 47">
              <a:extLst>
                <a:ext uri="{FF2B5EF4-FFF2-40B4-BE49-F238E27FC236}">
                  <a16:creationId xmlns:a16="http://schemas.microsoft.com/office/drawing/2014/main" id="{1EECB641-1B1F-4873-BBB0-3FA3A11E5B01}"/>
                </a:ext>
              </a:extLst>
            </p:cNvPr>
            <p:cNvSpPr txBox="1"/>
            <p:nvPr/>
          </p:nvSpPr>
          <p:spPr>
            <a:xfrm>
              <a:off x="7540640" y="1397444"/>
              <a:ext cx="2065937" cy="1200329"/>
            </a:xfrm>
            <a:prstGeom prst="rect">
              <a:avLst/>
            </a:prstGeom>
            <a:noFill/>
          </p:spPr>
          <p:txBody>
            <a:bodyPr wrap="square" rtlCol="0">
              <a:spAutoFit/>
            </a:bodyPr>
            <a:lstStyle/>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Performance Support Tools</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Informal 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Informal 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Self-Directed Learning</a:t>
              </a:r>
            </a:p>
          </p:txBody>
        </p:sp>
        <p:sp>
          <p:nvSpPr>
            <p:cNvPr id="49" name="TextBox 48">
              <a:extLst>
                <a:ext uri="{FF2B5EF4-FFF2-40B4-BE49-F238E27FC236}">
                  <a16:creationId xmlns:a16="http://schemas.microsoft.com/office/drawing/2014/main" id="{2C1DEB94-1656-41C7-88DE-D195F04430FF}"/>
                </a:ext>
              </a:extLst>
            </p:cNvPr>
            <p:cNvSpPr txBox="1"/>
            <p:nvPr/>
          </p:nvSpPr>
          <p:spPr>
            <a:xfrm>
              <a:off x="7540640" y="895917"/>
              <a:ext cx="2001735" cy="523220"/>
            </a:xfrm>
            <a:prstGeom prst="rect">
              <a:avLst/>
            </a:prstGeom>
            <a:noFill/>
          </p:spPr>
          <p:txBody>
            <a:bodyPr wrap="square" rtlCol="0">
              <a:spAutoFit/>
            </a:bodyPr>
            <a:lstStyle/>
            <a:p>
              <a:r>
                <a:rPr lang="en-US" sz="1400" i="0">
                  <a:solidFill>
                    <a:srgbClr val="FFFFFF"/>
                  </a:solidFill>
                  <a:effectLst/>
                  <a:latin typeface="Fira Sans" panose="020B0503050000020004" pitchFamily="34" charset="0"/>
                </a:rPr>
                <a:t>CONTINUOUS LEARNING</a:t>
              </a:r>
              <a:endParaRPr lang="en-US" sz="1400">
                <a:solidFill>
                  <a:schemeClr val="bg1"/>
                </a:solidFill>
                <a:latin typeface="Fira Sans" panose="020B0503050000020004" pitchFamily="34" charset="0"/>
              </a:endParaRPr>
            </a:p>
          </p:txBody>
        </p:sp>
      </p:grpSp>
      <p:sp>
        <p:nvSpPr>
          <p:cNvPr id="33" name="TextBox 32">
            <a:extLst>
              <a:ext uri="{FF2B5EF4-FFF2-40B4-BE49-F238E27FC236}">
                <a16:creationId xmlns:a16="http://schemas.microsoft.com/office/drawing/2014/main" id="{0172423D-F7B0-4F0C-9D14-73272ABA4752}"/>
              </a:ext>
            </a:extLst>
          </p:cNvPr>
          <p:cNvSpPr txBox="1"/>
          <p:nvPr/>
        </p:nvSpPr>
        <p:spPr>
          <a:xfrm>
            <a:off x="8083071" y="209995"/>
            <a:ext cx="3410355" cy="276999"/>
          </a:xfrm>
          <a:prstGeom prst="rect">
            <a:avLst/>
          </a:prstGeom>
          <a:noFill/>
        </p:spPr>
        <p:txBody>
          <a:bodyPr wrap="square" rtlCol="0">
            <a:spAutoFit/>
          </a:bodyPr>
          <a:lstStyle/>
          <a:p>
            <a:pPr algn="r"/>
            <a:r>
              <a:rPr lang="en-US" sz="1200">
                <a:solidFill>
                  <a:srgbClr val="EB5626"/>
                </a:solidFill>
                <a:latin typeface="Fira Sans" panose="020B0503050000020004" pitchFamily="34" charset="0"/>
              </a:rPr>
              <a:t>Contact Us</a:t>
            </a:r>
            <a:endParaRPr lang="en-IN" sz="1200">
              <a:solidFill>
                <a:srgbClr val="EB5626"/>
              </a:solidFill>
              <a:latin typeface="Fira Sans" panose="020B0503050000020004" pitchFamily="34" charset="0"/>
            </a:endParaRPr>
          </a:p>
        </p:txBody>
      </p:sp>
      <p:grpSp>
        <p:nvGrpSpPr>
          <p:cNvPr id="28" name="Group 27">
            <a:extLst>
              <a:ext uri="{FF2B5EF4-FFF2-40B4-BE49-F238E27FC236}">
                <a16:creationId xmlns:a16="http://schemas.microsoft.com/office/drawing/2014/main" id="{4355274C-D9A6-4C80-9230-AA46BBD573FE}"/>
              </a:ext>
            </a:extLst>
          </p:cNvPr>
          <p:cNvGrpSpPr/>
          <p:nvPr/>
        </p:nvGrpSpPr>
        <p:grpSpPr>
          <a:xfrm>
            <a:off x="6087085" y="2344384"/>
            <a:ext cx="2031667" cy="2246522"/>
            <a:chOff x="7540640" y="895917"/>
            <a:chExt cx="2343520" cy="2246522"/>
          </a:xfrm>
        </p:grpSpPr>
        <p:sp>
          <p:nvSpPr>
            <p:cNvPr id="38" name="TextBox 37">
              <a:extLst>
                <a:ext uri="{FF2B5EF4-FFF2-40B4-BE49-F238E27FC236}">
                  <a16:creationId xmlns:a16="http://schemas.microsoft.com/office/drawing/2014/main" id="{4E4EDE37-877B-4A29-A28D-E978CFC35667}"/>
                </a:ext>
              </a:extLst>
            </p:cNvPr>
            <p:cNvSpPr txBox="1"/>
            <p:nvPr/>
          </p:nvSpPr>
          <p:spPr>
            <a:xfrm>
              <a:off x="7540640" y="1388113"/>
              <a:ext cx="2343520" cy="1754326"/>
            </a:xfrm>
            <a:prstGeom prst="rect">
              <a:avLst/>
            </a:prstGeom>
            <a:noFill/>
          </p:spPr>
          <p:txBody>
            <a:bodyPr wrap="square" rtlCol="0">
              <a:spAutoFit/>
            </a:bodyPr>
            <a:lstStyle/>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LXP Expertise</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LMS Expertise</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Learning Portals</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VR Framework</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Interactive Video Framework</a:t>
              </a:r>
              <a:endParaRPr lang="en-US" sz="1200">
                <a:solidFill>
                  <a:schemeClr val="bg1"/>
                </a:solidFill>
                <a:latin typeface="Fira Sans" panose="020B0503050000020004" pitchFamily="34" charset="0"/>
              </a:endParaRP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Rapid eLearning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Flash to HTML5 Migration</a:t>
              </a:r>
            </a:p>
          </p:txBody>
        </p:sp>
        <p:sp>
          <p:nvSpPr>
            <p:cNvPr id="39" name="TextBox 38">
              <a:extLst>
                <a:ext uri="{FF2B5EF4-FFF2-40B4-BE49-F238E27FC236}">
                  <a16:creationId xmlns:a16="http://schemas.microsoft.com/office/drawing/2014/main" id="{C48C7A79-11E1-4504-83E8-CDF8611B4462}"/>
                </a:ext>
              </a:extLst>
            </p:cNvPr>
            <p:cNvSpPr txBox="1"/>
            <p:nvPr/>
          </p:nvSpPr>
          <p:spPr>
            <a:xfrm>
              <a:off x="7540640" y="895917"/>
              <a:ext cx="2277656" cy="523220"/>
            </a:xfrm>
            <a:prstGeom prst="rect">
              <a:avLst/>
            </a:prstGeom>
            <a:noFill/>
          </p:spPr>
          <p:txBody>
            <a:bodyPr wrap="square" rtlCol="0">
              <a:spAutoFit/>
            </a:bodyPr>
            <a:lstStyle/>
            <a:p>
              <a:r>
                <a:rPr lang="en-US" sz="1400" i="0">
                  <a:solidFill>
                    <a:srgbClr val="FFFFFF"/>
                  </a:solidFill>
                  <a:effectLst/>
                  <a:latin typeface="Fira Sans" panose="020B0503050000020004" pitchFamily="34" charset="0"/>
                </a:rPr>
                <a:t>LEARNING TECHNOLOGIES</a:t>
              </a:r>
              <a:endParaRPr lang="en-US" sz="1400">
                <a:solidFill>
                  <a:schemeClr val="bg1"/>
                </a:solidFill>
                <a:latin typeface="Fira Sans" panose="020B0503050000020004" pitchFamily="34" charset="0"/>
              </a:endParaRPr>
            </a:p>
          </p:txBody>
        </p:sp>
      </p:grpSp>
      <p:grpSp>
        <p:nvGrpSpPr>
          <p:cNvPr id="52" name="Group 51">
            <a:extLst>
              <a:ext uri="{FF2B5EF4-FFF2-40B4-BE49-F238E27FC236}">
                <a16:creationId xmlns:a16="http://schemas.microsoft.com/office/drawing/2014/main" id="{FA8871DF-07D3-4003-BC79-1DF408B0639D}"/>
              </a:ext>
            </a:extLst>
          </p:cNvPr>
          <p:cNvGrpSpPr/>
          <p:nvPr/>
        </p:nvGrpSpPr>
        <p:grpSpPr>
          <a:xfrm>
            <a:off x="7904662" y="2346167"/>
            <a:ext cx="2488014" cy="1147858"/>
            <a:chOff x="7540640" y="895917"/>
            <a:chExt cx="2869915" cy="1147858"/>
          </a:xfrm>
        </p:grpSpPr>
        <p:sp>
          <p:nvSpPr>
            <p:cNvPr id="53" name="TextBox 52">
              <a:extLst>
                <a:ext uri="{FF2B5EF4-FFF2-40B4-BE49-F238E27FC236}">
                  <a16:creationId xmlns:a16="http://schemas.microsoft.com/office/drawing/2014/main" id="{C47B319B-BBC2-417C-BF26-C4EC37EF605E}"/>
                </a:ext>
              </a:extLst>
            </p:cNvPr>
            <p:cNvSpPr txBox="1"/>
            <p:nvPr/>
          </p:nvSpPr>
          <p:spPr>
            <a:xfrm>
              <a:off x="7540640" y="1397444"/>
              <a:ext cx="2869915" cy="646331"/>
            </a:xfrm>
            <a:prstGeom prst="rect">
              <a:avLst/>
            </a:prstGeom>
            <a:noFill/>
          </p:spPr>
          <p:txBody>
            <a:bodyPr wrap="square" rtlCol="0">
              <a:spAutoFit/>
            </a:bodyPr>
            <a:lstStyle/>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ROI Determination</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Predictive Learnability</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Learner Analytics</a:t>
              </a:r>
            </a:p>
          </p:txBody>
        </p:sp>
        <p:sp>
          <p:nvSpPr>
            <p:cNvPr id="54" name="TextBox 53">
              <a:extLst>
                <a:ext uri="{FF2B5EF4-FFF2-40B4-BE49-F238E27FC236}">
                  <a16:creationId xmlns:a16="http://schemas.microsoft.com/office/drawing/2014/main" id="{2A1A0EEF-266D-4B44-9AEB-2A2ACB8A628A}"/>
                </a:ext>
              </a:extLst>
            </p:cNvPr>
            <p:cNvSpPr txBox="1"/>
            <p:nvPr/>
          </p:nvSpPr>
          <p:spPr>
            <a:xfrm>
              <a:off x="7540640" y="895917"/>
              <a:ext cx="2465280" cy="523220"/>
            </a:xfrm>
            <a:prstGeom prst="rect">
              <a:avLst/>
            </a:prstGeom>
            <a:noFill/>
          </p:spPr>
          <p:txBody>
            <a:bodyPr wrap="square" rtlCol="0">
              <a:spAutoFit/>
            </a:bodyPr>
            <a:lstStyle/>
            <a:p>
              <a:r>
                <a:rPr lang="en-US" sz="1400" i="0">
                  <a:solidFill>
                    <a:srgbClr val="FFFFFF"/>
                  </a:solidFill>
                  <a:effectLst/>
                  <a:latin typeface="Fira Sans" panose="020B0503050000020004" pitchFamily="34" charset="0"/>
                </a:rPr>
                <a:t>TRAINING IMPACT</a:t>
              </a:r>
              <a:br>
                <a:rPr lang="en-US" sz="1400">
                  <a:latin typeface="Fira Sans" panose="020B0503050000020004" pitchFamily="34" charset="0"/>
                </a:rPr>
              </a:br>
              <a:r>
                <a:rPr lang="en-US" sz="1400" i="0">
                  <a:solidFill>
                    <a:srgbClr val="FFFFFF"/>
                  </a:solidFill>
                  <a:effectLst/>
                  <a:latin typeface="Fira Sans" panose="020B0503050000020004" pitchFamily="34" charset="0"/>
                </a:rPr>
                <a:t>AND ROI</a:t>
              </a:r>
              <a:endParaRPr lang="en-US" sz="1400">
                <a:solidFill>
                  <a:schemeClr val="bg1"/>
                </a:solidFill>
                <a:latin typeface="Fira Sans" panose="020B0503050000020004" pitchFamily="34" charset="0"/>
              </a:endParaRPr>
            </a:p>
          </p:txBody>
        </p:sp>
      </p:grpSp>
      <p:cxnSp>
        <p:nvCxnSpPr>
          <p:cNvPr id="50" name="Straight Connector 49">
            <a:extLst>
              <a:ext uri="{FF2B5EF4-FFF2-40B4-BE49-F238E27FC236}">
                <a16:creationId xmlns:a16="http://schemas.microsoft.com/office/drawing/2014/main" id="{1F2AA8EE-CB88-4E49-9DC0-BC2E8751E3F7}"/>
              </a:ext>
            </a:extLst>
          </p:cNvPr>
          <p:cNvCxnSpPr>
            <a:cxnSpLocks/>
          </p:cNvCxnSpPr>
          <p:nvPr/>
        </p:nvCxnSpPr>
        <p:spPr>
          <a:xfrm>
            <a:off x="2201456" y="2407509"/>
            <a:ext cx="0" cy="2860010"/>
          </a:xfrm>
          <a:prstGeom prst="line">
            <a:avLst/>
          </a:prstGeom>
          <a:ln>
            <a:solidFill>
              <a:srgbClr val="F9F6E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FDEDF0-A274-48AB-8E41-107A57199EAC}"/>
              </a:ext>
            </a:extLst>
          </p:cNvPr>
          <p:cNvCxnSpPr>
            <a:cxnSpLocks/>
          </p:cNvCxnSpPr>
          <p:nvPr/>
        </p:nvCxnSpPr>
        <p:spPr>
          <a:xfrm>
            <a:off x="4167489" y="2407509"/>
            <a:ext cx="0" cy="2860010"/>
          </a:xfrm>
          <a:prstGeom prst="line">
            <a:avLst/>
          </a:prstGeom>
          <a:ln>
            <a:solidFill>
              <a:srgbClr val="F9F6E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21D9C0-3C6B-44AA-843C-C44A7A6F3BD7}"/>
              </a:ext>
            </a:extLst>
          </p:cNvPr>
          <p:cNvCxnSpPr>
            <a:cxnSpLocks/>
          </p:cNvCxnSpPr>
          <p:nvPr/>
        </p:nvCxnSpPr>
        <p:spPr>
          <a:xfrm>
            <a:off x="5965186" y="2407509"/>
            <a:ext cx="0" cy="2860010"/>
          </a:xfrm>
          <a:prstGeom prst="line">
            <a:avLst/>
          </a:prstGeom>
          <a:ln>
            <a:solidFill>
              <a:srgbClr val="F9F6E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FFBA4E-333A-4EDE-9099-86CC12227BBC}"/>
              </a:ext>
            </a:extLst>
          </p:cNvPr>
          <p:cNvCxnSpPr>
            <a:cxnSpLocks/>
          </p:cNvCxnSpPr>
          <p:nvPr/>
        </p:nvCxnSpPr>
        <p:spPr>
          <a:xfrm>
            <a:off x="7788409" y="2407509"/>
            <a:ext cx="0" cy="2860010"/>
          </a:xfrm>
          <a:prstGeom prst="line">
            <a:avLst/>
          </a:prstGeom>
          <a:ln>
            <a:solidFill>
              <a:srgbClr val="F9F6E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A7DE867-C62D-4718-9E3D-F95852EE30E6}"/>
              </a:ext>
            </a:extLst>
          </p:cNvPr>
          <p:cNvCxnSpPr>
            <a:cxnSpLocks/>
          </p:cNvCxnSpPr>
          <p:nvPr/>
        </p:nvCxnSpPr>
        <p:spPr>
          <a:xfrm>
            <a:off x="9829389" y="2367170"/>
            <a:ext cx="0" cy="2860010"/>
          </a:xfrm>
          <a:prstGeom prst="line">
            <a:avLst/>
          </a:prstGeom>
          <a:ln>
            <a:solidFill>
              <a:srgbClr val="F9F6EF"/>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9705AB0-A3F0-49A5-9F9B-552769C37034}"/>
              </a:ext>
            </a:extLst>
          </p:cNvPr>
          <p:cNvGrpSpPr/>
          <p:nvPr/>
        </p:nvGrpSpPr>
        <p:grpSpPr>
          <a:xfrm>
            <a:off x="9945642" y="2314416"/>
            <a:ext cx="2137224" cy="3188514"/>
            <a:chOff x="7540640" y="895917"/>
            <a:chExt cx="2465280" cy="3188514"/>
          </a:xfrm>
        </p:grpSpPr>
        <p:sp>
          <p:nvSpPr>
            <p:cNvPr id="57" name="TextBox 56">
              <a:extLst>
                <a:ext uri="{FF2B5EF4-FFF2-40B4-BE49-F238E27FC236}">
                  <a16:creationId xmlns:a16="http://schemas.microsoft.com/office/drawing/2014/main" id="{DA858318-069D-446D-A1A4-1CE14CD3362B}"/>
                </a:ext>
              </a:extLst>
            </p:cNvPr>
            <p:cNvSpPr txBox="1"/>
            <p:nvPr/>
          </p:nvSpPr>
          <p:spPr>
            <a:xfrm>
              <a:off x="7540640" y="1406775"/>
              <a:ext cx="2396522" cy="2677656"/>
            </a:xfrm>
            <a:prstGeom prst="rect">
              <a:avLst/>
            </a:prstGeom>
            <a:noFill/>
          </p:spPr>
          <p:txBody>
            <a:bodyPr wrap="square" rtlCol="0">
              <a:spAutoFit/>
            </a:bodyPr>
            <a:lstStyle/>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Compliance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Induction and Onboarding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Leadership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Sales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Application Simulations Training</a:t>
              </a:r>
              <a:endParaRPr lang="en-US" sz="1200">
                <a:solidFill>
                  <a:schemeClr val="bg1"/>
                </a:solidFill>
                <a:latin typeface="Fira Sans" panose="020B0503050000020004" pitchFamily="34" charset="0"/>
              </a:endParaRP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Product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Soft Skills Training</a:t>
              </a:r>
              <a:endParaRPr lang="en-US" sz="1200">
                <a:solidFill>
                  <a:schemeClr val="bg1"/>
                </a:solidFill>
                <a:latin typeface="Fira Sans" panose="020B0503050000020004" pitchFamily="34" charset="0"/>
              </a:endParaRP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Professional Skills Training</a:t>
              </a:r>
            </a:p>
            <a:p>
              <a:pPr marL="171450" indent="-171450">
                <a:buFont typeface="Arial" panose="020B0604020202020204" pitchFamily="34" charset="0"/>
                <a:buChar char="•"/>
              </a:pPr>
              <a:r>
                <a:rPr lang="en-US" sz="1200" b="0" i="0">
                  <a:solidFill>
                    <a:schemeClr val="bg1"/>
                  </a:solidFill>
                  <a:effectLst/>
                  <a:latin typeface="Fira Sans" panose="020B0503050000020004" pitchFamily="34" charset="0"/>
                </a:rPr>
                <a:t>Continuing Education Training</a:t>
              </a:r>
            </a:p>
            <a:p>
              <a:pPr marL="171450" indent="-171450">
                <a:buFont typeface="Arial" panose="020B0604020202020204" pitchFamily="34" charset="0"/>
                <a:buChar char="•"/>
              </a:pPr>
              <a:endParaRPr lang="en-US" sz="1200" b="0" i="0">
                <a:solidFill>
                  <a:schemeClr val="bg1"/>
                </a:solidFill>
                <a:effectLst/>
                <a:latin typeface="Fira Sans" panose="020B0503050000020004" pitchFamily="34" charset="0"/>
              </a:endParaRPr>
            </a:p>
          </p:txBody>
        </p:sp>
        <p:sp>
          <p:nvSpPr>
            <p:cNvPr id="58" name="TextBox 57">
              <a:extLst>
                <a:ext uri="{FF2B5EF4-FFF2-40B4-BE49-F238E27FC236}">
                  <a16:creationId xmlns:a16="http://schemas.microsoft.com/office/drawing/2014/main" id="{07FFBCD1-94CF-4CC3-8182-B1EAC0C83814}"/>
                </a:ext>
              </a:extLst>
            </p:cNvPr>
            <p:cNvSpPr txBox="1"/>
            <p:nvPr/>
          </p:nvSpPr>
          <p:spPr>
            <a:xfrm>
              <a:off x="7540640" y="895917"/>
              <a:ext cx="2465280" cy="523220"/>
            </a:xfrm>
            <a:prstGeom prst="rect">
              <a:avLst/>
            </a:prstGeom>
            <a:noFill/>
          </p:spPr>
          <p:txBody>
            <a:bodyPr wrap="square" rtlCol="0">
              <a:spAutoFit/>
            </a:bodyPr>
            <a:lstStyle/>
            <a:p>
              <a:r>
                <a:rPr lang="en-US" sz="1400" i="0">
                  <a:solidFill>
                    <a:srgbClr val="FFFFFF"/>
                  </a:solidFill>
                  <a:effectLst/>
                  <a:latin typeface="Fira Sans" panose="020B0503050000020004" pitchFamily="34" charset="0"/>
                </a:rPr>
                <a:t>TRAINING</a:t>
              </a:r>
              <a:br>
                <a:rPr lang="en-US" sz="1400">
                  <a:latin typeface="Fira Sans" panose="020B0503050000020004" pitchFamily="34" charset="0"/>
                </a:rPr>
              </a:br>
              <a:r>
                <a:rPr lang="en-US" sz="1400" i="0">
                  <a:solidFill>
                    <a:srgbClr val="FFFFFF"/>
                  </a:solidFill>
                  <a:effectLst/>
                  <a:latin typeface="Fira Sans" panose="020B0503050000020004" pitchFamily="34" charset="0"/>
                </a:rPr>
                <a:t>STRATEGIES</a:t>
              </a:r>
              <a:endParaRPr lang="en-US" sz="1400">
                <a:solidFill>
                  <a:schemeClr val="bg1"/>
                </a:solidFill>
                <a:latin typeface="Fira Sans" panose="020B0503050000020004" pitchFamily="34" charset="0"/>
              </a:endParaRPr>
            </a:p>
          </p:txBody>
        </p:sp>
      </p:grpSp>
    </p:spTree>
    <p:extLst>
      <p:ext uri="{BB962C8B-B14F-4D97-AF65-F5344CB8AC3E}">
        <p14:creationId xmlns:p14="http://schemas.microsoft.com/office/powerpoint/2010/main" val="98244085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446</TotalTime>
  <Words>1162</Words>
  <Application>Microsoft Office PowerPoint</Application>
  <PresentationFormat>Widescreen</PresentationFormat>
  <Paragraphs>197</Paragraphs>
  <Slides>7</Slides>
  <Notes>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Fira Sans</vt:lpstr>
      <vt:lpstr>Fira Sans Medium</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Design - Proposal Entrepreneurship Program</dc:title>
  <dc:creator>Somnath</dc:creator>
  <cp:lastModifiedBy>Subramani K</cp:lastModifiedBy>
  <cp:revision>58</cp:revision>
  <dcterms:created xsi:type="dcterms:W3CDTF">2018-10-26T06:49:55Z</dcterms:created>
  <dcterms:modified xsi:type="dcterms:W3CDTF">2020-10-16T06:45:04Z</dcterms:modified>
</cp:coreProperties>
</file>