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606" r:id="rId3"/>
    <p:sldId id="610" r:id="rId4"/>
    <p:sldId id="609" r:id="rId5"/>
    <p:sldId id="619" r:id="rId6"/>
    <p:sldId id="620" r:id="rId7"/>
    <p:sldId id="621" r:id="rId8"/>
    <p:sldId id="622" r:id="rId9"/>
    <p:sldId id="607" r:id="rId10"/>
    <p:sldId id="608" r:id="rId11"/>
    <p:sldId id="612" r:id="rId12"/>
    <p:sldId id="613" r:id="rId13"/>
    <p:sldId id="615" r:id="rId14"/>
    <p:sldId id="616" r:id="rId15"/>
    <p:sldId id="617" r:id="rId16"/>
    <p:sldId id="614" r:id="rId17"/>
    <p:sldId id="618" r:id="rId18"/>
    <p:sldId id="623" r:id="rId19"/>
    <p:sldId id="62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ABEAF9C-8506-421E-9E9C-9AC296F86823}">
          <p14:sldIdLst>
            <p14:sldId id="256"/>
            <p14:sldId id="606"/>
            <p14:sldId id="610"/>
            <p14:sldId id="609"/>
          </p14:sldIdLst>
        </p14:section>
        <p14:section name="Untitled Section" id="{66E72AAD-9616-437C-8AB9-3170E809E652}">
          <p14:sldIdLst>
            <p14:sldId id="619"/>
            <p14:sldId id="620"/>
          </p14:sldIdLst>
        </p14:section>
        <p14:section name="Interactivities" id="{40B82CEF-5E9E-4C72-832B-96D1813D9BD0}">
          <p14:sldIdLst>
            <p14:sldId id="621"/>
            <p14:sldId id="622"/>
            <p14:sldId id="607"/>
            <p14:sldId id="608"/>
            <p14:sldId id="612"/>
            <p14:sldId id="613"/>
            <p14:sldId id="615"/>
            <p14:sldId id="616"/>
            <p14:sldId id="617"/>
          </p14:sldIdLst>
        </p14:section>
        <p14:section name="Gamified Assessments" id="{D2D99C5C-9857-4844-8F99-6B1EE5D20790}">
          <p14:sldIdLst>
            <p14:sldId id="614"/>
            <p14:sldId id="618"/>
            <p14:sldId id="623"/>
            <p14:sldId id="6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" initials="M" lastIdx="1" clrIdx="0">
    <p:extLst>
      <p:ext uri="{19B8F6BF-5375-455C-9EA6-DF929625EA0E}">
        <p15:presenceInfo xmlns:p15="http://schemas.microsoft.com/office/powerpoint/2012/main" userId="S::martins@eidesign.net::533aefc4-3290-4a56-8db2-cb088827f2aa" providerId="AD"/>
      </p:ext>
    </p:extLst>
  </p:cmAuthor>
  <p:cmAuthor id="2" name="Satya" initials="S" lastIdx="2" clrIdx="1">
    <p:extLst>
      <p:ext uri="{19B8F6BF-5375-455C-9EA6-DF929625EA0E}">
        <p15:presenceInfo xmlns:p15="http://schemas.microsoft.com/office/powerpoint/2012/main" userId="S::satya@eidesign.net::a0a19d84-14c6-4e0b-8d98-d33d450bb59d" providerId="AD"/>
      </p:ext>
    </p:extLst>
  </p:cmAuthor>
  <p:cmAuthor id="3" name="Nimisha Unnikrishnan" initials="NU" lastIdx="1" clrIdx="2">
    <p:extLst>
      <p:ext uri="{19B8F6BF-5375-455C-9EA6-DF929625EA0E}">
        <p15:presenceInfo xmlns:p15="http://schemas.microsoft.com/office/powerpoint/2012/main" userId="S::Nimishau@eidesign.net::bcc77e32-c000-4f3c-8918-ba5061a402e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5626"/>
    <a:srgbClr val="EF6E37"/>
    <a:srgbClr val="808080"/>
    <a:srgbClr val="B32121"/>
    <a:srgbClr val="B62021"/>
    <a:srgbClr val="B40000"/>
    <a:srgbClr val="A40000"/>
    <a:srgbClr val="000000"/>
    <a:srgbClr val="C6F3EE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1651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1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ira Sans" panose="020B0503050000020004" pitchFamily="34" charset="0"/>
              </a:defRPr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ira Sans" panose="020B0503050000020004" pitchFamily="34" charset="0"/>
              </a:defRPr>
            </a:lvl1pPr>
          </a:lstStyle>
          <a:p>
            <a:fld id="{048A67A2-3F24-4BAC-AA7C-E5ED9C570C75}" type="datetimeFigureOut">
              <a:rPr lang="en-IN" smtClean="0"/>
              <a:pPr/>
              <a:t>10-11-2020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ira Sans" panose="020B0503050000020004" pitchFamily="34" charset="0"/>
              </a:defRPr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ira Sans" panose="020B0503050000020004" pitchFamily="34" charset="0"/>
              </a:defRPr>
            </a:lvl1pPr>
          </a:lstStyle>
          <a:p>
            <a:fld id="{E1E2AF59-203A-4AA4-B801-0B4AD87609D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5697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ira Sans" panose="020B05030500000200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2AF59-203A-4AA4-B801-0B4AD87609D0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0070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Score logic: </a:t>
            </a:r>
            <a:endParaRPr lang="en-IN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1: User answer wrong, provide try again option. </a:t>
            </a: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2: user answer correct, move forward, add points to the score</a:t>
            </a: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1: user answer correct, move forward and add points to the score</a:t>
            </a: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2: user answer wrong again, allow user to move forward but don’t add points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>
              <a:buFont typeface="Symbol" panose="05050102010706020507" pitchFamily="18" charset="2"/>
              <a:buNone/>
            </a:pPr>
            <a:r>
              <a:rPr lang="en-IN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https://eidblr-my.sharepoint.com/:w:/g/personal/subramani_eidesign_net/Ee5cF508ugdNk_u3TL1fuvoBtnju3_CwZJ3loi8Z9cWuhg?e=Dxoi9q</a:t>
            </a:r>
          </a:p>
          <a:p>
            <a:pPr marL="0" lvl="0" indent="0">
              <a:buFont typeface="Symbol" panose="05050102010706020507" pitchFamily="18" charset="2"/>
              <a:buNone/>
            </a:pP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2AF59-203A-4AA4-B801-0B4AD87609D0}" type="slidenum">
              <a:rPr lang="en-IN" smtClean="0"/>
              <a:pPr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501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Score logic: </a:t>
            </a:r>
            <a:endParaRPr lang="en-IN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1: User answer wrong, provide try again option. </a:t>
            </a: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2: user answer correct, move forward, add points to the score</a:t>
            </a: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1: user answer correct, move forward and add points to the score</a:t>
            </a: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2: user answer wrong again, allow user to move forward but don’t add points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>
              <a:buFont typeface="Symbol" panose="05050102010706020507" pitchFamily="18" charset="2"/>
              <a:buNone/>
            </a:pPr>
            <a:r>
              <a:rPr lang="en-IN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https://eidblr-my.sharepoint.com/:w:/g/personal/subramani_eidesign_net/Ee5cF508ugdNk_u3TL1fuvoBtnju3_CwZJ3loi8Z9cWuhg?e=Dxoi9q</a:t>
            </a:r>
          </a:p>
          <a:p>
            <a:pPr marL="0" lvl="0" indent="0">
              <a:buFont typeface="Symbol" panose="05050102010706020507" pitchFamily="18" charset="2"/>
              <a:buNone/>
            </a:pP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2AF59-203A-4AA4-B801-0B4AD87609D0}" type="slidenum">
              <a:rPr lang="en-IN" smtClean="0"/>
              <a:pPr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40076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Score logic: </a:t>
            </a:r>
            <a:endParaRPr lang="en-IN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1: User answer wrong, provide try again option. </a:t>
            </a: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2: user answer correct, move forward, add points to the score</a:t>
            </a: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1: user answer correct, move forward and add points to the score</a:t>
            </a: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2: user answer wrong again, allow user to move forward but don’t add points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>
              <a:buFont typeface="Symbol" panose="05050102010706020507" pitchFamily="18" charset="2"/>
              <a:buNone/>
            </a:pPr>
            <a:r>
              <a:rPr lang="en-IN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https://eidblr-my.sharepoint.com/:w:/g/personal/subramani_eidesign_net/Ee5cF508ugdNk_u3TL1fuvoBtnju3_CwZJ3loi8Z9cWuhg?e=Dxoi9q</a:t>
            </a:r>
          </a:p>
          <a:p>
            <a:pPr marL="0" lvl="0" indent="0">
              <a:buFont typeface="Symbol" panose="05050102010706020507" pitchFamily="18" charset="2"/>
              <a:buNone/>
            </a:pP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2AF59-203A-4AA4-B801-0B4AD87609D0}" type="slidenum">
              <a:rPr lang="en-IN" smtClean="0"/>
              <a:pPr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4414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Score logic: </a:t>
            </a:r>
            <a:endParaRPr lang="en-IN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1: User answer wrong, provide try again option. </a:t>
            </a: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2: user answer correct, move forward, add points to the score</a:t>
            </a: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1: user answer correct, move forward and add points to the score</a:t>
            </a: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2: user answer wrong again, allow user to move forward but don’t add points</a:t>
            </a: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2AF59-203A-4AA4-B801-0B4AD87609D0}" type="slidenum">
              <a:rPr lang="en-IN" smtClean="0"/>
              <a:pPr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4129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Score logic: </a:t>
            </a:r>
            <a:endParaRPr lang="en-IN" sz="1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1: User answer wrong, provide try again option. </a:t>
            </a: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2: user answer correct, move forward, add points to the score</a:t>
            </a: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1: user answer correct, move forward and add points to the score</a:t>
            </a: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IN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Attempt 2: user answer wrong again, allow user to move forward but don’t add points</a:t>
            </a:r>
            <a:endParaRPr lang="en-IN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E2AF59-203A-4AA4-B801-0B4AD87609D0}" type="slidenum">
              <a:rPr lang="en-IN" smtClean="0"/>
              <a:pPr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8219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3F99E-8659-4B54-B79B-7D3C25A65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187950-64A7-428F-9F25-CA3908067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81577-4119-40CE-9869-C0EF50785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fld id="{306866DC-27DE-4415-9A2E-47E66ECED3C9}" type="datetime1">
              <a:rPr lang="en-IN" smtClean="0"/>
              <a:pPr/>
              <a:t>10-11-2020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46745-A0ED-410C-B885-5CA9C0ABE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11503-9087-4BB5-8E4F-21AC7FE6D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CF29-A681-418D-ADB8-998441E0A74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30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C5794-4651-4516-9C55-69BF30D2C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93EF47-B5BB-4895-8C04-7C86FA828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1A253-7F02-4E5E-83E9-0FDC1CED29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481AC6-D854-4BC5-882C-12CCEB2BD6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fld id="{439DEB2E-35B3-4ED0-9E04-0EC59508A3F3}" type="datetime1">
              <a:rPr lang="en-IN" smtClean="0"/>
              <a:pPr/>
              <a:t>10-11-2020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1CFED-4413-4EAE-ACBB-ADBA41618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7535C-89ED-4BBD-A5E2-CEA024B66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CF29-A681-418D-ADB8-998441E0A74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724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FD79BC-0C30-48A2-B0A8-E77B444DA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25389-D9C4-45C6-8A5C-00B6344A21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D468B-3C51-47B2-A682-AA5061AFD2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fld id="{FCE0F651-2DC0-49B4-986C-7F32DACACCF0}" type="datetime1">
              <a:rPr lang="en-IN" smtClean="0"/>
              <a:pPr/>
              <a:t>10-11-2020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CE620-1021-4CCB-825C-A08D37B3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A8678-C161-4920-8625-2EB979226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CF29-A681-418D-ADB8-998441E0A74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8199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A27ADC-A880-4183-9305-6FB4123B63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08F5D-AA59-4E26-B0B8-F6C847ED0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F6DAF-045D-4856-9108-5F21920C0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fld id="{0F0D5F99-4FBD-4CC0-8897-8AB6830EA743}" type="datetime1">
              <a:rPr lang="en-IN" smtClean="0"/>
              <a:pPr/>
              <a:t>10-11-2020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B4AAA-33DA-4650-9EAF-328A245E4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82816C-29A0-4652-8019-2D26C837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CF29-A681-418D-ADB8-998441E0A74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06566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0DCB6-ECBF-480E-BB1D-25A69F59B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43E96B-04BD-4D9C-A1E4-CE2CFC8A8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8A8CE-6FCD-4D2E-848E-B3B70CA5C6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fld id="{DDB7307C-7CF5-43C1-ADEF-ACC5E87B32E1}" type="datetime1">
              <a:rPr lang="en-IN" smtClean="0"/>
              <a:pPr/>
              <a:t>10-11-2020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EA60D-B19F-4992-98BB-5BCAC38C9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148EF-4855-4CE4-8EC5-0CC135819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CF29-A681-418D-ADB8-998441E0A74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1288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0436-D736-4369-98F3-C858DC220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E0A30-2F4F-47E3-8951-4623CB7FD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5C515-C8AE-4E1C-8031-FA82E7B5B5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fld id="{39D3D02D-8DD2-4A3B-8FB9-748136C505D5}" type="datetime1">
              <a:rPr lang="en-IN" smtClean="0"/>
              <a:pPr/>
              <a:t>10-11-2020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7A8BC-DC6D-44E9-A4F4-D1BC10BAF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E4A5B-79D9-413E-9E9A-30B879BF5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CF29-A681-418D-ADB8-998441E0A74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0792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026C9-CBF9-447F-A77D-522C7DCEE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96B63-4BB6-4E7C-8271-A1EE239ECC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8EDB9-726E-41A0-A703-40E7E2F16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6E6A4-666E-46CD-BE99-FBFD9FAFF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fld id="{E93A3824-7E4D-4E0D-910F-F8F5D96C2583}" type="datetime1">
              <a:rPr lang="en-IN" smtClean="0"/>
              <a:pPr/>
              <a:t>10-11-2020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746E07-617D-4AC9-975C-7062B2F42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43E53-8312-4704-963F-F74951F0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CF29-A681-418D-ADB8-998441E0A74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733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8780B-DD3B-415B-A5AD-17EA83DBE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BAE5C-7A02-40BD-B9AA-1460CB2877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B27441-B5D5-475E-AA80-5762FB7A5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8A33EB-F4E5-4085-9A56-9B53C30EF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2C9F3B-4D1A-4F3D-9E6E-FA6589275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35B4B-9029-483E-B4D9-4E8987A5F6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fld id="{CC0980A6-0F6E-4CE2-B950-3AA601E35D0A}" type="datetime1">
              <a:rPr lang="en-IN" smtClean="0"/>
              <a:pPr/>
              <a:t>10-11-2020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A093E8-4AD0-4764-9E3B-A6E831B9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A54DB3-AB53-4494-B307-298CD7A96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CF29-A681-418D-ADB8-998441E0A74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7861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42F97-E37A-45D6-89F1-C951CF9F0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0E46B2-79F3-4591-A161-58618F551F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fld id="{2615D76A-3F17-45E4-8C69-7CD2552C4B91}" type="datetime1">
              <a:rPr lang="en-IN" smtClean="0"/>
              <a:pPr/>
              <a:t>10-11-2020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8D2370-D8EB-4ED5-9598-95FD43D8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22441-DC66-48FF-BFE2-0A5E698DF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CF29-A681-418D-ADB8-998441E0A74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5735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45FACB-0922-4208-A270-1A86384BB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fld id="{850AEE6D-FB53-46B9-9C9A-A73FADE3D47D}" type="datetime1">
              <a:rPr lang="en-IN" smtClean="0"/>
              <a:pPr/>
              <a:t>10-11-2020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A5713E-AC98-4F53-9077-EEF43EB16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F15CB-4D77-4F72-B593-0B4F6F5A2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CF29-A681-418D-ADB8-998441E0A74A}" type="slidenum">
              <a:rPr lang="en-IN" smtClean="0"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FA7DEA-570F-4206-B4A1-1E8C3DDFD6B3}"/>
              </a:ext>
            </a:extLst>
          </p:cNvPr>
          <p:cNvSpPr/>
          <p:nvPr userDrawn="1"/>
        </p:nvSpPr>
        <p:spPr>
          <a:xfrm>
            <a:off x="11549575" y="0"/>
            <a:ext cx="306126" cy="48699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Fira Sans" panose="020B05030500000200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DDE66A-8613-4B54-A410-031C9F566CB4}"/>
              </a:ext>
            </a:extLst>
          </p:cNvPr>
          <p:cNvCxnSpPr>
            <a:cxnSpLocks/>
          </p:cNvCxnSpPr>
          <p:nvPr userDrawn="1"/>
        </p:nvCxnSpPr>
        <p:spPr>
          <a:xfrm flipH="1">
            <a:off x="1984" y="474188"/>
            <a:ext cx="12190016" cy="10570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9D1B55D-61CD-4BCC-9DAE-4340354A8056}"/>
              </a:ext>
            </a:extLst>
          </p:cNvPr>
          <p:cNvSpPr txBox="1"/>
          <p:nvPr userDrawn="1"/>
        </p:nvSpPr>
        <p:spPr>
          <a:xfrm>
            <a:off x="1618084" y="209843"/>
            <a:ext cx="3410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606060"/>
                </a:solidFill>
                <a:latin typeface="Fira Sans" panose="020B0503050000020004" pitchFamily="34" charset="0"/>
              </a:rPr>
              <a:t>Solution Blueprints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91C9C1-1786-483C-BE7F-1084518AF20A}"/>
              </a:ext>
            </a:extLst>
          </p:cNvPr>
          <p:cNvCxnSpPr>
            <a:cxnSpLocks/>
          </p:cNvCxnSpPr>
          <p:nvPr userDrawn="1"/>
        </p:nvCxnSpPr>
        <p:spPr>
          <a:xfrm>
            <a:off x="1548897" y="218200"/>
            <a:ext cx="0" cy="221926"/>
          </a:xfrm>
          <a:prstGeom prst="line">
            <a:avLst/>
          </a:prstGeom>
          <a:ln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798EC29-0C57-4B4D-8D61-8AB59D3451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5" y="121359"/>
            <a:ext cx="1284130" cy="41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3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45FACB-0922-4208-A270-1A86384BB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fld id="{850AEE6D-FB53-46B9-9C9A-A73FADE3D47D}" type="datetime1">
              <a:rPr lang="en-IN" smtClean="0"/>
              <a:pPr/>
              <a:t>10-11-2020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A5713E-AC98-4F53-9077-EEF43EB16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F15CB-4D77-4F72-B593-0B4F6F5A2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CF29-A681-418D-ADB8-998441E0A74A}" type="slidenum">
              <a:rPr lang="en-IN" smtClean="0"/>
              <a:t>‹#›</a:t>
            </a:fld>
            <a:endParaRPr lang="en-I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FA7DEA-570F-4206-B4A1-1E8C3DDFD6B3}"/>
              </a:ext>
            </a:extLst>
          </p:cNvPr>
          <p:cNvSpPr/>
          <p:nvPr userDrawn="1"/>
        </p:nvSpPr>
        <p:spPr>
          <a:xfrm>
            <a:off x="11549575" y="0"/>
            <a:ext cx="306126" cy="48699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Fira Sans" panose="020B05030500000200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DDE66A-8613-4B54-A410-031C9F566CB4}"/>
              </a:ext>
            </a:extLst>
          </p:cNvPr>
          <p:cNvCxnSpPr>
            <a:cxnSpLocks/>
          </p:cNvCxnSpPr>
          <p:nvPr userDrawn="1"/>
        </p:nvCxnSpPr>
        <p:spPr>
          <a:xfrm flipH="1">
            <a:off x="1984" y="474188"/>
            <a:ext cx="12190016" cy="105707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9D1B55D-61CD-4BCC-9DAE-4340354A8056}"/>
              </a:ext>
            </a:extLst>
          </p:cNvPr>
          <p:cNvSpPr txBox="1"/>
          <p:nvPr userDrawn="1"/>
        </p:nvSpPr>
        <p:spPr>
          <a:xfrm>
            <a:off x="1618084" y="209843"/>
            <a:ext cx="34103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606060"/>
                </a:solidFill>
                <a:latin typeface="Fira Sans" panose="020B0503050000020004" pitchFamily="34" charset="0"/>
              </a:rPr>
              <a:t>Title Of The Document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91C9C1-1786-483C-BE7F-1084518AF20A}"/>
              </a:ext>
            </a:extLst>
          </p:cNvPr>
          <p:cNvCxnSpPr>
            <a:cxnSpLocks/>
          </p:cNvCxnSpPr>
          <p:nvPr userDrawn="1"/>
        </p:nvCxnSpPr>
        <p:spPr>
          <a:xfrm>
            <a:off x="1548897" y="218200"/>
            <a:ext cx="0" cy="221926"/>
          </a:xfrm>
          <a:prstGeom prst="line">
            <a:avLst/>
          </a:prstGeom>
          <a:ln>
            <a:solidFill>
              <a:srgbClr val="606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798EC29-0C57-4B4D-8D61-8AB59D3451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5" y="121359"/>
            <a:ext cx="1284130" cy="4179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E26C5C-C7B2-C843-AE55-13285EF84A60}"/>
              </a:ext>
            </a:extLst>
          </p:cNvPr>
          <p:cNvSpPr/>
          <p:nvPr userDrawn="1"/>
        </p:nvSpPr>
        <p:spPr>
          <a:xfrm>
            <a:off x="659624" y="1942668"/>
            <a:ext cx="10889952" cy="4260731"/>
          </a:xfrm>
          <a:prstGeom prst="rect">
            <a:avLst/>
          </a:prstGeom>
          <a:solidFill>
            <a:srgbClr val="EB5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Fira Sans" panose="020B05030500000200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3E19CE-22A2-944B-B8DC-D25DAF36A557}"/>
              </a:ext>
            </a:extLst>
          </p:cNvPr>
          <p:cNvSpPr txBox="1"/>
          <p:nvPr userDrawn="1"/>
        </p:nvSpPr>
        <p:spPr>
          <a:xfrm>
            <a:off x="760501" y="1039452"/>
            <a:ext cx="2669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400" b="1">
                <a:latin typeface="Fira Sans" panose="020B0503050000020004" pitchFamily="34" charset="0"/>
              </a:rPr>
              <a:t>Table of Contents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6F7128-67A4-0640-B29D-72ACD7519717}"/>
              </a:ext>
            </a:extLst>
          </p:cNvPr>
          <p:cNvSpPr/>
          <p:nvPr userDrawn="1"/>
        </p:nvSpPr>
        <p:spPr>
          <a:xfrm>
            <a:off x="659624" y="983999"/>
            <a:ext cx="104305" cy="601733"/>
          </a:xfrm>
          <a:prstGeom prst="rect">
            <a:avLst/>
          </a:prstGeom>
          <a:solidFill>
            <a:srgbClr val="EB5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056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175F1-DDBD-4054-AAB5-884190C3D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EBD35-080A-46DC-B119-06C248A9B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8D202-86E5-4727-ABE8-2C52EB3EDE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ACCF1A-94EB-4471-A334-A3690C5666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fld id="{1E6D1A54-A421-45B9-BDEB-86B8BF3C9BD0}" type="datetime1">
              <a:rPr lang="en-IN" smtClean="0"/>
              <a:pPr/>
              <a:t>10-11-2020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5CC751-2DC2-41F7-91B8-66498848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ira Sans" panose="020B0503050000020004" pitchFamily="34" charset="0"/>
              </a:defRPr>
            </a:lvl1pPr>
          </a:lstStyle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E278D-5FAA-40AC-98DC-AB947426D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CF29-A681-418D-ADB8-998441E0A74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3218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1256DB-F9B6-481E-B1A2-FEB9FDB5C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91233B-B917-494F-85B2-08CE4E45C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B6EC1-4CCB-4F20-885A-B22D225799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527379"/>
            <a:ext cx="819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fld id="{47D1CF29-A681-418D-ADB8-998441E0A74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29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F63A5C8-CD12-5845-B558-18560832E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507" y="686733"/>
            <a:ext cx="10874524" cy="55035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9D5D40-28C5-4705-A028-A2C4B97EB544}"/>
              </a:ext>
            </a:extLst>
          </p:cNvPr>
          <p:cNvSpPr/>
          <p:nvPr/>
        </p:nvSpPr>
        <p:spPr>
          <a:xfrm>
            <a:off x="655507" y="693237"/>
            <a:ext cx="5864046" cy="5497078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latin typeface="Fira Sans" panose="020B05030500000200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403877B-E010-F04B-9089-5E802012FE7A}"/>
              </a:ext>
            </a:extLst>
          </p:cNvPr>
          <p:cNvGrpSpPr/>
          <p:nvPr/>
        </p:nvGrpSpPr>
        <p:grpSpPr>
          <a:xfrm>
            <a:off x="945058" y="2664094"/>
            <a:ext cx="6302495" cy="2553353"/>
            <a:chOff x="1520121" y="2959888"/>
            <a:chExt cx="6302495" cy="177275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67A0E10-CA79-4506-AB38-D5051A00D104}"/>
                </a:ext>
              </a:extLst>
            </p:cNvPr>
            <p:cNvSpPr txBox="1"/>
            <p:nvPr/>
          </p:nvSpPr>
          <p:spPr>
            <a:xfrm>
              <a:off x="1520121" y="2959888"/>
              <a:ext cx="6302495" cy="448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accent3">
                      <a:lumMod val="20000"/>
                      <a:lumOff val="80000"/>
                    </a:schemeClr>
                  </a:solidFill>
                  <a:latin typeface="Fira Sans" panose="020B0503050000020004" pitchFamily="34" charset="0"/>
                  <a:ea typeface="Fira Sans" panose="020B0503050000020004" pitchFamily="34" charset="0"/>
                </a:rPr>
                <a:t>Solution Blueprints</a:t>
              </a:r>
              <a:endParaRPr lang="en-IN" sz="36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Fira Sans" panose="020B0503050000020004" pitchFamily="34" charset="0"/>
                <a:ea typeface="Fira Sans" panose="020B0503050000020004" pitchFamily="34" charset="0"/>
              </a:endParaRPr>
            </a:p>
          </p:txBody>
        </p: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FF56E3C5-E828-488C-9C20-3CAC5C926F83}"/>
                </a:ext>
              </a:extLst>
            </p:cNvPr>
            <p:cNvCxnSpPr>
              <a:cxnSpLocks/>
            </p:cNvCxnSpPr>
            <p:nvPr/>
          </p:nvCxnSpPr>
          <p:spPr>
            <a:xfrm>
              <a:off x="1626698" y="4461871"/>
              <a:ext cx="1818887" cy="0"/>
            </a:xfrm>
            <a:prstGeom prst="straightConnector1">
              <a:avLst/>
            </a:prstGeom>
            <a:ln w="57150">
              <a:solidFill>
                <a:srgbClr val="EB562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EB036E-FA44-4A43-A99E-80C1EA6A30DF}"/>
                </a:ext>
              </a:extLst>
            </p:cNvPr>
            <p:cNvSpPr txBox="1"/>
            <p:nvPr/>
          </p:nvSpPr>
          <p:spPr>
            <a:xfrm>
              <a:off x="1532956" y="3656354"/>
              <a:ext cx="4207476" cy="19231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rgbClr val="EB5626"/>
                  </a:solidFill>
                  <a:latin typeface="Fira Sans Medium" panose="020B0603050000020004" pitchFamily="34" charset="0"/>
                </a:rPr>
                <a:t>Completed project solutions</a:t>
              </a:r>
              <a:endParaRPr lang="en-IN" sz="1200" dirty="0">
                <a:solidFill>
                  <a:srgbClr val="EB5626"/>
                </a:solidFill>
                <a:latin typeface="Fira Sans Medium" panose="020B06030500000200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CB9317F-0644-4049-8A8B-1158C81C21BE}"/>
                </a:ext>
              </a:extLst>
            </p:cNvPr>
            <p:cNvSpPr txBox="1"/>
            <p:nvPr/>
          </p:nvSpPr>
          <p:spPr>
            <a:xfrm>
              <a:off x="1532956" y="4540330"/>
              <a:ext cx="4207476" cy="19231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200" dirty="0">
                  <a:solidFill>
                    <a:schemeClr val="bg1">
                      <a:lumMod val="75000"/>
                    </a:schemeClr>
                  </a:solidFill>
                  <a:latin typeface="Fira Sans Medium" panose="020B0603050000020004" pitchFamily="34" charset="0"/>
                </a:rPr>
                <a:t>Prepared for: </a:t>
              </a:r>
              <a:r>
                <a:rPr lang="en-US" sz="1200" dirty="0">
                  <a:solidFill>
                    <a:srgbClr val="EB5626"/>
                  </a:solidFill>
                  <a:latin typeface="Fira Sans Medium" panose="020B0603050000020004" pitchFamily="34" charset="0"/>
                </a:rPr>
                <a:t>Knowledge Repository </a:t>
              </a:r>
              <a:endParaRPr lang="en-IN" sz="1200" dirty="0">
                <a:solidFill>
                  <a:srgbClr val="EB5626"/>
                </a:solidFill>
                <a:latin typeface="Fira Sans Medium" panose="020B06030500000200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73DDD87-7CE9-5B45-9C61-8485A41C224A}"/>
              </a:ext>
            </a:extLst>
          </p:cNvPr>
          <p:cNvSpPr txBox="1"/>
          <p:nvPr/>
        </p:nvSpPr>
        <p:spPr>
          <a:xfrm>
            <a:off x="959818" y="5139148"/>
            <a:ext cx="4207476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Fira Sans" panose="020B0503050000020004" pitchFamily="34" charset="0"/>
              </a:rPr>
              <a:t>6</a:t>
            </a:r>
            <a:r>
              <a:rPr lang="en-US" sz="1200" baseline="30000" dirty="0">
                <a:solidFill>
                  <a:schemeClr val="bg1">
                    <a:lumMod val="75000"/>
                  </a:schemeClr>
                </a:solidFill>
                <a:latin typeface="Fira Sans" panose="020B0503050000020004" pitchFamily="34" charset="0"/>
              </a:rPr>
              <a:t>th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Fira Sans" panose="020B0503050000020004" pitchFamily="34" charset="0"/>
              </a:rPr>
              <a:t> Nov 2020</a:t>
            </a:r>
            <a:endParaRPr lang="en-IN" sz="1200" dirty="0">
              <a:solidFill>
                <a:srgbClr val="00B3C4"/>
              </a:solidFill>
              <a:latin typeface="Fira Sans" panose="020B05030500000200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7F7AED-8B0F-4DBC-97C1-95C5E05A8745}"/>
              </a:ext>
            </a:extLst>
          </p:cNvPr>
          <p:cNvSpPr/>
          <p:nvPr/>
        </p:nvSpPr>
        <p:spPr>
          <a:xfrm>
            <a:off x="655507" y="1608687"/>
            <a:ext cx="2468693" cy="8117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ira Sans" panose="020B0503050000020004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A2DAA90-38F0-444E-A15A-DFFAC9270B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93" y="1721910"/>
            <a:ext cx="1962508" cy="63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2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050">
            <a:extLst>
              <a:ext uri="{FF2B5EF4-FFF2-40B4-BE49-F238E27FC236}">
                <a16:creationId xmlns:a16="http://schemas.microsoft.com/office/drawing/2014/main" id="{082BF974-2D3A-4292-A9EB-49F53D8F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384" y="113813"/>
            <a:ext cx="819150" cy="365125"/>
          </a:xfrm>
        </p:spPr>
        <p:txBody>
          <a:bodyPr/>
          <a:lstStyle/>
          <a:p>
            <a:fld id="{47D1CF29-A681-418D-ADB8-998441E0A74A}" type="slidenum">
              <a:rPr lang="en-IN" smtClean="0">
                <a:solidFill>
                  <a:schemeClr val="bg1"/>
                </a:solidFill>
              </a:rPr>
              <a:t>10</a:t>
            </a:fld>
            <a:endParaRPr lang="en-IN">
              <a:solidFill>
                <a:schemeClr val="bg1"/>
              </a:solidFill>
            </a:endParaRPr>
          </a:p>
        </p:txBody>
      </p:sp>
      <p:sp>
        <p:nvSpPr>
          <p:cNvPr id="27" name="Slide Number Placeholder 2050">
            <a:extLst>
              <a:ext uri="{FF2B5EF4-FFF2-40B4-BE49-F238E27FC236}">
                <a16:creationId xmlns:a16="http://schemas.microsoft.com/office/drawing/2014/main" id="{6F378C63-4731-4749-B472-D043D1DB3AD0}"/>
              </a:ext>
            </a:extLst>
          </p:cNvPr>
          <p:cNvSpPr txBox="1">
            <a:spLocks/>
          </p:cNvSpPr>
          <p:nvPr/>
        </p:nvSpPr>
        <p:spPr>
          <a:xfrm>
            <a:off x="11576384" y="113813"/>
            <a:ext cx="3354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D1CF29-A681-418D-ADB8-998441E0A74A}" type="slidenum">
              <a:rPr lang="en-IN" smtClean="0">
                <a:solidFill>
                  <a:schemeClr val="bg1"/>
                </a:solidFill>
              </a:rPr>
              <a:pPr/>
              <a:t>10</a:t>
            </a:fld>
            <a:endParaRPr lang="en-IN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ACB63F-2ECB-4E2F-9335-DB27D90D1E10}"/>
              </a:ext>
            </a:extLst>
          </p:cNvPr>
          <p:cNvSpPr txBox="1"/>
          <p:nvPr/>
        </p:nvSpPr>
        <p:spPr>
          <a:xfrm>
            <a:off x="8083071" y="209995"/>
            <a:ext cx="3410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EB5626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Merlin Induction</a:t>
            </a:r>
            <a:endParaRPr lang="en-IN" sz="1400" dirty="0">
              <a:solidFill>
                <a:srgbClr val="EB5626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58D11-34BE-4C03-88E0-404340BF8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225" y="676275"/>
            <a:ext cx="9353550" cy="5505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CAB96D-5E9E-4154-BCD4-0606098C8CB6}"/>
              </a:ext>
            </a:extLst>
          </p:cNvPr>
          <p:cNvSpPr txBox="1"/>
          <p:nvPr/>
        </p:nvSpPr>
        <p:spPr>
          <a:xfrm>
            <a:off x="671529" y="6343660"/>
            <a:ext cx="10904855" cy="35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Generic content on what Guest Obsession means was presented as team members’ perception of what it meant for them. </a:t>
            </a:r>
          </a:p>
        </p:txBody>
      </p:sp>
    </p:spTree>
    <p:extLst>
      <p:ext uri="{BB962C8B-B14F-4D97-AF65-F5344CB8AC3E}">
        <p14:creationId xmlns:p14="http://schemas.microsoft.com/office/powerpoint/2010/main" val="1036346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050">
            <a:extLst>
              <a:ext uri="{FF2B5EF4-FFF2-40B4-BE49-F238E27FC236}">
                <a16:creationId xmlns:a16="http://schemas.microsoft.com/office/drawing/2014/main" id="{082BF974-2D3A-4292-A9EB-49F53D8F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384" y="113813"/>
            <a:ext cx="819150" cy="365125"/>
          </a:xfrm>
        </p:spPr>
        <p:txBody>
          <a:bodyPr/>
          <a:lstStyle/>
          <a:p>
            <a:fld id="{47D1CF29-A681-418D-ADB8-998441E0A74A}" type="slidenum">
              <a:rPr lang="en-IN" smtClean="0">
                <a:solidFill>
                  <a:schemeClr val="bg1"/>
                </a:solidFill>
              </a:rPr>
              <a:t>11</a:t>
            </a:fld>
            <a:endParaRPr lang="en-IN">
              <a:solidFill>
                <a:schemeClr val="bg1"/>
              </a:solidFill>
            </a:endParaRPr>
          </a:p>
        </p:txBody>
      </p:sp>
      <p:sp>
        <p:nvSpPr>
          <p:cNvPr id="27" name="Slide Number Placeholder 2050">
            <a:extLst>
              <a:ext uri="{FF2B5EF4-FFF2-40B4-BE49-F238E27FC236}">
                <a16:creationId xmlns:a16="http://schemas.microsoft.com/office/drawing/2014/main" id="{6F378C63-4731-4749-B472-D043D1DB3AD0}"/>
              </a:ext>
            </a:extLst>
          </p:cNvPr>
          <p:cNvSpPr txBox="1">
            <a:spLocks/>
          </p:cNvSpPr>
          <p:nvPr/>
        </p:nvSpPr>
        <p:spPr>
          <a:xfrm>
            <a:off x="11576384" y="113813"/>
            <a:ext cx="3354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D1CF29-A681-418D-ADB8-998441E0A74A}" type="slidenum">
              <a:rPr lang="en-IN" smtClean="0">
                <a:solidFill>
                  <a:schemeClr val="bg1"/>
                </a:solidFill>
              </a:rPr>
              <a:pPr/>
              <a:t>11</a:t>
            </a:fld>
            <a:endParaRPr lang="en-IN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ACB63F-2ECB-4E2F-9335-DB27D90D1E10}"/>
              </a:ext>
            </a:extLst>
          </p:cNvPr>
          <p:cNvSpPr txBox="1"/>
          <p:nvPr/>
        </p:nvSpPr>
        <p:spPr>
          <a:xfrm>
            <a:off x="8083071" y="209995"/>
            <a:ext cx="3410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EB5626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Merlin Induction</a:t>
            </a:r>
            <a:endParaRPr lang="en-IN" sz="1400" dirty="0">
              <a:solidFill>
                <a:srgbClr val="EB5626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9E080D-F711-45AF-8E1C-CB958FEE5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13" y="704387"/>
            <a:ext cx="6122448" cy="3612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5D70FF-2BC9-44E4-BEEE-27A5D6C30E9B}"/>
              </a:ext>
            </a:extLst>
          </p:cNvPr>
          <p:cNvSpPr txBox="1"/>
          <p:nvPr/>
        </p:nvSpPr>
        <p:spPr>
          <a:xfrm>
            <a:off x="161365" y="6317843"/>
            <a:ext cx="10904855" cy="35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Created stories for generic content on how guest experience can be taken to a different level by using fictious character names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71322D-71D3-4AED-9609-BB90BE7BC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261" y="3005751"/>
            <a:ext cx="5614589" cy="327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10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050">
            <a:extLst>
              <a:ext uri="{FF2B5EF4-FFF2-40B4-BE49-F238E27FC236}">
                <a16:creationId xmlns:a16="http://schemas.microsoft.com/office/drawing/2014/main" id="{082BF974-2D3A-4292-A9EB-49F53D8F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384" y="113813"/>
            <a:ext cx="819150" cy="365125"/>
          </a:xfrm>
        </p:spPr>
        <p:txBody>
          <a:bodyPr/>
          <a:lstStyle/>
          <a:p>
            <a:fld id="{47D1CF29-A681-418D-ADB8-998441E0A74A}" type="slidenum">
              <a:rPr lang="en-IN" smtClean="0">
                <a:solidFill>
                  <a:schemeClr val="bg1"/>
                </a:solidFill>
              </a:rPr>
              <a:t>12</a:t>
            </a:fld>
            <a:endParaRPr lang="en-IN">
              <a:solidFill>
                <a:schemeClr val="bg1"/>
              </a:solidFill>
            </a:endParaRPr>
          </a:p>
        </p:txBody>
      </p:sp>
      <p:sp>
        <p:nvSpPr>
          <p:cNvPr id="27" name="Slide Number Placeholder 2050">
            <a:extLst>
              <a:ext uri="{FF2B5EF4-FFF2-40B4-BE49-F238E27FC236}">
                <a16:creationId xmlns:a16="http://schemas.microsoft.com/office/drawing/2014/main" id="{6F378C63-4731-4749-B472-D043D1DB3AD0}"/>
              </a:ext>
            </a:extLst>
          </p:cNvPr>
          <p:cNvSpPr txBox="1">
            <a:spLocks/>
          </p:cNvSpPr>
          <p:nvPr/>
        </p:nvSpPr>
        <p:spPr>
          <a:xfrm>
            <a:off x="11576384" y="113813"/>
            <a:ext cx="3354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D1CF29-A681-418D-ADB8-998441E0A74A}" type="slidenum">
              <a:rPr lang="en-IN" smtClean="0">
                <a:solidFill>
                  <a:schemeClr val="bg1"/>
                </a:solidFill>
              </a:rPr>
              <a:pPr/>
              <a:t>12</a:t>
            </a:fld>
            <a:endParaRPr lang="en-IN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ACB63F-2ECB-4E2F-9335-DB27D90D1E10}"/>
              </a:ext>
            </a:extLst>
          </p:cNvPr>
          <p:cNvSpPr txBox="1"/>
          <p:nvPr/>
        </p:nvSpPr>
        <p:spPr>
          <a:xfrm>
            <a:off x="8083071" y="209995"/>
            <a:ext cx="3410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EB5626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Merlin Induction</a:t>
            </a:r>
            <a:endParaRPr lang="en-IN" sz="1400" dirty="0">
              <a:solidFill>
                <a:srgbClr val="EB5626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D70FF-2BC9-44E4-BEEE-27A5D6C30E9B}"/>
              </a:ext>
            </a:extLst>
          </p:cNvPr>
          <p:cNvSpPr txBox="1"/>
          <p:nvPr/>
        </p:nvSpPr>
        <p:spPr>
          <a:xfrm>
            <a:off x="161365" y="6317843"/>
            <a:ext cx="10904855" cy="35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Another Click Interactivity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368D3-A3C8-4BA9-9ED8-9023F228F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50" y="802060"/>
            <a:ext cx="6311929" cy="3743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657D7C-F1BB-4C8B-AC1E-A8145C766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301" y="2938602"/>
            <a:ext cx="5461549" cy="321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51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050">
            <a:extLst>
              <a:ext uri="{FF2B5EF4-FFF2-40B4-BE49-F238E27FC236}">
                <a16:creationId xmlns:a16="http://schemas.microsoft.com/office/drawing/2014/main" id="{082BF974-2D3A-4292-A9EB-49F53D8F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384" y="113813"/>
            <a:ext cx="819150" cy="365125"/>
          </a:xfrm>
        </p:spPr>
        <p:txBody>
          <a:bodyPr/>
          <a:lstStyle/>
          <a:p>
            <a:fld id="{47D1CF29-A681-418D-ADB8-998441E0A74A}" type="slidenum">
              <a:rPr lang="en-IN" smtClean="0">
                <a:solidFill>
                  <a:schemeClr val="bg1"/>
                </a:solidFill>
              </a:rPr>
              <a:t>13</a:t>
            </a:fld>
            <a:endParaRPr lang="en-IN">
              <a:solidFill>
                <a:schemeClr val="bg1"/>
              </a:solidFill>
            </a:endParaRPr>
          </a:p>
        </p:txBody>
      </p:sp>
      <p:sp>
        <p:nvSpPr>
          <p:cNvPr id="27" name="Slide Number Placeholder 2050">
            <a:extLst>
              <a:ext uri="{FF2B5EF4-FFF2-40B4-BE49-F238E27FC236}">
                <a16:creationId xmlns:a16="http://schemas.microsoft.com/office/drawing/2014/main" id="{6F378C63-4731-4749-B472-D043D1DB3AD0}"/>
              </a:ext>
            </a:extLst>
          </p:cNvPr>
          <p:cNvSpPr txBox="1">
            <a:spLocks/>
          </p:cNvSpPr>
          <p:nvPr/>
        </p:nvSpPr>
        <p:spPr>
          <a:xfrm>
            <a:off x="11576384" y="113813"/>
            <a:ext cx="3354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D1CF29-A681-418D-ADB8-998441E0A74A}" type="slidenum">
              <a:rPr lang="en-IN" smtClean="0">
                <a:solidFill>
                  <a:schemeClr val="bg1"/>
                </a:solidFill>
              </a:rPr>
              <a:pPr/>
              <a:t>13</a:t>
            </a:fld>
            <a:endParaRPr lang="en-IN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ACB63F-2ECB-4E2F-9335-DB27D90D1E10}"/>
              </a:ext>
            </a:extLst>
          </p:cNvPr>
          <p:cNvSpPr txBox="1"/>
          <p:nvPr/>
        </p:nvSpPr>
        <p:spPr>
          <a:xfrm>
            <a:off x="8083071" y="209995"/>
            <a:ext cx="3410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EB5626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Merlin Induction</a:t>
            </a:r>
            <a:endParaRPr lang="en-IN" sz="1400" dirty="0">
              <a:solidFill>
                <a:srgbClr val="EB5626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D70FF-2BC9-44E4-BEEE-27A5D6C30E9B}"/>
              </a:ext>
            </a:extLst>
          </p:cNvPr>
          <p:cNvSpPr txBox="1"/>
          <p:nvPr/>
        </p:nvSpPr>
        <p:spPr>
          <a:xfrm>
            <a:off x="161365" y="6317843"/>
            <a:ext cx="10904855" cy="35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Scenario-based question on safety guidelines.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5A7C42-7CB4-4D34-AFB0-23A16DDAC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833" y="718857"/>
            <a:ext cx="9260896" cy="536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07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050">
            <a:extLst>
              <a:ext uri="{FF2B5EF4-FFF2-40B4-BE49-F238E27FC236}">
                <a16:creationId xmlns:a16="http://schemas.microsoft.com/office/drawing/2014/main" id="{082BF974-2D3A-4292-A9EB-49F53D8F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384" y="113813"/>
            <a:ext cx="819150" cy="365125"/>
          </a:xfrm>
        </p:spPr>
        <p:txBody>
          <a:bodyPr/>
          <a:lstStyle/>
          <a:p>
            <a:fld id="{47D1CF29-A681-418D-ADB8-998441E0A74A}" type="slidenum">
              <a:rPr lang="en-IN" smtClean="0">
                <a:solidFill>
                  <a:schemeClr val="bg1"/>
                </a:solidFill>
              </a:rPr>
              <a:t>14</a:t>
            </a:fld>
            <a:endParaRPr lang="en-IN">
              <a:solidFill>
                <a:schemeClr val="bg1"/>
              </a:solidFill>
            </a:endParaRPr>
          </a:p>
        </p:txBody>
      </p:sp>
      <p:sp>
        <p:nvSpPr>
          <p:cNvPr id="27" name="Slide Number Placeholder 2050">
            <a:extLst>
              <a:ext uri="{FF2B5EF4-FFF2-40B4-BE49-F238E27FC236}">
                <a16:creationId xmlns:a16="http://schemas.microsoft.com/office/drawing/2014/main" id="{6F378C63-4731-4749-B472-D043D1DB3AD0}"/>
              </a:ext>
            </a:extLst>
          </p:cNvPr>
          <p:cNvSpPr txBox="1">
            <a:spLocks/>
          </p:cNvSpPr>
          <p:nvPr/>
        </p:nvSpPr>
        <p:spPr>
          <a:xfrm>
            <a:off x="11576384" y="113813"/>
            <a:ext cx="3354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D1CF29-A681-418D-ADB8-998441E0A74A}" type="slidenum">
              <a:rPr lang="en-IN" smtClean="0">
                <a:solidFill>
                  <a:schemeClr val="bg1"/>
                </a:solidFill>
              </a:rPr>
              <a:pPr/>
              <a:t>14</a:t>
            </a:fld>
            <a:endParaRPr lang="en-IN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ACB63F-2ECB-4E2F-9335-DB27D90D1E10}"/>
              </a:ext>
            </a:extLst>
          </p:cNvPr>
          <p:cNvSpPr txBox="1"/>
          <p:nvPr/>
        </p:nvSpPr>
        <p:spPr>
          <a:xfrm>
            <a:off x="8083071" y="209995"/>
            <a:ext cx="3410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EB5626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Merlin Induction</a:t>
            </a:r>
            <a:endParaRPr lang="en-IN" sz="1400" dirty="0">
              <a:solidFill>
                <a:srgbClr val="EB5626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D70FF-2BC9-44E4-BEEE-27A5D6C30E9B}"/>
              </a:ext>
            </a:extLst>
          </p:cNvPr>
          <p:cNvSpPr txBox="1"/>
          <p:nvPr/>
        </p:nvSpPr>
        <p:spPr>
          <a:xfrm>
            <a:off x="161365" y="6317843"/>
            <a:ext cx="10904855" cy="35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Image-based Drag and drop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E8E84C-ACE0-41BF-B40B-A7DCF479A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628650"/>
            <a:ext cx="9610725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089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050">
            <a:extLst>
              <a:ext uri="{FF2B5EF4-FFF2-40B4-BE49-F238E27FC236}">
                <a16:creationId xmlns:a16="http://schemas.microsoft.com/office/drawing/2014/main" id="{082BF974-2D3A-4292-A9EB-49F53D8F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384" y="113813"/>
            <a:ext cx="819150" cy="365125"/>
          </a:xfrm>
        </p:spPr>
        <p:txBody>
          <a:bodyPr/>
          <a:lstStyle/>
          <a:p>
            <a:fld id="{47D1CF29-A681-418D-ADB8-998441E0A74A}" type="slidenum">
              <a:rPr lang="en-IN" smtClean="0">
                <a:solidFill>
                  <a:schemeClr val="bg1"/>
                </a:solidFill>
              </a:rPr>
              <a:t>15</a:t>
            </a:fld>
            <a:endParaRPr lang="en-IN">
              <a:solidFill>
                <a:schemeClr val="bg1"/>
              </a:solidFill>
            </a:endParaRPr>
          </a:p>
        </p:txBody>
      </p:sp>
      <p:sp>
        <p:nvSpPr>
          <p:cNvPr id="27" name="Slide Number Placeholder 2050">
            <a:extLst>
              <a:ext uri="{FF2B5EF4-FFF2-40B4-BE49-F238E27FC236}">
                <a16:creationId xmlns:a16="http://schemas.microsoft.com/office/drawing/2014/main" id="{6F378C63-4731-4749-B472-D043D1DB3AD0}"/>
              </a:ext>
            </a:extLst>
          </p:cNvPr>
          <p:cNvSpPr txBox="1">
            <a:spLocks/>
          </p:cNvSpPr>
          <p:nvPr/>
        </p:nvSpPr>
        <p:spPr>
          <a:xfrm>
            <a:off x="11576384" y="113813"/>
            <a:ext cx="3354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D1CF29-A681-418D-ADB8-998441E0A74A}" type="slidenum">
              <a:rPr lang="en-IN" smtClean="0">
                <a:solidFill>
                  <a:schemeClr val="bg1"/>
                </a:solidFill>
              </a:rPr>
              <a:pPr/>
              <a:t>15</a:t>
            </a:fld>
            <a:endParaRPr lang="en-IN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ACB63F-2ECB-4E2F-9335-DB27D90D1E10}"/>
              </a:ext>
            </a:extLst>
          </p:cNvPr>
          <p:cNvSpPr txBox="1"/>
          <p:nvPr/>
        </p:nvSpPr>
        <p:spPr>
          <a:xfrm>
            <a:off x="8083071" y="209995"/>
            <a:ext cx="3410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EB5626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Merlin Induction</a:t>
            </a:r>
            <a:endParaRPr lang="en-IN" sz="1400" dirty="0">
              <a:solidFill>
                <a:srgbClr val="EB5626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D70FF-2BC9-44E4-BEEE-27A5D6C30E9B}"/>
              </a:ext>
            </a:extLst>
          </p:cNvPr>
          <p:cNvSpPr txBox="1"/>
          <p:nvPr/>
        </p:nvSpPr>
        <p:spPr>
          <a:xfrm>
            <a:off x="161365" y="6317843"/>
            <a:ext cx="10904855" cy="351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Real CCTV footage followed by questions on identifying the dangers and taking the right steps.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8F47B-6007-42BC-BE84-25A471766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35" y="1383926"/>
            <a:ext cx="5864165" cy="3457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AE4E85-B876-4473-AD1A-4249F8F4B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83926"/>
            <a:ext cx="5909627" cy="345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64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8A300C5-0EE6-4775-9EE1-99E08CE127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14971" y="1861344"/>
            <a:ext cx="5291667" cy="30956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08C633-175B-41DD-B914-C77155F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D1CF29-A681-418D-ADB8-998441E0A74A}" type="slidenum">
              <a:rPr lang="en-IN" smtClean="0"/>
              <a:pPr>
                <a:spcAft>
                  <a:spcPts val="600"/>
                </a:spcAft>
              </a:pPr>
              <a:t>16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D76D7-3903-4F44-84A7-B1CDD72F3D0A}"/>
              </a:ext>
            </a:extLst>
          </p:cNvPr>
          <p:cNvSpPr txBox="1"/>
          <p:nvPr/>
        </p:nvSpPr>
        <p:spPr>
          <a:xfrm>
            <a:off x="766482" y="5916707"/>
            <a:ext cx="1080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Guests with neutral, if questions were answered correctly, the guest would be seen with a happy face.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924DC-775F-4884-9E66-2AD3239454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118"/>
          <a:stretch/>
        </p:blipFill>
        <p:spPr>
          <a:xfrm>
            <a:off x="5989914" y="1851322"/>
            <a:ext cx="5769737" cy="30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42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021B38-C84C-46EB-932B-CB54CC6C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CF29-A681-418D-ADB8-998441E0A74A}" type="slidenum">
              <a:rPr lang="en-IN" smtClean="0"/>
              <a:t>17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D280D0-6942-40A9-903D-994744850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600075"/>
            <a:ext cx="8880010" cy="5222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D8C7DF-2E0B-401D-B9A7-9BEEBB7FFFB2}"/>
              </a:ext>
            </a:extLst>
          </p:cNvPr>
          <p:cNvSpPr txBox="1"/>
          <p:nvPr/>
        </p:nvSpPr>
        <p:spPr>
          <a:xfrm>
            <a:off x="766482" y="5916707"/>
            <a:ext cx="1080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safety officer needs to overcome safety hazards (hurdles) to reach his site.</a:t>
            </a:r>
          </a:p>
        </p:txBody>
      </p:sp>
    </p:spTree>
    <p:extLst>
      <p:ext uri="{BB962C8B-B14F-4D97-AF65-F5344CB8AC3E}">
        <p14:creationId xmlns:p14="http://schemas.microsoft.com/office/powerpoint/2010/main" val="3455214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AE060E-8317-4B85-B580-96C93F8C5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CF29-A681-418D-ADB8-998441E0A74A}" type="slidenum">
              <a:rPr lang="en-IN" smtClean="0"/>
              <a:t>18</a:t>
            </a:fld>
            <a:endParaRPr lang="en-IN"/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BDAB0C2-FFFF-45C0-AE52-0382E5666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08" y="330621"/>
            <a:ext cx="9002751" cy="52750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6F6A6D-C630-4779-A8E3-6E7689E601B2}"/>
              </a:ext>
            </a:extLst>
          </p:cNvPr>
          <p:cNvSpPr txBox="1"/>
          <p:nvPr/>
        </p:nvSpPr>
        <p:spPr>
          <a:xfrm>
            <a:off x="691528" y="6158047"/>
            <a:ext cx="1080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Detonator- the more questions you answer correctly, greater the height you will reach</a:t>
            </a:r>
          </a:p>
        </p:txBody>
      </p:sp>
    </p:spTree>
    <p:extLst>
      <p:ext uri="{BB962C8B-B14F-4D97-AF65-F5344CB8AC3E}">
        <p14:creationId xmlns:p14="http://schemas.microsoft.com/office/powerpoint/2010/main" val="426347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2DBA3A-DB0B-47A9-A961-B1164EBA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CF29-A681-418D-ADB8-998441E0A74A}" type="slidenum">
              <a:rPr lang="en-IN" smtClean="0"/>
              <a:t>19</a:t>
            </a:fld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6DC697-9620-4783-ABAC-9A9ED6F38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675" y="746467"/>
            <a:ext cx="9156379" cy="53650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7F4381-C5C5-4DB0-958E-4E55851597B9}"/>
              </a:ext>
            </a:extLst>
          </p:cNvPr>
          <p:cNvSpPr txBox="1"/>
          <p:nvPr/>
        </p:nvSpPr>
        <p:spPr>
          <a:xfrm>
            <a:off x="691528" y="6158047"/>
            <a:ext cx="10808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 race game- </a:t>
            </a:r>
          </a:p>
        </p:txBody>
      </p:sp>
    </p:spTree>
    <p:extLst>
      <p:ext uri="{BB962C8B-B14F-4D97-AF65-F5344CB8AC3E}">
        <p14:creationId xmlns:p14="http://schemas.microsoft.com/office/powerpoint/2010/main" val="2513370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050">
            <a:extLst>
              <a:ext uri="{FF2B5EF4-FFF2-40B4-BE49-F238E27FC236}">
                <a16:creationId xmlns:a16="http://schemas.microsoft.com/office/drawing/2014/main" id="{082BF974-2D3A-4292-A9EB-49F53D8F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384" y="113813"/>
            <a:ext cx="819150" cy="365125"/>
          </a:xfrm>
        </p:spPr>
        <p:txBody>
          <a:bodyPr/>
          <a:lstStyle/>
          <a:p>
            <a:fld id="{47D1CF29-A681-418D-ADB8-998441E0A74A}" type="slidenum">
              <a:rPr lang="en-IN" smtClean="0">
                <a:solidFill>
                  <a:schemeClr val="bg1"/>
                </a:solidFill>
              </a:rPr>
              <a:t>2</a:t>
            </a:fld>
            <a:endParaRPr lang="en-IN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0FB0B1-21F7-4286-8067-970809C9947F}"/>
              </a:ext>
            </a:extLst>
          </p:cNvPr>
          <p:cNvGrpSpPr/>
          <p:nvPr/>
        </p:nvGrpSpPr>
        <p:grpSpPr>
          <a:xfrm>
            <a:off x="8083071" y="113813"/>
            <a:ext cx="3828779" cy="403959"/>
            <a:chOff x="8083071" y="113813"/>
            <a:chExt cx="3828779" cy="403959"/>
          </a:xfrm>
        </p:grpSpPr>
        <p:sp>
          <p:nvSpPr>
            <p:cNvPr id="27" name="Slide Number Placeholder 2050">
              <a:extLst>
                <a:ext uri="{FF2B5EF4-FFF2-40B4-BE49-F238E27FC236}">
                  <a16:creationId xmlns:a16="http://schemas.microsoft.com/office/drawing/2014/main" id="{6F378C63-4731-4749-B472-D043D1DB3AD0}"/>
                </a:ext>
              </a:extLst>
            </p:cNvPr>
            <p:cNvSpPr txBox="1">
              <a:spLocks/>
            </p:cNvSpPr>
            <p:nvPr/>
          </p:nvSpPr>
          <p:spPr>
            <a:xfrm>
              <a:off x="11576384" y="113813"/>
              <a:ext cx="335466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7D1CF29-A681-418D-ADB8-998441E0A74A}" type="slidenum">
                <a:rPr lang="en-IN" smtClean="0">
                  <a:solidFill>
                    <a:schemeClr val="bg1"/>
                  </a:solidFill>
                </a:rPr>
                <a:pPr/>
                <a:t>2</a:t>
              </a:fld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1CBB42-C897-4879-B1E5-6C3FF88E49B6}"/>
                </a:ext>
              </a:extLst>
            </p:cNvPr>
            <p:cNvSpPr txBox="1"/>
            <p:nvPr/>
          </p:nvSpPr>
          <p:spPr>
            <a:xfrm>
              <a:off x="8083071" y="209995"/>
              <a:ext cx="34103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EB5626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Merlin Induction</a:t>
              </a:r>
              <a:endParaRPr lang="en-IN" sz="1400" dirty="0">
                <a:solidFill>
                  <a:srgbClr val="EB5626"/>
                </a:solidFill>
                <a:latin typeface="Fira Sans" panose="020B05030500000200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34AC88E3-D12E-4263-8BAF-422C901EBDEF}"/>
              </a:ext>
            </a:extLst>
          </p:cNvPr>
          <p:cNvSpPr txBox="1"/>
          <p:nvPr/>
        </p:nvSpPr>
        <p:spPr>
          <a:xfrm>
            <a:off x="227916" y="947484"/>
            <a:ext cx="105416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Background: </a:t>
            </a:r>
          </a:p>
          <a:p>
            <a:r>
              <a:rPr lang="en-IN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This is in extension to our Agile Portfolio demos we have established. The idea is to develop 2-3 slides of solution blue prints or we call it skeletons/schema of the projects we have developed. </a:t>
            </a:r>
          </a:p>
          <a:p>
            <a:endParaRPr lang="en-IN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IN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These should act as quick reference guides, ready to use on the job for brainstorming discussions, know about the instructional approach, framework navigation and the design themes.</a:t>
            </a:r>
          </a:p>
          <a:p>
            <a:endParaRPr lang="en-IN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IN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Below is a current vs. future scenario of this use case.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B2B952-F514-42F7-A9CE-178EF4260ED7}"/>
              </a:ext>
            </a:extLst>
          </p:cNvPr>
          <p:cNvSpPr txBox="1"/>
          <p:nvPr/>
        </p:nvSpPr>
        <p:spPr>
          <a:xfrm>
            <a:off x="6096000" y="3581400"/>
            <a:ext cx="497061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Future:</a:t>
            </a:r>
          </a:p>
          <a:p>
            <a:endParaRPr lang="en-IN" sz="1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IN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One place to refer these quick guides</a:t>
            </a:r>
          </a:p>
          <a:p>
            <a:pPr marL="342900" indent="-342900">
              <a:buAutoNum type="arabicPeriod"/>
            </a:pPr>
            <a:r>
              <a:rPr lang="en-IN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Get to know about project quickly</a:t>
            </a:r>
          </a:p>
          <a:p>
            <a:pPr marL="342900" indent="-342900">
              <a:buAutoNum type="arabicPeriod"/>
            </a:pPr>
            <a:r>
              <a:rPr lang="en-IN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Understand the course navigation/progression used</a:t>
            </a:r>
          </a:p>
          <a:p>
            <a:pPr marL="342900" indent="-342900">
              <a:buAutoNum type="arabicPeriod"/>
            </a:pPr>
            <a:r>
              <a:rPr lang="en-IN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Understand the approach and elements used in the course</a:t>
            </a:r>
          </a:p>
          <a:p>
            <a:pPr marL="342900" indent="-342900">
              <a:buAutoNum type="arabicPeriod"/>
            </a:pPr>
            <a:r>
              <a:rPr lang="en-IN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Make quick decisions and customisations where required to apply them</a:t>
            </a:r>
          </a:p>
          <a:p>
            <a:pPr marL="342900" indent="-342900">
              <a:buAutoNum type="arabicPeriod"/>
            </a:pPr>
            <a:r>
              <a:rPr lang="en-IN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Quick to discuss with strategy and technical team on design/functionalities to re-use/customise etc.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06346F-322E-4F19-914F-4D2B3D44F1E4}"/>
              </a:ext>
            </a:extLst>
          </p:cNvPr>
          <p:cNvSpPr txBox="1"/>
          <p:nvPr/>
        </p:nvSpPr>
        <p:spPr>
          <a:xfrm>
            <a:off x="380316" y="3581400"/>
            <a:ext cx="497061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Current:</a:t>
            </a:r>
          </a:p>
          <a:p>
            <a:endParaRPr lang="en-IN" sz="1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IN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Refer SVN/eBridge/Resource </a:t>
            </a:r>
            <a:r>
              <a:rPr lang="en-IN" sz="16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center</a:t>
            </a:r>
            <a:r>
              <a:rPr lang="en-IN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to know about project details</a:t>
            </a:r>
          </a:p>
          <a:p>
            <a:pPr marL="342900" indent="-342900">
              <a:buAutoNum type="arabicPeriod"/>
            </a:pPr>
            <a:r>
              <a:rPr lang="en-IN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Refer Agile portfolio, however actual content is lorem ipsum there</a:t>
            </a:r>
          </a:p>
          <a:p>
            <a:pPr marL="342900" indent="-342900">
              <a:buAutoNum type="arabicPeriod"/>
            </a:pPr>
            <a:r>
              <a:rPr lang="en-IN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Reach out to teams who worked on projects</a:t>
            </a:r>
          </a:p>
          <a:p>
            <a:pPr marL="342900" indent="-342900">
              <a:buAutoNum type="arabicPeriod"/>
            </a:pPr>
            <a:r>
              <a:rPr lang="en-IN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Search in back ups</a:t>
            </a:r>
          </a:p>
          <a:p>
            <a:pPr marL="342900" indent="-342900">
              <a:buAutoNum type="arabicPeriod"/>
            </a:pPr>
            <a:r>
              <a:rPr lang="en-IN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Ask for functional links</a:t>
            </a:r>
          </a:p>
          <a:p>
            <a:pPr marL="342900" indent="-342900">
              <a:buAutoNum type="arabicPeriod"/>
            </a:pPr>
            <a:r>
              <a:rPr lang="en-IN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Go through whole course to understand in detail about the approach, navigation</a:t>
            </a:r>
          </a:p>
          <a:p>
            <a:pPr marL="342900" indent="-342900">
              <a:buAutoNum type="arabicPeriod"/>
            </a:pPr>
            <a:r>
              <a:rPr lang="en-IN" sz="1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Probably we lose a whole day to get functional link</a:t>
            </a:r>
          </a:p>
        </p:txBody>
      </p:sp>
    </p:spTree>
    <p:extLst>
      <p:ext uri="{BB962C8B-B14F-4D97-AF65-F5344CB8AC3E}">
        <p14:creationId xmlns:p14="http://schemas.microsoft.com/office/powerpoint/2010/main" val="2770756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050">
            <a:extLst>
              <a:ext uri="{FF2B5EF4-FFF2-40B4-BE49-F238E27FC236}">
                <a16:creationId xmlns:a16="http://schemas.microsoft.com/office/drawing/2014/main" id="{082BF974-2D3A-4292-A9EB-49F53D8F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384" y="113813"/>
            <a:ext cx="819150" cy="365125"/>
          </a:xfrm>
        </p:spPr>
        <p:txBody>
          <a:bodyPr/>
          <a:lstStyle/>
          <a:p>
            <a:fld id="{47D1CF29-A681-418D-ADB8-998441E0A74A}" type="slidenum">
              <a:rPr lang="en-IN" smtClean="0">
                <a:solidFill>
                  <a:schemeClr val="bg1"/>
                </a:solidFill>
              </a:rPr>
              <a:t>3</a:t>
            </a:fld>
            <a:endParaRPr lang="en-IN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0FB0B1-21F7-4286-8067-970809C9947F}"/>
              </a:ext>
            </a:extLst>
          </p:cNvPr>
          <p:cNvGrpSpPr/>
          <p:nvPr/>
        </p:nvGrpSpPr>
        <p:grpSpPr>
          <a:xfrm>
            <a:off x="8083071" y="113813"/>
            <a:ext cx="3828779" cy="403959"/>
            <a:chOff x="8083071" y="113813"/>
            <a:chExt cx="3828779" cy="403959"/>
          </a:xfrm>
        </p:grpSpPr>
        <p:sp>
          <p:nvSpPr>
            <p:cNvPr id="27" name="Slide Number Placeholder 2050">
              <a:extLst>
                <a:ext uri="{FF2B5EF4-FFF2-40B4-BE49-F238E27FC236}">
                  <a16:creationId xmlns:a16="http://schemas.microsoft.com/office/drawing/2014/main" id="{6F378C63-4731-4749-B472-D043D1DB3AD0}"/>
                </a:ext>
              </a:extLst>
            </p:cNvPr>
            <p:cNvSpPr txBox="1">
              <a:spLocks/>
            </p:cNvSpPr>
            <p:nvPr/>
          </p:nvSpPr>
          <p:spPr>
            <a:xfrm>
              <a:off x="11576384" y="113813"/>
              <a:ext cx="335466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7D1CF29-A681-418D-ADB8-998441E0A74A}" type="slidenum">
                <a:rPr lang="en-IN" smtClean="0">
                  <a:solidFill>
                    <a:schemeClr val="bg1"/>
                  </a:solidFill>
                </a:rPr>
                <a:pPr/>
                <a:t>3</a:t>
              </a:fld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1CBB42-C897-4879-B1E5-6C3FF88E49B6}"/>
                </a:ext>
              </a:extLst>
            </p:cNvPr>
            <p:cNvSpPr txBox="1"/>
            <p:nvPr/>
          </p:nvSpPr>
          <p:spPr>
            <a:xfrm>
              <a:off x="8083071" y="209995"/>
              <a:ext cx="34103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EB5626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Merlin Induction</a:t>
              </a:r>
              <a:endParaRPr lang="en-IN" sz="1400" dirty="0">
                <a:solidFill>
                  <a:srgbClr val="EB5626"/>
                </a:solidFill>
                <a:latin typeface="Fira Sans" panose="020B05030500000200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624039D-779C-48DD-AF36-703BA9F52A57}"/>
              </a:ext>
            </a:extLst>
          </p:cNvPr>
          <p:cNvSpPr/>
          <p:nvPr/>
        </p:nvSpPr>
        <p:spPr>
          <a:xfrm>
            <a:off x="5678807" y="637556"/>
            <a:ext cx="2520519" cy="404877"/>
          </a:xfrm>
          <a:prstGeom prst="rect">
            <a:avLst/>
          </a:prstGeom>
          <a:solidFill>
            <a:srgbClr val="EB5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Welcome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F289A1-CA42-444D-84BD-ECFCC1FB4655}"/>
              </a:ext>
            </a:extLst>
          </p:cNvPr>
          <p:cNvSpPr/>
          <p:nvPr/>
        </p:nvSpPr>
        <p:spPr>
          <a:xfrm>
            <a:off x="5665111" y="1949065"/>
            <a:ext cx="2520519" cy="627469"/>
          </a:xfrm>
          <a:prstGeom prst="rect">
            <a:avLst/>
          </a:prstGeom>
          <a:solidFill>
            <a:srgbClr val="EB5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Game Objectives, Rules, Scores and Badges, Navigation  Help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8F9D2E-AC8D-4063-824D-0CC7CC843270}"/>
              </a:ext>
            </a:extLst>
          </p:cNvPr>
          <p:cNvSpPr/>
          <p:nvPr/>
        </p:nvSpPr>
        <p:spPr>
          <a:xfrm>
            <a:off x="5645955" y="3426713"/>
            <a:ext cx="2535566" cy="3021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Module 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EC810-E582-458F-B844-D12F603AC7C0}"/>
              </a:ext>
            </a:extLst>
          </p:cNvPr>
          <p:cNvSpPr/>
          <p:nvPr/>
        </p:nvSpPr>
        <p:spPr>
          <a:xfrm>
            <a:off x="5645955" y="3837750"/>
            <a:ext cx="2535566" cy="3021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Content &amp; Interactions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3AD8DE1-C3D2-414C-9CC5-68F3AEB23E90}"/>
              </a:ext>
            </a:extLst>
          </p:cNvPr>
          <p:cNvSpPr/>
          <p:nvPr/>
        </p:nvSpPr>
        <p:spPr>
          <a:xfrm>
            <a:off x="5645955" y="4223349"/>
            <a:ext cx="2535566" cy="4290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Scored Gamified Assessment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E5B4E64-AEE8-4841-AD2F-82FBCF4D8CD8}"/>
              </a:ext>
            </a:extLst>
          </p:cNvPr>
          <p:cNvSpPr/>
          <p:nvPr/>
        </p:nvSpPr>
        <p:spPr>
          <a:xfrm>
            <a:off x="5647426" y="4719236"/>
            <a:ext cx="2535566" cy="3685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Module 1 complete- win a badge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815261F-D28E-4BD0-B83D-C61B6DAECF0E}"/>
              </a:ext>
            </a:extLst>
          </p:cNvPr>
          <p:cNvSpPr/>
          <p:nvPr/>
        </p:nvSpPr>
        <p:spPr>
          <a:xfrm>
            <a:off x="5666041" y="5582931"/>
            <a:ext cx="2535566" cy="3021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4 Modules completed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FCD352-0FDE-405A-A51D-551CCB32C12B}"/>
              </a:ext>
            </a:extLst>
          </p:cNvPr>
          <p:cNvSpPr/>
          <p:nvPr/>
        </p:nvSpPr>
        <p:spPr>
          <a:xfrm>
            <a:off x="3618747" y="3753122"/>
            <a:ext cx="1163989" cy="14094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accent1">
                    <a:lumMod val="75000"/>
                  </a:schemeClr>
                </a:solidFill>
              </a:rPr>
              <a:t>Four modules follow identical progression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F3E9682-D2D3-4C2B-B378-7082D0DF5AD5}"/>
              </a:ext>
            </a:extLst>
          </p:cNvPr>
          <p:cNvSpPr/>
          <p:nvPr/>
        </p:nvSpPr>
        <p:spPr>
          <a:xfrm>
            <a:off x="5666041" y="6053865"/>
            <a:ext cx="2535566" cy="501722"/>
          </a:xfrm>
          <a:prstGeom prst="rect">
            <a:avLst/>
          </a:prstGeom>
          <a:solidFill>
            <a:srgbClr val="EB5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Four Badges and earn a key to the certificate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2ECEEBE-6EFA-4770-AF5C-26BCD3D74359}"/>
              </a:ext>
            </a:extLst>
          </p:cNvPr>
          <p:cNvSpPr/>
          <p:nvPr/>
        </p:nvSpPr>
        <p:spPr>
          <a:xfrm>
            <a:off x="8991597" y="3221273"/>
            <a:ext cx="2156434" cy="12365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Back to Visual Menu</a:t>
            </a:r>
            <a:endParaRPr lang="en-IN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" name="Arrow: Down 43">
            <a:extLst>
              <a:ext uri="{FF2B5EF4-FFF2-40B4-BE49-F238E27FC236}">
                <a16:creationId xmlns:a16="http://schemas.microsoft.com/office/drawing/2014/main" id="{73F7DFED-A170-4089-A3D1-A37CDB60CE04}"/>
              </a:ext>
            </a:extLst>
          </p:cNvPr>
          <p:cNvSpPr/>
          <p:nvPr/>
        </p:nvSpPr>
        <p:spPr>
          <a:xfrm>
            <a:off x="6846863" y="1027410"/>
            <a:ext cx="241496" cy="302132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6" name="Arrow: Down 45">
            <a:extLst>
              <a:ext uri="{FF2B5EF4-FFF2-40B4-BE49-F238E27FC236}">
                <a16:creationId xmlns:a16="http://schemas.microsoft.com/office/drawing/2014/main" id="{83EDA7A1-0D63-4062-9774-600D8A5C0FC2}"/>
              </a:ext>
            </a:extLst>
          </p:cNvPr>
          <p:cNvSpPr/>
          <p:nvPr/>
        </p:nvSpPr>
        <p:spPr>
          <a:xfrm>
            <a:off x="6792990" y="2551658"/>
            <a:ext cx="241496" cy="302132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F0C42B2-693E-4BF9-B20F-3D6878DF416E}"/>
              </a:ext>
            </a:extLst>
          </p:cNvPr>
          <p:cNvSpPr/>
          <p:nvPr/>
        </p:nvSpPr>
        <p:spPr>
          <a:xfrm>
            <a:off x="5666042" y="5196697"/>
            <a:ext cx="2535566" cy="3021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Modules 2, 3, 4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3604CF6-466B-4298-AA9A-5A40065B7E74}"/>
              </a:ext>
            </a:extLst>
          </p:cNvPr>
          <p:cNvCxnSpPr>
            <a:cxnSpLocks/>
          </p:cNvCxnSpPr>
          <p:nvPr/>
        </p:nvCxnSpPr>
        <p:spPr>
          <a:xfrm>
            <a:off x="8844993" y="2962397"/>
            <a:ext cx="0" cy="201263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5B553A3-0727-46BE-8146-8906FEFDD13F}"/>
              </a:ext>
            </a:extLst>
          </p:cNvPr>
          <p:cNvCxnSpPr/>
          <p:nvPr/>
        </p:nvCxnSpPr>
        <p:spPr>
          <a:xfrm flipH="1">
            <a:off x="8254101" y="2989291"/>
            <a:ext cx="59089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4AF5E300-039A-45AE-B601-B3210567F9C0}"/>
              </a:ext>
            </a:extLst>
          </p:cNvPr>
          <p:cNvCxnSpPr>
            <a:cxnSpLocks/>
          </p:cNvCxnSpPr>
          <p:nvPr/>
        </p:nvCxnSpPr>
        <p:spPr>
          <a:xfrm flipH="1">
            <a:off x="8254101" y="4944697"/>
            <a:ext cx="59089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DACB9B8-F6A8-456C-BA67-2905FD707A4B}"/>
              </a:ext>
            </a:extLst>
          </p:cNvPr>
          <p:cNvCxnSpPr>
            <a:cxnSpLocks/>
          </p:cNvCxnSpPr>
          <p:nvPr/>
        </p:nvCxnSpPr>
        <p:spPr>
          <a:xfrm>
            <a:off x="4933476" y="3416584"/>
            <a:ext cx="0" cy="2317287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D1C8F94-A040-444A-840F-773E10B949C9}"/>
              </a:ext>
            </a:extLst>
          </p:cNvPr>
          <p:cNvCxnSpPr>
            <a:cxnSpLocks/>
          </p:cNvCxnSpPr>
          <p:nvPr/>
        </p:nvCxnSpPr>
        <p:spPr>
          <a:xfrm>
            <a:off x="4948224" y="3416584"/>
            <a:ext cx="6119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195A38E-B2D1-4513-A7FE-C46A8A4CDF98}"/>
              </a:ext>
            </a:extLst>
          </p:cNvPr>
          <p:cNvCxnSpPr>
            <a:cxnSpLocks/>
          </p:cNvCxnSpPr>
          <p:nvPr/>
        </p:nvCxnSpPr>
        <p:spPr>
          <a:xfrm>
            <a:off x="4933476" y="5733871"/>
            <a:ext cx="6119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34AC88E3-D12E-4263-8BAF-422C901EBDEF}"/>
              </a:ext>
            </a:extLst>
          </p:cNvPr>
          <p:cNvSpPr txBox="1"/>
          <p:nvPr/>
        </p:nvSpPr>
        <p:spPr>
          <a:xfrm>
            <a:off x="227916" y="947484"/>
            <a:ext cx="376475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Project </a:t>
            </a:r>
            <a:r>
              <a:rPr lang="en-IN" sz="1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name: </a:t>
            </a:r>
            <a:r>
              <a:rPr lang="en-IN" sz="14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Merlin Induction</a:t>
            </a:r>
          </a:p>
          <a:p>
            <a:endParaRPr lang="en-IN" sz="1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IN" sz="1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About Merlin</a:t>
            </a: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World’s second largest entertainment company</a:t>
            </a:r>
            <a:endParaRPr lang="en-IN" sz="1400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IN" sz="1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IN" sz="1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About the project: </a:t>
            </a: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Merlin’s history, vision and mission, employee and guest safety, Guest experience, Merlin’s CSR initiatives, employee development programs etc. </a:t>
            </a:r>
          </a:p>
          <a:p>
            <a:endParaRPr lang="en-IN" sz="1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IN" sz="1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Project expectations:</a:t>
            </a: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Engaging and interactive, loaded with fun.</a:t>
            </a:r>
          </a:p>
          <a:p>
            <a:endParaRPr lang="en-IN" sz="1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IN" sz="1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Approach:</a:t>
            </a: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Partial Gamification</a:t>
            </a:r>
          </a:p>
          <a:p>
            <a:endParaRPr lang="en-IN" sz="1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IN" sz="1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Audience: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New hires</a:t>
            </a:r>
            <a:endParaRPr lang="en-IN" sz="1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6E8767B-4102-430E-B48D-D132F484190D}"/>
              </a:ext>
            </a:extLst>
          </p:cNvPr>
          <p:cNvSpPr/>
          <p:nvPr/>
        </p:nvSpPr>
        <p:spPr>
          <a:xfrm>
            <a:off x="5678807" y="1295973"/>
            <a:ext cx="2520519" cy="404877"/>
          </a:xfrm>
          <a:prstGeom prst="rect">
            <a:avLst/>
          </a:prstGeom>
          <a:solidFill>
            <a:srgbClr val="EB5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Message from CEO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AD5EE0B2-7928-4B23-BE72-65C8CB54AC53}"/>
              </a:ext>
            </a:extLst>
          </p:cNvPr>
          <p:cNvSpPr/>
          <p:nvPr/>
        </p:nvSpPr>
        <p:spPr>
          <a:xfrm>
            <a:off x="6818318" y="1666448"/>
            <a:ext cx="241496" cy="302132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45DF35F-F7F5-4EC2-B856-342895748175}"/>
              </a:ext>
            </a:extLst>
          </p:cNvPr>
          <p:cNvSpPr/>
          <p:nvPr/>
        </p:nvSpPr>
        <p:spPr>
          <a:xfrm>
            <a:off x="5707351" y="2817811"/>
            <a:ext cx="2520519" cy="404877"/>
          </a:xfrm>
          <a:prstGeom prst="rect">
            <a:avLst/>
          </a:prstGeom>
          <a:solidFill>
            <a:srgbClr val="EB5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Visual Menu</a:t>
            </a:r>
          </a:p>
        </p:txBody>
      </p:sp>
    </p:spTree>
    <p:extLst>
      <p:ext uri="{BB962C8B-B14F-4D97-AF65-F5344CB8AC3E}">
        <p14:creationId xmlns:p14="http://schemas.microsoft.com/office/powerpoint/2010/main" val="258905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050">
            <a:extLst>
              <a:ext uri="{FF2B5EF4-FFF2-40B4-BE49-F238E27FC236}">
                <a16:creationId xmlns:a16="http://schemas.microsoft.com/office/drawing/2014/main" id="{082BF974-2D3A-4292-A9EB-49F53D8F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384" y="113813"/>
            <a:ext cx="819150" cy="365125"/>
          </a:xfrm>
        </p:spPr>
        <p:txBody>
          <a:bodyPr/>
          <a:lstStyle/>
          <a:p>
            <a:fld id="{47D1CF29-A681-418D-ADB8-998441E0A74A}" type="slidenum">
              <a:rPr lang="en-IN" smtClean="0">
                <a:solidFill>
                  <a:schemeClr val="bg1"/>
                </a:solidFill>
              </a:rPr>
              <a:t>4</a:t>
            </a:fld>
            <a:endParaRPr lang="en-IN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0FB0B1-21F7-4286-8067-970809C9947F}"/>
              </a:ext>
            </a:extLst>
          </p:cNvPr>
          <p:cNvGrpSpPr/>
          <p:nvPr/>
        </p:nvGrpSpPr>
        <p:grpSpPr>
          <a:xfrm>
            <a:off x="8083071" y="113813"/>
            <a:ext cx="3828779" cy="403959"/>
            <a:chOff x="8083071" y="113813"/>
            <a:chExt cx="3828779" cy="403959"/>
          </a:xfrm>
        </p:grpSpPr>
        <p:sp>
          <p:nvSpPr>
            <p:cNvPr id="27" name="Slide Number Placeholder 2050">
              <a:extLst>
                <a:ext uri="{FF2B5EF4-FFF2-40B4-BE49-F238E27FC236}">
                  <a16:creationId xmlns:a16="http://schemas.microsoft.com/office/drawing/2014/main" id="{6F378C63-4731-4749-B472-D043D1DB3AD0}"/>
                </a:ext>
              </a:extLst>
            </p:cNvPr>
            <p:cNvSpPr txBox="1">
              <a:spLocks/>
            </p:cNvSpPr>
            <p:nvPr/>
          </p:nvSpPr>
          <p:spPr>
            <a:xfrm>
              <a:off x="11576384" y="113813"/>
              <a:ext cx="335466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Fira Sans" panose="020B0503050000020004" pitchFamily="34" charset="0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47D1CF29-A681-418D-ADB8-998441E0A74A}" type="slidenum">
                <a:rPr lang="en-IN" smtClean="0">
                  <a:solidFill>
                    <a:schemeClr val="bg1"/>
                  </a:solidFill>
                </a:rPr>
                <a:pPr/>
                <a:t>4</a:t>
              </a:fld>
              <a:endParaRPr lang="en-IN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1CBB42-C897-4879-B1E5-6C3FF88E49B6}"/>
                </a:ext>
              </a:extLst>
            </p:cNvPr>
            <p:cNvSpPr txBox="1"/>
            <p:nvPr/>
          </p:nvSpPr>
          <p:spPr>
            <a:xfrm>
              <a:off x="8083071" y="209995"/>
              <a:ext cx="34103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solidFill>
                    <a:srgbClr val="EB5626"/>
                  </a:solidFill>
                  <a:latin typeface="Fira Sans" panose="020B0503050000020004" pitchFamily="34" charset="0"/>
                  <a:cs typeface="Calibri" panose="020F0502020204030204" pitchFamily="34" charset="0"/>
                </a:rPr>
                <a:t>Merlin Induction</a:t>
              </a:r>
              <a:endParaRPr lang="en-IN" sz="1400" dirty="0">
                <a:solidFill>
                  <a:srgbClr val="EB5626"/>
                </a:solidFill>
                <a:latin typeface="Fira Sans" panose="020B05030500000200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34AC88E3-D12E-4263-8BAF-422C901EBDEF}"/>
              </a:ext>
            </a:extLst>
          </p:cNvPr>
          <p:cNvSpPr txBox="1"/>
          <p:nvPr/>
        </p:nvSpPr>
        <p:spPr>
          <a:xfrm>
            <a:off x="227916" y="947484"/>
            <a:ext cx="311907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Key highlights: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Rich visual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 distinct visual theme for each module, e.g.- Sea life, Legoland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Partial Gamification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UI elements;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Experience meter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Ticket (showing number of badges earned),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Map (visual menu)</a:t>
            </a:r>
          </a:p>
          <a:p>
            <a:endParaRPr lang="en-IN" sz="1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Splendid videos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Interactive learning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Click and learn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Scenario-based interactions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Stories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Image-based interactivities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Real CCTV footage-based interactivities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Gamified Assessments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Badges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Fully audio driven approach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83D2474-5793-45E0-892C-274B27E061DA}"/>
              </a:ext>
            </a:extLst>
          </p:cNvPr>
          <p:cNvSpPr/>
          <p:nvPr/>
        </p:nvSpPr>
        <p:spPr>
          <a:xfrm>
            <a:off x="5678807" y="637556"/>
            <a:ext cx="2520519" cy="404877"/>
          </a:xfrm>
          <a:prstGeom prst="rect">
            <a:avLst/>
          </a:prstGeom>
          <a:solidFill>
            <a:srgbClr val="EB5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Welcome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421590F-561A-46AF-9D3F-77A892E5EA08}"/>
              </a:ext>
            </a:extLst>
          </p:cNvPr>
          <p:cNvSpPr/>
          <p:nvPr/>
        </p:nvSpPr>
        <p:spPr>
          <a:xfrm>
            <a:off x="5665111" y="1949065"/>
            <a:ext cx="2520519" cy="627469"/>
          </a:xfrm>
          <a:prstGeom prst="rect">
            <a:avLst/>
          </a:prstGeom>
          <a:solidFill>
            <a:srgbClr val="EB5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Game Objectives, Rules, Scores and Badges, Navigation  Help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54FC4260-BFCD-4D2A-846F-82E238EC7C92}"/>
              </a:ext>
            </a:extLst>
          </p:cNvPr>
          <p:cNvSpPr/>
          <p:nvPr/>
        </p:nvSpPr>
        <p:spPr>
          <a:xfrm>
            <a:off x="5645955" y="3426713"/>
            <a:ext cx="2535566" cy="3021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Module 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0C218FE-24BD-4345-874E-F8E98567FE9A}"/>
              </a:ext>
            </a:extLst>
          </p:cNvPr>
          <p:cNvSpPr/>
          <p:nvPr/>
        </p:nvSpPr>
        <p:spPr>
          <a:xfrm>
            <a:off x="5645955" y="3837750"/>
            <a:ext cx="2535566" cy="3021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Content &amp; Interactions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59BCED7-37B9-45D9-B5AC-873F36B9D7C4}"/>
              </a:ext>
            </a:extLst>
          </p:cNvPr>
          <p:cNvSpPr/>
          <p:nvPr/>
        </p:nvSpPr>
        <p:spPr>
          <a:xfrm>
            <a:off x="5645955" y="4223349"/>
            <a:ext cx="2535566" cy="4290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Scored Gamified Assessment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EC35B33-AA82-4B40-99F0-185E8B65E36E}"/>
              </a:ext>
            </a:extLst>
          </p:cNvPr>
          <p:cNvSpPr/>
          <p:nvPr/>
        </p:nvSpPr>
        <p:spPr>
          <a:xfrm>
            <a:off x="5647426" y="4719236"/>
            <a:ext cx="2535566" cy="3685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Module 1 complete win a badge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0D63799-1795-4F15-84D7-7650024A5BD6}"/>
              </a:ext>
            </a:extLst>
          </p:cNvPr>
          <p:cNvSpPr/>
          <p:nvPr/>
        </p:nvSpPr>
        <p:spPr>
          <a:xfrm>
            <a:off x="5666041" y="5582931"/>
            <a:ext cx="2535566" cy="3021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4 Modules completed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17C9DA7-6890-4665-89DE-5DBB7669A7F8}"/>
              </a:ext>
            </a:extLst>
          </p:cNvPr>
          <p:cNvSpPr/>
          <p:nvPr/>
        </p:nvSpPr>
        <p:spPr>
          <a:xfrm>
            <a:off x="3618747" y="3753122"/>
            <a:ext cx="1163989" cy="14094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accent1">
                    <a:lumMod val="75000"/>
                  </a:schemeClr>
                </a:solidFill>
              </a:rPr>
              <a:t>Four modules follow identical progression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77F0CBB-128D-45D5-A318-FAE72E749A17}"/>
              </a:ext>
            </a:extLst>
          </p:cNvPr>
          <p:cNvSpPr/>
          <p:nvPr/>
        </p:nvSpPr>
        <p:spPr>
          <a:xfrm>
            <a:off x="5666041" y="6053865"/>
            <a:ext cx="2535566" cy="501722"/>
          </a:xfrm>
          <a:prstGeom prst="rect">
            <a:avLst/>
          </a:prstGeom>
          <a:solidFill>
            <a:srgbClr val="EB5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Four Badges and earn a key to the certificate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2B7030F-2B14-4291-9A9D-D6BE2BECF7C7}"/>
              </a:ext>
            </a:extLst>
          </p:cNvPr>
          <p:cNvSpPr/>
          <p:nvPr/>
        </p:nvSpPr>
        <p:spPr>
          <a:xfrm>
            <a:off x="8991597" y="3221273"/>
            <a:ext cx="2156434" cy="12365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Back to Visual Menu</a:t>
            </a:r>
            <a:endParaRPr lang="en-IN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AADA1FBB-F13B-40D9-AA6E-84577EB663B9}"/>
              </a:ext>
            </a:extLst>
          </p:cNvPr>
          <p:cNvSpPr/>
          <p:nvPr/>
        </p:nvSpPr>
        <p:spPr>
          <a:xfrm>
            <a:off x="6846863" y="1027410"/>
            <a:ext cx="241496" cy="302132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1" name="Arrow: Down 50">
            <a:extLst>
              <a:ext uri="{FF2B5EF4-FFF2-40B4-BE49-F238E27FC236}">
                <a16:creationId xmlns:a16="http://schemas.microsoft.com/office/drawing/2014/main" id="{69945387-E745-4E3E-90D4-FF7388249061}"/>
              </a:ext>
            </a:extLst>
          </p:cNvPr>
          <p:cNvSpPr/>
          <p:nvPr/>
        </p:nvSpPr>
        <p:spPr>
          <a:xfrm>
            <a:off x="6792990" y="2551658"/>
            <a:ext cx="241496" cy="302132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9692DE5-C4D0-46A9-A7F4-E6882140AAE5}"/>
              </a:ext>
            </a:extLst>
          </p:cNvPr>
          <p:cNvSpPr/>
          <p:nvPr/>
        </p:nvSpPr>
        <p:spPr>
          <a:xfrm>
            <a:off x="5666042" y="5196697"/>
            <a:ext cx="2535566" cy="30213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Modules 2, 3, 4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3519523-1A21-42B7-BD8A-55C43C1129D4}"/>
              </a:ext>
            </a:extLst>
          </p:cNvPr>
          <p:cNvCxnSpPr>
            <a:cxnSpLocks/>
          </p:cNvCxnSpPr>
          <p:nvPr/>
        </p:nvCxnSpPr>
        <p:spPr>
          <a:xfrm>
            <a:off x="8844993" y="2962397"/>
            <a:ext cx="0" cy="201263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D679189-7454-46E1-959E-C7E223334685}"/>
              </a:ext>
            </a:extLst>
          </p:cNvPr>
          <p:cNvCxnSpPr/>
          <p:nvPr/>
        </p:nvCxnSpPr>
        <p:spPr>
          <a:xfrm flipH="1">
            <a:off x="8254101" y="2989291"/>
            <a:ext cx="59089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30C9508-58E2-4140-BFB3-52739E7C82A1}"/>
              </a:ext>
            </a:extLst>
          </p:cNvPr>
          <p:cNvCxnSpPr>
            <a:cxnSpLocks/>
          </p:cNvCxnSpPr>
          <p:nvPr/>
        </p:nvCxnSpPr>
        <p:spPr>
          <a:xfrm flipH="1">
            <a:off x="8254101" y="4944697"/>
            <a:ext cx="59089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C0E872F-148C-47A4-82F8-8B752A758BCD}"/>
              </a:ext>
            </a:extLst>
          </p:cNvPr>
          <p:cNvCxnSpPr>
            <a:cxnSpLocks/>
          </p:cNvCxnSpPr>
          <p:nvPr/>
        </p:nvCxnSpPr>
        <p:spPr>
          <a:xfrm>
            <a:off x="4933476" y="3416584"/>
            <a:ext cx="0" cy="2317287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0DEB642-66F6-441B-99E7-85A8CF1294F9}"/>
              </a:ext>
            </a:extLst>
          </p:cNvPr>
          <p:cNvCxnSpPr>
            <a:cxnSpLocks/>
          </p:cNvCxnSpPr>
          <p:nvPr/>
        </p:nvCxnSpPr>
        <p:spPr>
          <a:xfrm>
            <a:off x="4948224" y="3416584"/>
            <a:ext cx="6119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DCA6D0F-0E0B-4993-92E8-8615C348146F}"/>
              </a:ext>
            </a:extLst>
          </p:cNvPr>
          <p:cNvCxnSpPr>
            <a:cxnSpLocks/>
          </p:cNvCxnSpPr>
          <p:nvPr/>
        </p:nvCxnSpPr>
        <p:spPr>
          <a:xfrm>
            <a:off x="4933476" y="5733871"/>
            <a:ext cx="611916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22501FA2-6E85-4E84-BC80-EC970017419A}"/>
              </a:ext>
            </a:extLst>
          </p:cNvPr>
          <p:cNvSpPr/>
          <p:nvPr/>
        </p:nvSpPr>
        <p:spPr>
          <a:xfrm>
            <a:off x="5678807" y="1295973"/>
            <a:ext cx="2520519" cy="404877"/>
          </a:xfrm>
          <a:prstGeom prst="rect">
            <a:avLst/>
          </a:prstGeom>
          <a:solidFill>
            <a:srgbClr val="EB5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Message from CEO</a:t>
            </a:r>
          </a:p>
        </p:txBody>
      </p:sp>
      <p:sp>
        <p:nvSpPr>
          <p:cNvPr id="62" name="Arrow: Down 61">
            <a:extLst>
              <a:ext uri="{FF2B5EF4-FFF2-40B4-BE49-F238E27FC236}">
                <a16:creationId xmlns:a16="http://schemas.microsoft.com/office/drawing/2014/main" id="{004A400C-574C-4A64-8CFD-764FA85DAF84}"/>
              </a:ext>
            </a:extLst>
          </p:cNvPr>
          <p:cNvSpPr/>
          <p:nvPr/>
        </p:nvSpPr>
        <p:spPr>
          <a:xfrm>
            <a:off x="6818318" y="1666448"/>
            <a:ext cx="241496" cy="302132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C1E6253-0A33-4C1F-89D2-571A5DAA50F5}"/>
              </a:ext>
            </a:extLst>
          </p:cNvPr>
          <p:cNvSpPr/>
          <p:nvPr/>
        </p:nvSpPr>
        <p:spPr>
          <a:xfrm>
            <a:off x="5707351" y="2817811"/>
            <a:ext cx="2520519" cy="404877"/>
          </a:xfrm>
          <a:prstGeom prst="rect">
            <a:avLst/>
          </a:prstGeom>
          <a:solidFill>
            <a:srgbClr val="EB5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Visual Menu</a:t>
            </a:r>
          </a:p>
        </p:txBody>
      </p:sp>
    </p:spTree>
    <p:extLst>
      <p:ext uri="{BB962C8B-B14F-4D97-AF65-F5344CB8AC3E}">
        <p14:creationId xmlns:p14="http://schemas.microsoft.com/office/powerpoint/2010/main" val="243386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437EAF7-B6B8-4C0B-BAF2-EA841D60C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AFBBE1-D4F6-48DC-9F7E-4910F0D56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D1CF29-A681-418D-ADB8-998441E0A74A}" type="slidenum">
              <a:rPr lang="en-IN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IN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206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AD7F7C0-223A-42FC-9879-195328B654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32795E2-4DD6-45C1-8C78-249A45F5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D1CF29-A681-418D-ADB8-998441E0A74A}" type="slidenum">
              <a:rPr lang="en-IN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6</a:t>
            </a:fld>
            <a:endParaRPr lang="en-IN">
              <a:solidFill>
                <a:srgbClr val="FFFF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08C602-4478-4F01-B266-5EC6AC4B6E8C}"/>
              </a:ext>
            </a:extLst>
          </p:cNvPr>
          <p:cNvSpPr txBox="1"/>
          <p:nvPr/>
        </p:nvSpPr>
        <p:spPr>
          <a:xfrm>
            <a:off x="4121426" y="6029739"/>
            <a:ext cx="2146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Visual Menu</a:t>
            </a:r>
          </a:p>
        </p:txBody>
      </p:sp>
    </p:spTree>
    <p:extLst>
      <p:ext uri="{BB962C8B-B14F-4D97-AF65-F5344CB8AC3E}">
        <p14:creationId xmlns:p14="http://schemas.microsoft.com/office/powerpoint/2010/main" val="163275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468ED6-F6D3-493A-9BC1-57A110592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CF29-A681-418D-ADB8-998441E0A74A}" type="slidenum">
              <a:rPr lang="en-IN" smtClean="0"/>
              <a:t>7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E87F01-A66E-4A77-922A-A3D64F40C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162" y="614362"/>
            <a:ext cx="9591675" cy="5629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2B425F-6C9B-4F12-99D9-74D6F8C77338}"/>
              </a:ext>
            </a:extLst>
          </p:cNvPr>
          <p:cNvSpPr txBox="1"/>
          <p:nvPr/>
        </p:nvSpPr>
        <p:spPr>
          <a:xfrm>
            <a:off x="2203554" y="6400800"/>
            <a:ext cx="421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Timeline- History and Global Expansion</a:t>
            </a:r>
          </a:p>
        </p:txBody>
      </p:sp>
    </p:spTree>
    <p:extLst>
      <p:ext uri="{BB962C8B-B14F-4D97-AF65-F5344CB8AC3E}">
        <p14:creationId xmlns:p14="http://schemas.microsoft.com/office/powerpoint/2010/main" val="4277085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086704-C98E-4FFA-A714-2FCCA766A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1CF29-A681-418D-ADB8-998441E0A74A}" type="slidenum">
              <a:rPr lang="en-IN" smtClean="0"/>
              <a:t>8</a:t>
            </a:fld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998878-6318-424F-9E9C-3EFD434FA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37" y="604837"/>
            <a:ext cx="9610725" cy="56483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CAFE30-8C59-49D6-84C5-2F5752F9FF51}"/>
              </a:ext>
            </a:extLst>
          </p:cNvPr>
          <p:cNvSpPr txBox="1"/>
          <p:nvPr/>
        </p:nvSpPr>
        <p:spPr>
          <a:xfrm>
            <a:off x="2203554" y="6400800"/>
            <a:ext cx="421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Snapshot of the main attractions</a:t>
            </a:r>
          </a:p>
        </p:txBody>
      </p:sp>
    </p:spTree>
    <p:extLst>
      <p:ext uri="{BB962C8B-B14F-4D97-AF65-F5344CB8AC3E}">
        <p14:creationId xmlns:p14="http://schemas.microsoft.com/office/powerpoint/2010/main" val="4004808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050">
            <a:extLst>
              <a:ext uri="{FF2B5EF4-FFF2-40B4-BE49-F238E27FC236}">
                <a16:creationId xmlns:a16="http://schemas.microsoft.com/office/drawing/2014/main" id="{082BF974-2D3A-4292-A9EB-49F53D8F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76384" y="113813"/>
            <a:ext cx="819150" cy="365125"/>
          </a:xfrm>
        </p:spPr>
        <p:txBody>
          <a:bodyPr/>
          <a:lstStyle/>
          <a:p>
            <a:fld id="{47D1CF29-A681-418D-ADB8-998441E0A74A}" type="slidenum">
              <a:rPr lang="en-IN" smtClean="0">
                <a:solidFill>
                  <a:schemeClr val="bg1"/>
                </a:solidFill>
              </a:rPr>
              <a:t>9</a:t>
            </a:fld>
            <a:endParaRPr lang="en-IN">
              <a:solidFill>
                <a:schemeClr val="bg1"/>
              </a:solidFill>
            </a:endParaRPr>
          </a:p>
        </p:txBody>
      </p:sp>
      <p:sp>
        <p:nvSpPr>
          <p:cNvPr id="27" name="Slide Number Placeholder 2050">
            <a:extLst>
              <a:ext uri="{FF2B5EF4-FFF2-40B4-BE49-F238E27FC236}">
                <a16:creationId xmlns:a16="http://schemas.microsoft.com/office/drawing/2014/main" id="{6F378C63-4731-4749-B472-D043D1DB3AD0}"/>
              </a:ext>
            </a:extLst>
          </p:cNvPr>
          <p:cNvSpPr txBox="1">
            <a:spLocks/>
          </p:cNvSpPr>
          <p:nvPr/>
        </p:nvSpPr>
        <p:spPr>
          <a:xfrm>
            <a:off x="11576384" y="113813"/>
            <a:ext cx="3354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D1CF29-A681-418D-ADB8-998441E0A74A}" type="slidenum">
              <a:rPr lang="en-IN" smtClean="0">
                <a:solidFill>
                  <a:schemeClr val="bg1"/>
                </a:solidFill>
              </a:rPr>
              <a:pPr/>
              <a:t>9</a:t>
            </a:fld>
            <a:endParaRPr lang="en-IN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FB002C-2649-43D8-BDB5-994E693B76E8}"/>
              </a:ext>
            </a:extLst>
          </p:cNvPr>
          <p:cNvSpPr txBox="1"/>
          <p:nvPr/>
        </p:nvSpPr>
        <p:spPr>
          <a:xfrm>
            <a:off x="8083071" y="209995"/>
            <a:ext cx="3410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EB5626"/>
                </a:solidFill>
                <a:latin typeface="Fira Sans" panose="020B0503050000020004" pitchFamily="34" charset="0"/>
                <a:cs typeface="Calibri" panose="020F0502020204030204" pitchFamily="34" charset="0"/>
              </a:rPr>
              <a:t>Merlin Induction</a:t>
            </a:r>
            <a:endParaRPr lang="en-IN" sz="1400" dirty="0">
              <a:solidFill>
                <a:srgbClr val="EB5626"/>
              </a:solidFill>
              <a:latin typeface="Fira Sans" panose="020B05030500000200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66138B-4076-4B91-9133-F9836C878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259" y="778808"/>
            <a:ext cx="9242611" cy="5464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7CA5D7-4C29-4D11-A8F5-D6690934ADEB}"/>
              </a:ext>
            </a:extLst>
          </p:cNvPr>
          <p:cNvSpPr txBox="1"/>
          <p:nvPr/>
        </p:nvSpPr>
        <p:spPr>
          <a:xfrm>
            <a:off x="1331259" y="6335652"/>
            <a:ext cx="952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Click interactivity designed on a roller-coaster.</a:t>
            </a:r>
          </a:p>
        </p:txBody>
      </p:sp>
    </p:spTree>
    <p:extLst>
      <p:ext uri="{BB962C8B-B14F-4D97-AF65-F5344CB8AC3E}">
        <p14:creationId xmlns:p14="http://schemas.microsoft.com/office/powerpoint/2010/main" val="19510469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1055</Words>
  <Application>Microsoft Office PowerPoint</Application>
  <PresentationFormat>Widescreen</PresentationFormat>
  <Paragraphs>175</Paragraphs>
  <Slides>19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Fira Sans</vt:lpstr>
      <vt:lpstr>Fira Sans Medium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Mukta</dc:creator>
  <cp:lastModifiedBy>shivakumarm</cp:lastModifiedBy>
  <cp:revision>13</cp:revision>
  <dcterms:created xsi:type="dcterms:W3CDTF">2020-11-06T01:16:23Z</dcterms:created>
  <dcterms:modified xsi:type="dcterms:W3CDTF">2020-11-10T09:03:29Z</dcterms:modified>
</cp:coreProperties>
</file>