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84" r:id="rId4"/>
    <p:sldId id="262" r:id="rId5"/>
    <p:sldId id="285" r:id="rId6"/>
    <p:sldId id="286" r:id="rId7"/>
    <p:sldId id="287" r:id="rId8"/>
    <p:sldId id="288" r:id="rId9"/>
    <p:sldId id="289" r:id="rId10"/>
    <p:sldId id="290" r:id="rId11"/>
    <p:sldId id="267" r:id="rId12"/>
    <p:sldId id="294" r:id="rId13"/>
    <p:sldId id="291" r:id="rId14"/>
    <p:sldId id="292" r:id="rId15"/>
    <p:sldId id="293" r:id="rId1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Nicole Misencik" initials="NM" lastIdx="85" clrIdx="0">
    <p:extLst>
      <p:ext uri="{19B8F6BF-5375-455C-9EA6-DF929625EA0E}">
        <p15:presenceInfo xmlns:p15="http://schemas.microsoft.com/office/powerpoint/2012/main" userId="S::misencik_n@subway.com::4dda4da1-af56-4ad3-b825-ea5129c3c465" providerId="AD"/>
      </p:ext>
    </p:extLst>
  </p:cmAuthor>
  <p:cmAuthor id="3" name="Yogesh Kambali" initials="YK" lastIdx="45" clrIdx="1">
    <p:extLst>
      <p:ext uri="{19B8F6BF-5375-455C-9EA6-DF929625EA0E}">
        <p15:presenceInfo xmlns:p15="http://schemas.microsoft.com/office/powerpoint/2012/main" userId="S-1-5-21-907836933-843560331-1400362626-4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79" d="100"/>
          <a:sy n="79" d="100"/>
        </p:scale>
        <p:origin x="1526"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C65FC-3BD4-48AC-B9D8-C18FB071FCA7}"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065F6-8FC9-478C-B0A2-63C54297F966}" type="slidenum">
              <a:rPr lang="en-US" smtClean="0"/>
              <a:t>‹#›</a:t>
            </a:fld>
            <a:endParaRPr lang="en-US"/>
          </a:p>
        </p:txBody>
      </p:sp>
    </p:spTree>
    <p:extLst>
      <p:ext uri="{BB962C8B-B14F-4D97-AF65-F5344CB8AC3E}">
        <p14:creationId xmlns:p14="http://schemas.microsoft.com/office/powerpoint/2010/main" val="198219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CC913F-5BCE-4D44-9B09-99FD47B961D1}" type="slidenum">
              <a:rPr lang="en-US" smtClean="0"/>
              <a:pPr/>
              <a:t>12</a:t>
            </a:fld>
            <a:endParaRPr lang="en-US" dirty="0"/>
          </a:p>
        </p:txBody>
      </p:sp>
    </p:spTree>
    <p:extLst>
      <p:ext uri="{BB962C8B-B14F-4D97-AF65-F5344CB8AC3E}">
        <p14:creationId xmlns:p14="http://schemas.microsoft.com/office/powerpoint/2010/main" val="373247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CC913F-5BCE-4D44-9B09-99FD47B961D1}" type="slidenum">
              <a:rPr lang="en-US" smtClean="0"/>
              <a:pPr/>
              <a:t>13</a:t>
            </a:fld>
            <a:endParaRPr lang="en-US" dirty="0"/>
          </a:p>
        </p:txBody>
      </p:sp>
    </p:spTree>
    <p:extLst>
      <p:ext uri="{BB962C8B-B14F-4D97-AF65-F5344CB8AC3E}">
        <p14:creationId xmlns:p14="http://schemas.microsoft.com/office/powerpoint/2010/main" val="34141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CC913F-5BCE-4D44-9B09-99FD47B961D1}" type="slidenum">
              <a:rPr lang="en-US" smtClean="0"/>
              <a:pPr/>
              <a:t>14</a:t>
            </a:fld>
            <a:endParaRPr lang="en-US" dirty="0"/>
          </a:p>
        </p:txBody>
      </p:sp>
    </p:spTree>
    <p:extLst>
      <p:ext uri="{BB962C8B-B14F-4D97-AF65-F5344CB8AC3E}">
        <p14:creationId xmlns:p14="http://schemas.microsoft.com/office/powerpoint/2010/main" val="97512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CC913F-5BCE-4D44-9B09-99FD47B961D1}" type="slidenum">
              <a:rPr lang="en-US" smtClean="0"/>
              <a:pPr/>
              <a:t>15</a:t>
            </a:fld>
            <a:endParaRPr lang="en-US" dirty="0"/>
          </a:p>
        </p:txBody>
      </p:sp>
    </p:spTree>
    <p:extLst>
      <p:ext uri="{BB962C8B-B14F-4D97-AF65-F5344CB8AC3E}">
        <p14:creationId xmlns:p14="http://schemas.microsoft.com/office/powerpoint/2010/main" val="192867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C6B994-BAEA-45EC-9508-04E26BA34A91}"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321467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6B994-BAEA-45EC-9508-04E26BA34A91}"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70061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6B994-BAEA-45EC-9508-04E26BA34A91}"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35855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3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C6B994-BAEA-45EC-9508-04E26BA34A91}"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17073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C6B994-BAEA-45EC-9508-04E26BA34A91}"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26513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C6B994-BAEA-45EC-9508-04E26BA34A91}"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81401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C6B994-BAEA-45EC-9508-04E26BA34A91}"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1954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C6B994-BAEA-45EC-9508-04E26BA34A91}"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49268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B994-BAEA-45EC-9508-04E26BA34A91}"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53015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C6B994-BAEA-45EC-9508-04E26BA34A91}"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374624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C6B994-BAEA-45EC-9508-04E26BA34A91}"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EBF40-D845-426A-8923-362D08FA6204}" type="slidenum">
              <a:rPr lang="en-US" smtClean="0"/>
              <a:t>‹#›</a:t>
            </a:fld>
            <a:endParaRPr lang="en-US"/>
          </a:p>
        </p:txBody>
      </p:sp>
    </p:spTree>
    <p:extLst>
      <p:ext uri="{BB962C8B-B14F-4D97-AF65-F5344CB8AC3E}">
        <p14:creationId xmlns:p14="http://schemas.microsoft.com/office/powerpoint/2010/main" val="215234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6B994-BAEA-45EC-9508-04E26BA34A91}" type="datetimeFigureOut">
              <a:rPr lang="en-US" smtClean="0"/>
              <a:t>1/24/2023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EBF40-D845-426A-8923-362D08FA6204}" type="slidenum">
              <a:rPr lang="en-US" smtClean="0"/>
              <a:t>‹#›</a:t>
            </a:fld>
            <a:endParaRPr lang="en-US"/>
          </a:p>
        </p:txBody>
      </p:sp>
    </p:spTree>
    <p:extLst>
      <p:ext uri="{BB962C8B-B14F-4D97-AF65-F5344CB8AC3E}">
        <p14:creationId xmlns:p14="http://schemas.microsoft.com/office/powerpoint/2010/main" val="3645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3829" y="290286"/>
            <a:ext cx="8302171" cy="5921827"/>
          </a:xfrm>
        </p:spPr>
        <p:txBody>
          <a:bodyPr>
            <a:normAutofit fontScale="85000" lnSpcReduction="10000"/>
          </a:bodyPr>
          <a:lstStyle/>
          <a:p>
            <a:pPr>
              <a:lnSpc>
                <a:spcPct val="120000"/>
              </a:lnSpc>
            </a:pPr>
            <a:r>
              <a:rPr lang="en-US" b="1" dirty="0" smtClean="0">
                <a:solidFill>
                  <a:schemeClr val="bg1"/>
                </a:solidFill>
                <a:latin typeface="Subway Six-Inch Office" pitchFamily="50" charset="0"/>
              </a:rPr>
              <a:t>Activity sheets</a:t>
            </a:r>
            <a:endParaRPr lang="en-US" b="1" dirty="0">
              <a:solidFill>
                <a:schemeClr val="bg1"/>
              </a:solidFill>
              <a:latin typeface="Subway Six-Inch Office" pitchFamily="50" charset="0"/>
            </a:endParaRPr>
          </a:p>
          <a:p>
            <a:pPr algn="l">
              <a:lnSpc>
                <a:spcPct val="120000"/>
              </a:lnSpc>
            </a:pPr>
            <a:endParaRPr lang="en-US" dirty="0" smtClean="0">
              <a:solidFill>
                <a:schemeClr val="bg1"/>
              </a:solidFill>
              <a:latin typeface="Subway Six-Inch Office" pitchFamily="50" charset="0"/>
            </a:endParaRPr>
          </a:p>
          <a:p>
            <a:pPr algn="l">
              <a:lnSpc>
                <a:spcPct val="120000"/>
              </a:lnSpc>
            </a:pPr>
            <a:r>
              <a:rPr lang="en-US" b="1" dirty="0" smtClean="0">
                <a:solidFill>
                  <a:schemeClr val="bg1"/>
                </a:solidFill>
                <a:latin typeface="Subway Six-Inch Office" pitchFamily="50" charset="0"/>
              </a:rPr>
              <a:t>Leadership</a:t>
            </a:r>
            <a:r>
              <a:rPr lang="en-US" b="1" dirty="0">
                <a:solidFill>
                  <a:schemeClr val="bg1"/>
                </a:solidFill>
                <a:latin typeface="Subway Six-Inch Office" pitchFamily="50" charset="0"/>
              </a:rPr>
              <a:t>:</a:t>
            </a:r>
          </a:p>
          <a:p>
            <a:pPr marL="342900" indent="-342900" algn="l">
              <a:lnSpc>
                <a:spcPct val="120000"/>
              </a:lnSpc>
              <a:buFont typeface="Arial" panose="020B0604020202020204" pitchFamily="34" charset="0"/>
              <a:buChar char="•"/>
            </a:pPr>
            <a:r>
              <a:rPr lang="en-US" dirty="0" smtClean="0">
                <a:solidFill>
                  <a:schemeClr val="bg1"/>
                </a:solidFill>
                <a:latin typeface="Subway Six-Inch Office" pitchFamily="50" charset="0"/>
              </a:rPr>
              <a:t>Time </a:t>
            </a:r>
            <a:r>
              <a:rPr lang="en-US" dirty="0">
                <a:solidFill>
                  <a:schemeClr val="bg1"/>
                </a:solidFill>
                <a:latin typeface="Subway Six-Inch Office" pitchFamily="50" charset="0"/>
              </a:rPr>
              <a:t>management prioritization </a:t>
            </a:r>
            <a:r>
              <a:rPr lang="en-US" dirty="0" smtClean="0">
                <a:solidFill>
                  <a:schemeClr val="bg1"/>
                </a:solidFill>
                <a:latin typeface="Subway Six-Inch Office" pitchFamily="50" charset="0"/>
              </a:rPr>
              <a:t>activity</a:t>
            </a:r>
          </a:p>
          <a:p>
            <a:pPr marL="800100" lvl="1" indent="-342900" algn="l">
              <a:lnSpc>
                <a:spcPct val="120000"/>
              </a:lnSpc>
              <a:buFont typeface="Arial" panose="020B0604020202020204" pitchFamily="34" charset="0"/>
              <a:buChar char="•"/>
            </a:pPr>
            <a:r>
              <a:rPr lang="en-US" sz="1800" dirty="0" smtClean="0">
                <a:solidFill>
                  <a:schemeClr val="bg1"/>
                </a:solidFill>
                <a:latin typeface="Subway Six-Inch Office" pitchFamily="50" charset="0"/>
              </a:rPr>
              <a:t>Print </a:t>
            </a:r>
            <a:r>
              <a:rPr lang="en-US" sz="1800" dirty="0">
                <a:solidFill>
                  <a:schemeClr val="bg1"/>
                </a:solidFill>
                <a:latin typeface="Subway Six-Inch Office" pitchFamily="50" charset="0"/>
              </a:rPr>
              <a:t>enough copies each of slides </a:t>
            </a:r>
            <a:r>
              <a:rPr lang="en-US" sz="1800" dirty="0" smtClean="0">
                <a:solidFill>
                  <a:schemeClr val="bg1"/>
                </a:solidFill>
                <a:latin typeface="Subway Six-Inch Office" pitchFamily="50" charset="0"/>
              </a:rPr>
              <a:t>2-3, </a:t>
            </a:r>
            <a:r>
              <a:rPr lang="en-US" sz="1800" dirty="0">
                <a:solidFill>
                  <a:schemeClr val="bg1"/>
                </a:solidFill>
                <a:latin typeface="Subway Six-Inch Office" pitchFamily="50" charset="0"/>
              </a:rPr>
              <a:t>so that each team has a full set. These will need to be cut into </a:t>
            </a:r>
            <a:r>
              <a:rPr lang="en-US" sz="1800" dirty="0" smtClean="0">
                <a:solidFill>
                  <a:schemeClr val="bg1"/>
                </a:solidFill>
                <a:latin typeface="Subway Six-Inch Office" pitchFamily="50" charset="0"/>
              </a:rPr>
              <a:t>cards.</a:t>
            </a:r>
            <a:endParaRPr lang="en-US" sz="1800" dirty="0">
              <a:solidFill>
                <a:schemeClr val="bg1"/>
              </a:solidFill>
              <a:latin typeface="Subway Six-Inch Office" pitchFamily="50" charset="0"/>
            </a:endParaRPr>
          </a:p>
          <a:p>
            <a:pPr marL="342900" indent="-342900" algn="l">
              <a:lnSpc>
                <a:spcPct val="120000"/>
              </a:lnSpc>
              <a:buFont typeface="Arial" panose="020B0604020202020204" pitchFamily="34" charset="0"/>
              <a:buChar char="•"/>
            </a:pPr>
            <a:endParaRPr lang="en-US" dirty="0" smtClean="0">
              <a:solidFill>
                <a:schemeClr val="bg1"/>
              </a:solidFill>
              <a:latin typeface="Subway Six-Inch Office" pitchFamily="50" charset="0"/>
            </a:endParaRPr>
          </a:p>
          <a:p>
            <a:pPr marL="342900" indent="-342900" algn="l">
              <a:lnSpc>
                <a:spcPct val="120000"/>
              </a:lnSpc>
              <a:buFont typeface="Arial" panose="020B0604020202020204" pitchFamily="34" charset="0"/>
              <a:buChar char="•"/>
            </a:pPr>
            <a:r>
              <a:rPr lang="en-US" dirty="0" smtClean="0">
                <a:solidFill>
                  <a:schemeClr val="bg1"/>
                </a:solidFill>
                <a:latin typeface="Subway Six-Inch Office" pitchFamily="50" charset="0"/>
              </a:rPr>
              <a:t>VUCA </a:t>
            </a:r>
            <a:r>
              <a:rPr lang="en-US" dirty="0">
                <a:solidFill>
                  <a:schemeClr val="bg1"/>
                </a:solidFill>
                <a:latin typeface="Subway Six-Inch Office" pitchFamily="50" charset="0"/>
              </a:rPr>
              <a:t>case study </a:t>
            </a:r>
            <a:r>
              <a:rPr lang="en-US" dirty="0" smtClean="0">
                <a:solidFill>
                  <a:schemeClr val="bg1"/>
                </a:solidFill>
                <a:latin typeface="Subway Six-Inch Office" pitchFamily="50" charset="0"/>
              </a:rPr>
              <a:t>challenge</a:t>
            </a:r>
          </a:p>
          <a:p>
            <a:pPr marL="800100" lvl="1" indent="-342900" algn="l">
              <a:lnSpc>
                <a:spcPct val="120000"/>
              </a:lnSpc>
              <a:buFont typeface="Arial" panose="020B0604020202020204" pitchFamily="34" charset="0"/>
              <a:buChar char="•"/>
            </a:pPr>
            <a:r>
              <a:rPr lang="en-US" sz="1800" dirty="0" smtClean="0">
                <a:solidFill>
                  <a:schemeClr val="bg1"/>
                </a:solidFill>
                <a:latin typeface="Subway Six-Inch Office" pitchFamily="50" charset="0"/>
              </a:rPr>
              <a:t>Print </a:t>
            </a:r>
            <a:r>
              <a:rPr lang="en-US" sz="1800" dirty="0">
                <a:solidFill>
                  <a:schemeClr val="bg1"/>
                </a:solidFill>
                <a:latin typeface="Subway Six-Inch Office" pitchFamily="50" charset="0"/>
              </a:rPr>
              <a:t>1 copy of each of slides </a:t>
            </a:r>
            <a:r>
              <a:rPr lang="en-US" sz="1800" dirty="0" smtClean="0">
                <a:solidFill>
                  <a:schemeClr val="bg1"/>
                </a:solidFill>
                <a:latin typeface="Subway Six-Inch Office" pitchFamily="50" charset="0"/>
              </a:rPr>
              <a:t>4-10. </a:t>
            </a:r>
          </a:p>
          <a:p>
            <a:pPr marL="800100" lvl="1" indent="-342900" algn="l">
              <a:lnSpc>
                <a:spcPct val="120000"/>
              </a:lnSpc>
              <a:buFont typeface="Arial" panose="020B0604020202020204" pitchFamily="34" charset="0"/>
              <a:buChar char="•"/>
            </a:pPr>
            <a:r>
              <a:rPr lang="en-US" sz="1800" dirty="0" smtClean="0">
                <a:solidFill>
                  <a:schemeClr val="bg1"/>
                </a:solidFill>
                <a:latin typeface="Subway Six-Inch Office" pitchFamily="50" charset="0"/>
              </a:rPr>
              <a:t>For </a:t>
            </a:r>
            <a:r>
              <a:rPr lang="en-US" sz="1800" dirty="0">
                <a:solidFill>
                  <a:schemeClr val="bg1"/>
                </a:solidFill>
                <a:latin typeface="Subway Six-Inch Office" pitchFamily="50" charset="0"/>
              </a:rPr>
              <a:t>the complexity cards on slide </a:t>
            </a:r>
            <a:r>
              <a:rPr lang="en-US" sz="1800" dirty="0" smtClean="0">
                <a:solidFill>
                  <a:schemeClr val="bg1"/>
                </a:solidFill>
                <a:latin typeface="Subway Six-Inch Office" pitchFamily="50" charset="0"/>
              </a:rPr>
              <a:t>11, </a:t>
            </a:r>
            <a:r>
              <a:rPr lang="en-US" sz="1800" dirty="0">
                <a:solidFill>
                  <a:schemeClr val="bg1"/>
                </a:solidFill>
                <a:latin typeface="Subway Six-Inch Office" pitchFamily="50" charset="0"/>
              </a:rPr>
              <a:t>these will need to be cut into cards</a:t>
            </a:r>
            <a:r>
              <a:rPr lang="en-US" sz="1800" dirty="0" smtClean="0">
                <a:solidFill>
                  <a:schemeClr val="bg1"/>
                </a:solidFill>
                <a:latin typeface="Subway Six-Inch Office" pitchFamily="50" charset="0"/>
              </a:rPr>
              <a:t>.</a:t>
            </a:r>
          </a:p>
          <a:p>
            <a:pPr algn="l">
              <a:lnSpc>
                <a:spcPct val="120000"/>
              </a:lnSpc>
            </a:pPr>
            <a:endParaRPr lang="en-GB" dirty="0" smtClean="0">
              <a:solidFill>
                <a:schemeClr val="bg1"/>
              </a:solidFill>
              <a:latin typeface="Subway Six-Inch Office" pitchFamily="50" charset="0"/>
            </a:endParaRPr>
          </a:p>
          <a:p>
            <a:pPr algn="l">
              <a:lnSpc>
                <a:spcPct val="120000"/>
              </a:lnSpc>
            </a:pPr>
            <a:r>
              <a:rPr lang="en-GB" b="1" dirty="0" smtClean="0">
                <a:solidFill>
                  <a:schemeClr val="bg1"/>
                </a:solidFill>
                <a:latin typeface="Subway Six-Inch Office" pitchFamily="50" charset="0"/>
              </a:rPr>
              <a:t>Team First:</a:t>
            </a:r>
          </a:p>
          <a:p>
            <a:pPr marL="285750" indent="-285750" algn="l">
              <a:lnSpc>
                <a:spcPct val="120000"/>
              </a:lnSpc>
              <a:buFont typeface="Arial" panose="020B0604020202020204" pitchFamily="34" charset="0"/>
              <a:buChar char="•"/>
            </a:pPr>
            <a:r>
              <a:rPr lang="en-GB" dirty="0" smtClean="0">
                <a:solidFill>
                  <a:schemeClr val="bg1"/>
                </a:solidFill>
                <a:latin typeface="Subway Six-Inch Office" pitchFamily="50" charset="0"/>
              </a:rPr>
              <a:t>Team First challenge</a:t>
            </a:r>
          </a:p>
          <a:p>
            <a:pPr marL="800100" lvl="1" indent="-342900" algn="l">
              <a:lnSpc>
                <a:spcPct val="120000"/>
              </a:lnSpc>
              <a:buFont typeface="Arial" panose="020B0604020202020204" pitchFamily="34" charset="0"/>
              <a:buChar char="•"/>
            </a:pPr>
            <a:r>
              <a:rPr lang="en-GB" sz="1800" dirty="0" smtClean="0">
                <a:solidFill>
                  <a:schemeClr val="bg1"/>
                </a:solidFill>
                <a:latin typeface="Subway Six-Inch Office" pitchFamily="50" charset="0"/>
              </a:rPr>
              <a:t>Print 1 copy of each of slides 12-15.</a:t>
            </a:r>
            <a:endParaRPr lang="en-US" sz="1800" dirty="0">
              <a:solidFill>
                <a:schemeClr val="bg1"/>
              </a:solidFill>
              <a:latin typeface="Subway Six-Inch Office" pitchFamily="50" charset="0"/>
            </a:endParaRPr>
          </a:p>
        </p:txBody>
      </p:sp>
      <p:sp>
        <p:nvSpPr>
          <p:cNvPr id="4" name="Rectangle 3"/>
          <p:cNvSpPr/>
          <p:nvPr/>
        </p:nvSpPr>
        <p:spPr>
          <a:xfrm>
            <a:off x="6118698" y="4688732"/>
            <a:ext cx="2850204" cy="204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Note: these activities are mapped to the “ILT_ Facilitator Guide (FG)_ sample”</a:t>
            </a:r>
            <a:endParaRPr lang="en-IN" dirty="0"/>
          </a:p>
        </p:txBody>
      </p:sp>
    </p:spTree>
    <p:extLst>
      <p:ext uri="{BB962C8B-B14F-4D97-AF65-F5344CB8AC3E}">
        <p14:creationId xmlns:p14="http://schemas.microsoft.com/office/powerpoint/2010/main" val="387452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3170099"/>
          </a:xfrm>
          <a:prstGeom prst="rect">
            <a:avLst/>
          </a:prstGeom>
          <a:noFill/>
        </p:spPr>
        <p:txBody>
          <a:bodyPr wrap="square" rtlCol="0">
            <a:spAutoFit/>
          </a:bodyPr>
          <a:lstStyle/>
          <a:p>
            <a:r>
              <a:rPr lang="en-US" sz="2000" dirty="0">
                <a:latin typeface="Subway Six-Inch Office" pitchFamily="50" charset="0"/>
              </a:rPr>
              <a:t>You run a restaurant within a business district and many of your guests are from the office buildings nearby. After a sudden pandemic/crisis, you find that guest traffic has drastically dropped, your regulars have stopped visiting and there is no information at all about when the situation will return to normal. How will you respond?</a:t>
            </a:r>
          </a:p>
        </p:txBody>
      </p:sp>
      <p:sp>
        <p:nvSpPr>
          <p:cNvPr id="8" name="TextBox 7"/>
          <p:cNvSpPr txBox="1"/>
          <p:nvPr/>
        </p:nvSpPr>
        <p:spPr>
          <a:xfrm>
            <a:off x="1526985" y="1438078"/>
            <a:ext cx="2609586"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smtClean="0">
                <a:solidFill>
                  <a:schemeClr val="tx1"/>
                </a:solidFill>
              </a:rPr>
              <a:t>AMBIGUITY</a:t>
            </a:r>
            <a:endParaRPr lang="en-IN" sz="2401" dirty="0">
              <a:solidFill>
                <a:schemeClr val="tx1"/>
              </a:solidFill>
            </a:endParaRPr>
          </a:p>
        </p:txBody>
      </p:sp>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sp>
        <p:nvSpPr>
          <p:cNvPr id="13" name="Oval 12"/>
          <p:cNvSpPr/>
          <p:nvPr/>
        </p:nvSpPr>
        <p:spPr>
          <a:xfrm>
            <a:off x="408171" y="1365316"/>
            <a:ext cx="936622" cy="933968"/>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67" y="1560546"/>
            <a:ext cx="547238" cy="54723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011" y="1899871"/>
            <a:ext cx="2621587" cy="1747725"/>
          </a:xfrm>
          <a:prstGeom prst="rect">
            <a:avLst/>
          </a:prstGeom>
        </p:spPr>
      </p:pic>
    </p:spTree>
    <p:extLst>
      <p:ext uri="{BB962C8B-B14F-4D97-AF65-F5344CB8AC3E}">
        <p14:creationId xmlns:p14="http://schemas.microsoft.com/office/powerpoint/2010/main" val="416765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4691" y="528726"/>
            <a:ext cx="2562678" cy="139947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Subway Six-Inch Office" pitchFamily="50" charset="0"/>
              </a:rPr>
              <a:t>1. You </a:t>
            </a:r>
            <a:r>
              <a:rPr lang="en-US" sz="2000" dirty="0">
                <a:latin typeface="Subway Six-Inch Office" pitchFamily="50" charset="0"/>
              </a:rPr>
              <a:t>are running low on product.</a:t>
            </a:r>
          </a:p>
          <a:p>
            <a:endParaRPr lang="en-US" sz="2000" dirty="0">
              <a:latin typeface="Subway Six-Inch Office" pitchFamily="50" charset="0"/>
            </a:endParaRPr>
          </a:p>
        </p:txBody>
      </p:sp>
      <p:sp>
        <p:nvSpPr>
          <p:cNvPr id="2" name="Rectangle 1"/>
          <p:cNvSpPr/>
          <p:nvPr/>
        </p:nvSpPr>
        <p:spPr>
          <a:xfrm>
            <a:off x="354691" y="2814363"/>
            <a:ext cx="2305051" cy="1323439"/>
          </a:xfrm>
          <a:prstGeom prst="rect">
            <a:avLst/>
          </a:prstGeom>
        </p:spPr>
        <p:txBody>
          <a:bodyPr wrap="square">
            <a:spAutoFit/>
          </a:bodyPr>
          <a:lstStyle/>
          <a:p>
            <a:r>
              <a:rPr lang="en-US" sz="2000" dirty="0" smtClean="0">
                <a:latin typeface="Subway Six-Inch Office" pitchFamily="50" charset="0"/>
              </a:rPr>
              <a:t>2. Your </a:t>
            </a:r>
            <a:r>
              <a:rPr lang="en-US" sz="2000" dirty="0">
                <a:latin typeface="Subway Six-Inch Office" pitchFamily="50" charset="0"/>
              </a:rPr>
              <a:t>delivery today is running late.</a:t>
            </a:r>
          </a:p>
          <a:p>
            <a:endParaRPr lang="en-US" sz="2000" dirty="0">
              <a:latin typeface="Subway Six-Inch Office" pitchFamily="50" charset="0"/>
            </a:endParaRPr>
          </a:p>
        </p:txBody>
      </p:sp>
      <p:sp>
        <p:nvSpPr>
          <p:cNvPr id="4" name="Rectangle 3"/>
          <p:cNvSpPr/>
          <p:nvPr/>
        </p:nvSpPr>
        <p:spPr>
          <a:xfrm>
            <a:off x="354691" y="5167057"/>
            <a:ext cx="2432050" cy="1015663"/>
          </a:xfrm>
          <a:prstGeom prst="rect">
            <a:avLst/>
          </a:prstGeom>
        </p:spPr>
        <p:txBody>
          <a:bodyPr wrap="square">
            <a:spAutoFit/>
          </a:bodyPr>
          <a:lstStyle/>
          <a:p>
            <a:r>
              <a:rPr lang="en-US" sz="2000" dirty="0" smtClean="0">
                <a:latin typeface="Subway Six-Inch Office" pitchFamily="50" charset="0"/>
              </a:rPr>
              <a:t>3. One </a:t>
            </a:r>
            <a:r>
              <a:rPr lang="en-US" sz="2000" dirty="0">
                <a:latin typeface="Subway Six-Inch Office" pitchFamily="50" charset="0"/>
              </a:rPr>
              <a:t>Team Member didn’t show up for work.</a:t>
            </a:r>
          </a:p>
        </p:txBody>
      </p:sp>
      <p:sp>
        <p:nvSpPr>
          <p:cNvPr id="5" name="Rectangle 4"/>
          <p:cNvSpPr/>
          <p:nvPr/>
        </p:nvSpPr>
        <p:spPr>
          <a:xfrm>
            <a:off x="3222173" y="781898"/>
            <a:ext cx="2815770" cy="1200329"/>
          </a:xfrm>
          <a:prstGeom prst="rect">
            <a:avLst/>
          </a:prstGeom>
        </p:spPr>
        <p:txBody>
          <a:bodyPr wrap="square">
            <a:spAutoFit/>
          </a:bodyPr>
          <a:lstStyle/>
          <a:p>
            <a:r>
              <a:rPr lang="en-US" dirty="0" smtClean="0">
                <a:latin typeface="Subway Six-Inch Office" pitchFamily="50" charset="0"/>
              </a:rPr>
              <a:t>4. Your </a:t>
            </a:r>
            <a:r>
              <a:rPr lang="en-US" dirty="0">
                <a:latin typeface="Subway Six-Inch Office" pitchFamily="50" charset="0"/>
              </a:rPr>
              <a:t>Field Consultant is arriving soon for a pre-planned coaching session.</a:t>
            </a:r>
          </a:p>
        </p:txBody>
      </p:sp>
      <p:sp>
        <p:nvSpPr>
          <p:cNvPr id="6" name="Rectangle 5"/>
          <p:cNvSpPr/>
          <p:nvPr/>
        </p:nvSpPr>
        <p:spPr>
          <a:xfrm>
            <a:off x="3316514" y="2832981"/>
            <a:ext cx="2543629" cy="707886"/>
          </a:xfrm>
          <a:prstGeom prst="rect">
            <a:avLst/>
          </a:prstGeom>
        </p:spPr>
        <p:txBody>
          <a:bodyPr wrap="square">
            <a:spAutoFit/>
          </a:bodyPr>
          <a:lstStyle/>
          <a:p>
            <a:r>
              <a:rPr lang="en-US" sz="2000" dirty="0" smtClean="0">
                <a:latin typeface="Subway Six-Inch Office" pitchFamily="50" charset="0"/>
              </a:rPr>
              <a:t>5. The </a:t>
            </a:r>
            <a:r>
              <a:rPr lang="en-US" sz="2000" dirty="0">
                <a:latin typeface="Subway Six-Inch Office" pitchFamily="50" charset="0"/>
              </a:rPr>
              <a:t>speed oven broke down.</a:t>
            </a:r>
          </a:p>
        </p:txBody>
      </p:sp>
      <p:sp>
        <p:nvSpPr>
          <p:cNvPr id="7" name="Title 1"/>
          <p:cNvSpPr txBox="1">
            <a:spLocks/>
          </p:cNvSpPr>
          <p:nvPr/>
        </p:nvSpPr>
        <p:spPr>
          <a:xfrm>
            <a:off x="3380016" y="4952495"/>
            <a:ext cx="2500083" cy="143379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Subway Six-Inch Office" pitchFamily="50" charset="0"/>
              </a:rPr>
              <a:t>6. The </a:t>
            </a:r>
            <a:r>
              <a:rPr lang="en-US" sz="2000" dirty="0">
                <a:latin typeface="Subway Six-Inch Office" pitchFamily="50" charset="0"/>
              </a:rPr>
              <a:t>walk-in cooler isn’t working properly.</a:t>
            </a:r>
          </a:p>
        </p:txBody>
      </p:sp>
      <p:sp>
        <p:nvSpPr>
          <p:cNvPr id="8" name="Rectangle 7"/>
          <p:cNvSpPr/>
          <p:nvPr/>
        </p:nvSpPr>
        <p:spPr>
          <a:xfrm>
            <a:off x="6564086" y="802073"/>
            <a:ext cx="2383969" cy="707886"/>
          </a:xfrm>
          <a:prstGeom prst="rect">
            <a:avLst/>
          </a:prstGeom>
        </p:spPr>
        <p:txBody>
          <a:bodyPr wrap="square">
            <a:spAutoFit/>
          </a:bodyPr>
          <a:lstStyle/>
          <a:p>
            <a:r>
              <a:rPr lang="en-US" sz="2000" dirty="0" smtClean="0">
                <a:latin typeface="Subway Six-Inch Office" pitchFamily="50" charset="0"/>
              </a:rPr>
              <a:t>7. The </a:t>
            </a:r>
            <a:r>
              <a:rPr lang="en-US" sz="2000" dirty="0">
                <a:latin typeface="Subway Six-Inch Office" pitchFamily="50" charset="0"/>
              </a:rPr>
              <a:t>Internet went out.</a:t>
            </a:r>
          </a:p>
        </p:txBody>
      </p:sp>
      <p:sp>
        <p:nvSpPr>
          <p:cNvPr id="9" name="Rectangle 8"/>
          <p:cNvSpPr/>
          <p:nvPr/>
        </p:nvSpPr>
        <p:spPr>
          <a:xfrm>
            <a:off x="6564086" y="2846031"/>
            <a:ext cx="2267856" cy="1015663"/>
          </a:xfrm>
          <a:prstGeom prst="rect">
            <a:avLst/>
          </a:prstGeom>
        </p:spPr>
        <p:txBody>
          <a:bodyPr wrap="square">
            <a:spAutoFit/>
          </a:bodyPr>
          <a:lstStyle/>
          <a:p>
            <a:r>
              <a:rPr lang="en-US" sz="2000" dirty="0" smtClean="0">
                <a:latin typeface="Subway Six-Inch Office" pitchFamily="50" charset="0"/>
              </a:rPr>
              <a:t>8. The </a:t>
            </a:r>
            <a:r>
              <a:rPr lang="en-US" sz="2000" dirty="0">
                <a:latin typeface="Subway Six-Inch Office" pitchFamily="50" charset="0"/>
              </a:rPr>
              <a:t>freezer compressor blew a fuse.</a:t>
            </a:r>
          </a:p>
        </p:txBody>
      </p:sp>
      <p:sp>
        <p:nvSpPr>
          <p:cNvPr id="10" name="Rectangle 9"/>
          <p:cNvSpPr/>
          <p:nvPr/>
        </p:nvSpPr>
        <p:spPr>
          <a:xfrm>
            <a:off x="6540500" y="5193467"/>
            <a:ext cx="2383970" cy="707886"/>
          </a:xfrm>
          <a:prstGeom prst="rect">
            <a:avLst/>
          </a:prstGeom>
        </p:spPr>
        <p:txBody>
          <a:bodyPr wrap="square">
            <a:spAutoFit/>
          </a:bodyPr>
          <a:lstStyle/>
          <a:p>
            <a:r>
              <a:rPr lang="en-US" sz="2000" dirty="0" smtClean="0">
                <a:latin typeface="Subway Six-Inch Office" pitchFamily="50" charset="0"/>
              </a:rPr>
              <a:t>9. The </a:t>
            </a:r>
            <a:r>
              <a:rPr lang="en-US" sz="2000" dirty="0">
                <a:latin typeface="Subway Six-Inch Office" pitchFamily="50" charset="0"/>
              </a:rPr>
              <a:t>AC stopped working.</a:t>
            </a:r>
          </a:p>
        </p:txBody>
      </p:sp>
      <p:cxnSp>
        <p:nvCxnSpPr>
          <p:cNvPr id="12" name="Straight Connector 11"/>
          <p:cNvCxnSpPr/>
          <p:nvPr/>
        </p:nvCxnSpPr>
        <p:spPr>
          <a:xfrm>
            <a:off x="3058887" y="0"/>
            <a:ext cx="58057" cy="6858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308077"/>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515" y="4659700"/>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61315" y="0"/>
            <a:ext cx="58057" cy="6858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0645"/>
            <a:ext cx="9144001" cy="802836"/>
          </a:xfrm>
          <a:prstGeom prst="rect">
            <a:avLst/>
          </a:prstGeom>
        </p:spPr>
      </p:pic>
      <p:sp>
        <p:nvSpPr>
          <p:cNvPr id="17" name="TextBox 16"/>
          <p:cNvSpPr txBox="1"/>
          <p:nvPr/>
        </p:nvSpPr>
        <p:spPr>
          <a:xfrm>
            <a:off x="635969" y="-100784"/>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a:t>
            </a:r>
            <a:r>
              <a:rPr lang="en-US" sz="1516" dirty="0" smtClean="0">
                <a:solidFill>
                  <a:schemeClr val="bg1">
                    <a:lumMod val="65000"/>
                  </a:schemeClr>
                </a:solidFill>
                <a:latin typeface="Subway Footlong Office" pitchFamily="50" charset="0"/>
              </a:rPr>
              <a:t>CHALLENGE – optional challenges </a:t>
            </a:r>
            <a:endParaRPr lang="en-US" sz="1516" dirty="0">
              <a:solidFill>
                <a:schemeClr val="bg1">
                  <a:lumMod val="65000"/>
                </a:schemeClr>
              </a:solidFill>
              <a:latin typeface="Subway Footlong Office" pitchFamily="50" charset="0"/>
            </a:endParaRPr>
          </a:p>
        </p:txBody>
      </p:sp>
    </p:spTree>
    <p:extLst>
      <p:ext uri="{BB962C8B-B14F-4D97-AF65-F5344CB8AC3E}">
        <p14:creationId xmlns:p14="http://schemas.microsoft.com/office/powerpoint/2010/main" val="363334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245088"/>
            <a:ext cx="9144490" cy="5612911"/>
          </a:xfrm>
          <a:prstGeom prst="rect">
            <a:avLst/>
          </a:prstGeom>
          <a:gradFill>
            <a:gsLst>
              <a:gs pos="0">
                <a:schemeClr val="bg1"/>
              </a:gs>
              <a:gs pos="100000">
                <a:schemeClr val="bg1">
                  <a:lumMod val="95000"/>
                  <a:alpha val="8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6" dirty="0"/>
              <a:t>   </a:t>
            </a:r>
            <a:endParaRPr lang="en-IN" sz="1296" dirty="0"/>
          </a:p>
        </p:txBody>
      </p:sp>
      <p:sp>
        <p:nvSpPr>
          <p:cNvPr id="42" name="TextBox 41"/>
          <p:cNvSpPr txBox="1"/>
          <p:nvPr/>
        </p:nvSpPr>
        <p:spPr>
          <a:xfrm>
            <a:off x="1116812" y="1566944"/>
            <a:ext cx="6910378" cy="408253"/>
          </a:xfrm>
          <a:prstGeom prst="rect">
            <a:avLst/>
          </a:prstGeom>
          <a:noFill/>
        </p:spPr>
        <p:txBody>
          <a:bodyPr wrap="square" rtlCol="0">
            <a:spAutoFit/>
          </a:bodyPr>
          <a:lstStyle>
            <a:defPPr>
              <a:defRPr lang="en-US"/>
            </a:defPPr>
            <a:lvl1pPr>
              <a:defRPr sz="2400">
                <a:solidFill>
                  <a:srgbClr val="009E47"/>
                </a:solidFill>
                <a:latin typeface="Subway Footlong Office" pitchFamily="50" charset="0"/>
              </a:defRPr>
            </a:lvl1pPr>
          </a:lstStyle>
          <a:p>
            <a:pPr lvl="0" algn="ctr"/>
            <a:r>
              <a:rPr lang="en-US" sz="2053" dirty="0">
                <a:solidFill>
                  <a:schemeClr val="tx1"/>
                </a:solidFill>
              </a:rPr>
              <a:t>QUITTING TEAM MEMBERS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491" y="2217465"/>
            <a:ext cx="4895808" cy="3437655"/>
          </a:xfrm>
          <a:prstGeom prst="rect">
            <a:avLst/>
          </a:prstGeom>
        </p:spPr>
      </p:pic>
      <p:sp>
        <p:nvSpPr>
          <p:cNvPr id="9" name="TextBox 8">
            <a:extLst>
              <a:ext uri="{FF2B5EF4-FFF2-40B4-BE49-F238E27FC236}">
                <a16:creationId xmlns:a16="http://schemas.microsoft.com/office/drawing/2014/main" id="{1112ADFB-4251-44E4-A079-C182286A57B6}"/>
              </a:ext>
            </a:extLst>
          </p:cNvPr>
          <p:cNvSpPr txBox="1"/>
          <p:nvPr/>
        </p:nvSpPr>
        <p:spPr>
          <a:xfrm>
            <a:off x="750745" y="2721061"/>
            <a:ext cx="2534545" cy="2516073"/>
          </a:xfrm>
          <a:prstGeom prst="rect">
            <a:avLst/>
          </a:prstGeom>
          <a:noFill/>
        </p:spPr>
        <p:txBody>
          <a:bodyPr wrap="square" rtlCol="0">
            <a:spAutoFit/>
          </a:bodyPr>
          <a:lstStyle/>
          <a:p>
            <a:pPr>
              <a:lnSpc>
                <a:spcPts val="2052"/>
              </a:lnSpc>
            </a:pPr>
            <a:r>
              <a:rPr lang="en-US" sz="1539" dirty="0">
                <a:latin typeface="Subway Six-Inch Office" pitchFamily="50" charset="0"/>
              </a:rPr>
              <a:t>Three team members quit all at once, with no notice. Now your team is down to six, and though your remaining team members are picking up extra shifts, they’re stressed and not all shifts are fully staffed.</a:t>
            </a:r>
            <a:endParaRPr lang="en-IN" sz="1539" dirty="0">
              <a:latin typeface="Subway Six-Inch Office" pitchFamily="50" charset="0"/>
            </a:endParaRPr>
          </a:p>
        </p:txBody>
      </p:sp>
      <p:sp>
        <p:nvSpPr>
          <p:cNvPr id="7" name="Rectangle 6"/>
          <p:cNvSpPr/>
          <p:nvPr/>
        </p:nvSpPr>
        <p:spPr>
          <a:xfrm>
            <a:off x="596703" y="2217465"/>
            <a:ext cx="7950596" cy="343765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6"/>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802836"/>
          </a:xfrm>
          <a:prstGeom prst="rect">
            <a:avLst/>
          </a:prstGeom>
        </p:spPr>
      </p:pic>
      <p:sp>
        <p:nvSpPr>
          <p:cNvPr id="11" name="TextBox 10"/>
          <p:cNvSpPr txBox="1"/>
          <p:nvPr/>
        </p:nvSpPr>
        <p:spPr>
          <a:xfrm>
            <a:off x="543902" y="265004"/>
            <a:ext cx="6885864" cy="291747"/>
          </a:xfrm>
          <a:prstGeom prst="rect">
            <a:avLst/>
          </a:prstGeom>
          <a:noFill/>
        </p:spPr>
        <p:txBody>
          <a:bodyPr wrap="square" rtlCol="0">
            <a:spAutoFit/>
          </a:bodyPr>
          <a:lstStyle/>
          <a:p>
            <a:r>
              <a:rPr lang="en-US" sz="1296" dirty="0">
                <a:solidFill>
                  <a:schemeClr val="bg1">
                    <a:lumMod val="65000"/>
                  </a:schemeClr>
                </a:solidFill>
                <a:latin typeface="Subway Footlong Office" pitchFamily="50" charset="0"/>
              </a:rPr>
              <a:t>TEAM FIRST CHALLENGE</a:t>
            </a:r>
          </a:p>
        </p:txBody>
      </p:sp>
    </p:spTree>
    <p:custDataLst>
      <p:tags r:id="rId1"/>
    </p:custDataLst>
    <p:extLst>
      <p:ext uri="{BB962C8B-B14F-4D97-AF65-F5344CB8AC3E}">
        <p14:creationId xmlns:p14="http://schemas.microsoft.com/office/powerpoint/2010/main" val="159789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245088"/>
            <a:ext cx="9144490" cy="5612911"/>
          </a:xfrm>
          <a:prstGeom prst="rect">
            <a:avLst/>
          </a:prstGeom>
          <a:gradFill>
            <a:gsLst>
              <a:gs pos="0">
                <a:schemeClr val="bg1"/>
              </a:gs>
              <a:gs pos="100000">
                <a:schemeClr val="bg1">
                  <a:lumMod val="95000"/>
                  <a:alpha val="8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6" dirty="0">
                <a:solidFill>
                  <a:schemeClr val="tx1"/>
                </a:solidFill>
              </a:rPr>
              <a:t>   </a:t>
            </a:r>
            <a:endParaRPr lang="en-IN" sz="1296" dirty="0">
              <a:solidFill>
                <a:schemeClr val="tx1"/>
              </a:solidFill>
            </a:endParaRPr>
          </a:p>
        </p:txBody>
      </p:sp>
      <p:sp>
        <p:nvSpPr>
          <p:cNvPr id="42" name="TextBox 41"/>
          <p:cNvSpPr txBox="1"/>
          <p:nvPr/>
        </p:nvSpPr>
        <p:spPr>
          <a:xfrm>
            <a:off x="1116812" y="1566944"/>
            <a:ext cx="6910378" cy="408253"/>
          </a:xfrm>
          <a:prstGeom prst="rect">
            <a:avLst/>
          </a:prstGeom>
          <a:noFill/>
        </p:spPr>
        <p:txBody>
          <a:bodyPr wrap="square" rtlCol="0">
            <a:spAutoFit/>
          </a:bodyPr>
          <a:lstStyle>
            <a:defPPr>
              <a:defRPr lang="en-US"/>
            </a:defPPr>
            <a:lvl1pPr>
              <a:defRPr sz="2400">
                <a:solidFill>
                  <a:srgbClr val="009E47"/>
                </a:solidFill>
                <a:latin typeface="Subway Footlong Office" pitchFamily="50" charset="0"/>
              </a:defRPr>
            </a:lvl1pPr>
          </a:lstStyle>
          <a:p>
            <a:pPr lvl="0" algn="ctr"/>
            <a:r>
              <a:rPr lang="en-US" sz="2053" dirty="0">
                <a:solidFill>
                  <a:schemeClr val="tx1"/>
                </a:solidFill>
              </a:rPr>
              <a:t>MANY NEW TEAM MEMBERS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491" y="2217465"/>
            <a:ext cx="4895808" cy="3437655"/>
          </a:xfrm>
          <a:prstGeom prst="rect">
            <a:avLst/>
          </a:prstGeom>
        </p:spPr>
      </p:pic>
      <p:sp>
        <p:nvSpPr>
          <p:cNvPr id="7" name="Rectangle 6"/>
          <p:cNvSpPr/>
          <p:nvPr/>
        </p:nvSpPr>
        <p:spPr>
          <a:xfrm>
            <a:off x="596946" y="2217465"/>
            <a:ext cx="7950596" cy="343765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6"/>
          </a:p>
        </p:txBody>
      </p:sp>
      <p:sp>
        <p:nvSpPr>
          <p:cNvPr id="10" name="TextBox 9">
            <a:extLst>
              <a:ext uri="{FF2B5EF4-FFF2-40B4-BE49-F238E27FC236}">
                <a16:creationId xmlns:a16="http://schemas.microsoft.com/office/drawing/2014/main" id="{1112ADFB-4251-44E4-A079-C182286A57B6}"/>
              </a:ext>
            </a:extLst>
          </p:cNvPr>
          <p:cNvSpPr txBox="1"/>
          <p:nvPr/>
        </p:nvSpPr>
        <p:spPr>
          <a:xfrm>
            <a:off x="752360" y="2721061"/>
            <a:ext cx="2510572" cy="2785378"/>
          </a:xfrm>
          <a:prstGeom prst="rect">
            <a:avLst/>
          </a:prstGeom>
          <a:noFill/>
        </p:spPr>
        <p:txBody>
          <a:bodyPr wrap="square" rtlCol="0">
            <a:spAutoFit/>
          </a:bodyPr>
          <a:lstStyle/>
          <a:p>
            <a:pPr>
              <a:lnSpc>
                <a:spcPts val="2052"/>
              </a:lnSpc>
            </a:pPr>
            <a:r>
              <a:rPr lang="en-US" sz="1539" dirty="0">
                <a:latin typeface="Subway Six-Inch Office" pitchFamily="50" charset="0"/>
              </a:rPr>
              <a:t>You just hired several new team members. They’re still learning their responsibilities, and seem to be struggling a bit. There also seems to be a disconnect between them and your existing team members.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802836"/>
          </a:xfrm>
          <a:prstGeom prst="rect">
            <a:avLst/>
          </a:prstGeom>
        </p:spPr>
      </p:pic>
      <p:sp>
        <p:nvSpPr>
          <p:cNvPr id="11" name="TextBox 10"/>
          <p:cNvSpPr txBox="1"/>
          <p:nvPr/>
        </p:nvSpPr>
        <p:spPr>
          <a:xfrm>
            <a:off x="543902" y="265004"/>
            <a:ext cx="6885864" cy="291747"/>
          </a:xfrm>
          <a:prstGeom prst="rect">
            <a:avLst/>
          </a:prstGeom>
          <a:noFill/>
        </p:spPr>
        <p:txBody>
          <a:bodyPr wrap="square" rtlCol="0">
            <a:spAutoFit/>
          </a:bodyPr>
          <a:lstStyle/>
          <a:p>
            <a:r>
              <a:rPr lang="en-US" sz="1296" dirty="0">
                <a:solidFill>
                  <a:schemeClr val="bg1">
                    <a:lumMod val="65000"/>
                  </a:schemeClr>
                </a:solidFill>
                <a:latin typeface="Subway Footlong Office" pitchFamily="50" charset="0"/>
              </a:rPr>
              <a:t>TEAM FIRST CHALLENGE</a:t>
            </a:r>
          </a:p>
        </p:txBody>
      </p:sp>
    </p:spTree>
    <p:custDataLst>
      <p:tags r:id="rId1"/>
    </p:custDataLst>
    <p:extLst>
      <p:ext uri="{BB962C8B-B14F-4D97-AF65-F5344CB8AC3E}">
        <p14:creationId xmlns:p14="http://schemas.microsoft.com/office/powerpoint/2010/main" val="1624171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245088"/>
            <a:ext cx="9144490" cy="5612911"/>
          </a:xfrm>
          <a:prstGeom prst="rect">
            <a:avLst/>
          </a:prstGeom>
          <a:gradFill>
            <a:gsLst>
              <a:gs pos="0">
                <a:schemeClr val="bg1"/>
              </a:gs>
              <a:gs pos="100000">
                <a:schemeClr val="bg1">
                  <a:lumMod val="95000"/>
                  <a:alpha val="8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6" dirty="0"/>
              <a:t>   </a:t>
            </a:r>
            <a:endParaRPr lang="en-IN" sz="1296" dirty="0"/>
          </a:p>
        </p:txBody>
      </p:sp>
      <p:sp>
        <p:nvSpPr>
          <p:cNvPr id="42" name="TextBox 41"/>
          <p:cNvSpPr txBox="1"/>
          <p:nvPr/>
        </p:nvSpPr>
        <p:spPr>
          <a:xfrm>
            <a:off x="1116812" y="1566944"/>
            <a:ext cx="6910378" cy="408253"/>
          </a:xfrm>
          <a:prstGeom prst="rect">
            <a:avLst/>
          </a:prstGeom>
          <a:noFill/>
        </p:spPr>
        <p:txBody>
          <a:bodyPr wrap="square" rtlCol="0">
            <a:spAutoFit/>
          </a:bodyPr>
          <a:lstStyle>
            <a:defPPr>
              <a:defRPr lang="en-US"/>
            </a:defPPr>
            <a:lvl1pPr>
              <a:defRPr sz="2400">
                <a:solidFill>
                  <a:srgbClr val="009E47"/>
                </a:solidFill>
                <a:latin typeface="Subway Footlong Office" pitchFamily="50" charset="0"/>
              </a:defRPr>
            </a:lvl1pPr>
          </a:lstStyle>
          <a:p>
            <a:pPr lvl="0" algn="ctr"/>
            <a:r>
              <a:rPr lang="en-US" sz="2053" dirty="0">
                <a:solidFill>
                  <a:schemeClr val="tx1"/>
                </a:solidFill>
              </a:rPr>
              <a:t>UNRELIABLE TEAM MEMBERS?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491" y="2217465"/>
            <a:ext cx="4895808" cy="3437655"/>
          </a:xfrm>
          <a:prstGeom prst="rect">
            <a:avLst/>
          </a:prstGeom>
        </p:spPr>
      </p:pic>
      <p:sp>
        <p:nvSpPr>
          <p:cNvPr id="9" name="TextBox 8">
            <a:extLst>
              <a:ext uri="{FF2B5EF4-FFF2-40B4-BE49-F238E27FC236}">
                <a16:creationId xmlns:a16="http://schemas.microsoft.com/office/drawing/2014/main" id="{1112ADFB-4251-44E4-A079-C182286A57B6}"/>
              </a:ext>
            </a:extLst>
          </p:cNvPr>
          <p:cNvSpPr txBox="1"/>
          <p:nvPr/>
        </p:nvSpPr>
        <p:spPr>
          <a:xfrm>
            <a:off x="750745" y="2589451"/>
            <a:ext cx="2555970" cy="2785378"/>
          </a:xfrm>
          <a:prstGeom prst="rect">
            <a:avLst/>
          </a:prstGeom>
          <a:noFill/>
        </p:spPr>
        <p:txBody>
          <a:bodyPr wrap="square" rtlCol="0">
            <a:spAutoFit/>
          </a:bodyPr>
          <a:lstStyle/>
          <a:p>
            <a:pPr>
              <a:lnSpc>
                <a:spcPts val="2052"/>
              </a:lnSpc>
            </a:pPr>
            <a:r>
              <a:rPr lang="en-US" sz="1539" dirty="0">
                <a:latin typeface="Subway Six-Inch Office" pitchFamily="50" charset="0"/>
              </a:rPr>
              <a:t>Your new location being transferred to you already has a full team. However, team members don’t seem reliable: they often call out sick with little notice, and don’t take initiative to complete tasks proactively or properly.</a:t>
            </a:r>
          </a:p>
        </p:txBody>
      </p:sp>
      <p:sp>
        <p:nvSpPr>
          <p:cNvPr id="7" name="Rectangle 6"/>
          <p:cNvSpPr/>
          <p:nvPr/>
        </p:nvSpPr>
        <p:spPr>
          <a:xfrm>
            <a:off x="596703" y="2217465"/>
            <a:ext cx="7950596" cy="343765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6"/>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9144001" cy="802836"/>
          </a:xfrm>
          <a:prstGeom prst="rect">
            <a:avLst/>
          </a:prstGeom>
        </p:spPr>
      </p:pic>
      <p:sp>
        <p:nvSpPr>
          <p:cNvPr id="11" name="TextBox 10"/>
          <p:cNvSpPr txBox="1"/>
          <p:nvPr/>
        </p:nvSpPr>
        <p:spPr>
          <a:xfrm>
            <a:off x="543902" y="265004"/>
            <a:ext cx="6885864" cy="291747"/>
          </a:xfrm>
          <a:prstGeom prst="rect">
            <a:avLst/>
          </a:prstGeom>
          <a:noFill/>
        </p:spPr>
        <p:txBody>
          <a:bodyPr wrap="square" rtlCol="0">
            <a:spAutoFit/>
          </a:bodyPr>
          <a:lstStyle/>
          <a:p>
            <a:r>
              <a:rPr lang="en-US" sz="1296" dirty="0">
                <a:solidFill>
                  <a:schemeClr val="bg1">
                    <a:lumMod val="65000"/>
                  </a:schemeClr>
                </a:solidFill>
                <a:latin typeface="Subway Footlong Office" pitchFamily="50" charset="0"/>
              </a:rPr>
              <a:t>TEAM FIRST CHALLENGE</a:t>
            </a:r>
          </a:p>
        </p:txBody>
      </p:sp>
    </p:spTree>
    <p:custDataLst>
      <p:tags r:id="rId1"/>
    </p:custDataLst>
    <p:extLst>
      <p:ext uri="{BB962C8B-B14F-4D97-AF65-F5344CB8AC3E}">
        <p14:creationId xmlns:p14="http://schemas.microsoft.com/office/powerpoint/2010/main" val="3727443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245088"/>
            <a:ext cx="9144490" cy="5612911"/>
          </a:xfrm>
          <a:prstGeom prst="rect">
            <a:avLst/>
          </a:prstGeom>
          <a:gradFill>
            <a:gsLst>
              <a:gs pos="0">
                <a:schemeClr val="bg1"/>
              </a:gs>
              <a:gs pos="100000">
                <a:schemeClr val="bg1">
                  <a:lumMod val="95000"/>
                  <a:alpha val="8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96" dirty="0"/>
              <a:t>   </a:t>
            </a:r>
            <a:endParaRPr lang="en-IN" sz="1296"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802836"/>
          </a:xfrm>
          <a:prstGeom prst="rect">
            <a:avLst/>
          </a:prstGeom>
        </p:spPr>
      </p:pic>
      <p:sp>
        <p:nvSpPr>
          <p:cNvPr id="31" name="TextBox 30"/>
          <p:cNvSpPr txBox="1"/>
          <p:nvPr/>
        </p:nvSpPr>
        <p:spPr>
          <a:xfrm>
            <a:off x="543902" y="265004"/>
            <a:ext cx="6885864" cy="291747"/>
          </a:xfrm>
          <a:prstGeom prst="rect">
            <a:avLst/>
          </a:prstGeom>
          <a:noFill/>
        </p:spPr>
        <p:txBody>
          <a:bodyPr wrap="square" rtlCol="0">
            <a:spAutoFit/>
          </a:bodyPr>
          <a:lstStyle/>
          <a:p>
            <a:r>
              <a:rPr lang="en-US" sz="1296" dirty="0">
                <a:solidFill>
                  <a:schemeClr val="bg1">
                    <a:lumMod val="65000"/>
                  </a:schemeClr>
                </a:solidFill>
                <a:latin typeface="Subway Footlong Office" pitchFamily="50" charset="0"/>
              </a:rPr>
              <a:t>TEAM FIRST CHALLENGE</a:t>
            </a:r>
          </a:p>
        </p:txBody>
      </p:sp>
      <p:sp>
        <p:nvSpPr>
          <p:cNvPr id="42" name="TextBox 41"/>
          <p:cNvSpPr txBox="1"/>
          <p:nvPr/>
        </p:nvSpPr>
        <p:spPr>
          <a:xfrm>
            <a:off x="1116812" y="1566944"/>
            <a:ext cx="6910378" cy="408253"/>
          </a:xfrm>
          <a:prstGeom prst="rect">
            <a:avLst/>
          </a:prstGeom>
          <a:noFill/>
        </p:spPr>
        <p:txBody>
          <a:bodyPr wrap="square" rtlCol="0">
            <a:spAutoFit/>
          </a:bodyPr>
          <a:lstStyle>
            <a:defPPr>
              <a:defRPr lang="en-US"/>
            </a:defPPr>
            <a:lvl1pPr>
              <a:defRPr sz="2400">
                <a:solidFill>
                  <a:srgbClr val="009E47"/>
                </a:solidFill>
                <a:latin typeface="Subway Footlong Office" pitchFamily="50" charset="0"/>
              </a:defRPr>
            </a:lvl1pPr>
          </a:lstStyle>
          <a:p>
            <a:pPr lvl="0" algn="ctr"/>
            <a:r>
              <a:rPr lang="en-US" sz="2053" dirty="0">
                <a:solidFill>
                  <a:schemeClr val="tx1"/>
                </a:solidFill>
              </a:rPr>
              <a:t>DON’T STEAL MY TEAM MEMBERS!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491" y="2217465"/>
            <a:ext cx="4895808" cy="3437655"/>
          </a:xfrm>
          <a:prstGeom prst="rect">
            <a:avLst/>
          </a:prstGeom>
        </p:spPr>
      </p:pic>
      <p:sp>
        <p:nvSpPr>
          <p:cNvPr id="9" name="TextBox 8">
            <a:extLst>
              <a:ext uri="{FF2B5EF4-FFF2-40B4-BE49-F238E27FC236}">
                <a16:creationId xmlns:a16="http://schemas.microsoft.com/office/drawing/2014/main" id="{1112ADFB-4251-44E4-A079-C182286A57B6}"/>
              </a:ext>
            </a:extLst>
          </p:cNvPr>
          <p:cNvSpPr txBox="1"/>
          <p:nvPr/>
        </p:nvSpPr>
        <p:spPr>
          <a:xfrm>
            <a:off x="750745" y="2852672"/>
            <a:ext cx="2440386" cy="2246769"/>
          </a:xfrm>
          <a:prstGeom prst="rect">
            <a:avLst/>
          </a:prstGeom>
          <a:noFill/>
        </p:spPr>
        <p:txBody>
          <a:bodyPr wrap="square" rtlCol="0">
            <a:spAutoFit/>
          </a:bodyPr>
          <a:lstStyle/>
          <a:p>
            <a:pPr>
              <a:lnSpc>
                <a:spcPts val="2052"/>
              </a:lnSpc>
            </a:pPr>
            <a:r>
              <a:rPr lang="en-US" sz="1539" dirty="0">
                <a:latin typeface="Subway Six-Inch Office" pitchFamily="50" charset="0"/>
              </a:rPr>
              <a:t>A direct competitor opened up nearby, and are hiring. You hear murmurings that your team members are tempted to apply for jobs with that competitor.</a:t>
            </a:r>
          </a:p>
        </p:txBody>
      </p:sp>
      <p:sp>
        <p:nvSpPr>
          <p:cNvPr id="7" name="Rectangle 6"/>
          <p:cNvSpPr/>
          <p:nvPr/>
        </p:nvSpPr>
        <p:spPr>
          <a:xfrm>
            <a:off x="596703" y="2217465"/>
            <a:ext cx="7950596" cy="343765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96"/>
          </a:p>
        </p:txBody>
      </p:sp>
    </p:spTree>
    <p:custDataLst>
      <p:tags r:id="rId1"/>
    </p:custDataLst>
    <p:extLst>
      <p:ext uri="{BB962C8B-B14F-4D97-AF65-F5344CB8AC3E}">
        <p14:creationId xmlns:p14="http://schemas.microsoft.com/office/powerpoint/2010/main" val="594845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135023"/>
            <a:ext cx="3933371" cy="2173054"/>
          </a:xfrm>
        </p:spPr>
        <p:txBody>
          <a:bodyPr>
            <a:normAutofit/>
          </a:bodyPr>
          <a:lstStyle/>
          <a:p>
            <a:pPr lvl="0" algn="ctr"/>
            <a:r>
              <a:rPr lang="en-US" sz="3400" dirty="0">
                <a:latin typeface="Subway Six-Inch Office" pitchFamily="50" charset="0"/>
              </a:rPr>
              <a:t>Respond to angry guest </a:t>
            </a:r>
            <a:r>
              <a:rPr lang="en-US" sz="3400" dirty="0" smtClean="0">
                <a:latin typeface="Subway Six-Inch Office" pitchFamily="50" charset="0"/>
              </a:rPr>
              <a:t/>
            </a:r>
            <a:br>
              <a:rPr lang="en-US" sz="3400" dirty="0" smtClean="0">
                <a:latin typeface="Subway Six-Inch Office" pitchFamily="50" charset="0"/>
              </a:rPr>
            </a:br>
            <a:r>
              <a:rPr lang="en-US" sz="3400" dirty="0" smtClean="0">
                <a:latin typeface="Subway Six-Inch Office" pitchFamily="50" charset="0"/>
              </a:rPr>
              <a:t>in restaurant</a:t>
            </a:r>
            <a:endParaRPr lang="en-US" sz="3400" dirty="0">
              <a:latin typeface="Subway Six-Inch Office" pitchFamily="50" charset="0"/>
            </a:endParaRPr>
          </a:p>
        </p:txBody>
      </p:sp>
      <p:sp>
        <p:nvSpPr>
          <p:cNvPr id="3" name="Title 1"/>
          <p:cNvSpPr txBox="1">
            <a:spLocks/>
          </p:cNvSpPr>
          <p:nvPr/>
        </p:nvSpPr>
        <p:spPr>
          <a:xfrm>
            <a:off x="435428" y="2612741"/>
            <a:ext cx="3933371" cy="19157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Respond to angry guest on Subway® Listens</a:t>
            </a:r>
            <a:endParaRPr lang="en-US" sz="3400" dirty="0">
              <a:latin typeface="Subway Six-Inch Office" pitchFamily="50" charset="0"/>
            </a:endParaRPr>
          </a:p>
        </p:txBody>
      </p:sp>
      <p:sp>
        <p:nvSpPr>
          <p:cNvPr id="4" name="Title 1"/>
          <p:cNvSpPr txBox="1">
            <a:spLocks/>
          </p:cNvSpPr>
          <p:nvPr/>
        </p:nvSpPr>
        <p:spPr>
          <a:xfrm>
            <a:off x="4789716" y="2612741"/>
            <a:ext cx="4078514" cy="19157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Prepare your tax returns a few months in advance</a:t>
            </a:r>
            <a:endParaRPr lang="en-US" sz="3400" dirty="0">
              <a:latin typeface="Subway Six-Inch Office" pitchFamily="50" charset="0"/>
            </a:endParaRPr>
          </a:p>
        </p:txBody>
      </p:sp>
      <p:sp>
        <p:nvSpPr>
          <p:cNvPr id="5" name="Title 1"/>
          <p:cNvSpPr txBox="1">
            <a:spLocks/>
          </p:cNvSpPr>
          <p:nvPr/>
        </p:nvSpPr>
        <p:spPr>
          <a:xfrm>
            <a:off x="4789716" y="263692"/>
            <a:ext cx="4078514" cy="191571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Catch up with a former associate </a:t>
            </a:r>
            <a:br>
              <a:rPr lang="en-US" sz="3400" dirty="0" smtClean="0">
                <a:latin typeface="Subway Six-Inch Office" pitchFamily="50" charset="0"/>
              </a:rPr>
            </a:br>
            <a:r>
              <a:rPr lang="en-US" sz="3400" dirty="0" smtClean="0">
                <a:latin typeface="Subway Six-Inch Office" pitchFamily="50" charset="0"/>
              </a:rPr>
              <a:t>over a long lunch</a:t>
            </a:r>
            <a:endParaRPr lang="en-US" sz="3400" dirty="0">
              <a:latin typeface="Subway Six-Inch Office" pitchFamily="50" charset="0"/>
            </a:endParaRPr>
          </a:p>
        </p:txBody>
      </p:sp>
      <p:sp>
        <p:nvSpPr>
          <p:cNvPr id="6" name="Title 1"/>
          <p:cNvSpPr txBox="1">
            <a:spLocks/>
          </p:cNvSpPr>
          <p:nvPr/>
        </p:nvSpPr>
        <p:spPr>
          <a:xfrm>
            <a:off x="435428" y="4884228"/>
            <a:ext cx="3933371" cy="19157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Go on a long drive</a:t>
            </a:r>
            <a:endParaRPr lang="en-US" sz="3400" dirty="0">
              <a:latin typeface="Subway Six-Inch Office" pitchFamily="50" charset="0"/>
            </a:endParaRPr>
          </a:p>
        </p:txBody>
      </p:sp>
      <p:cxnSp>
        <p:nvCxnSpPr>
          <p:cNvPr id="8" name="Straight Connector 7"/>
          <p:cNvCxnSpPr/>
          <p:nvPr/>
        </p:nvCxnSpPr>
        <p:spPr>
          <a:xfrm>
            <a:off x="4557486" y="0"/>
            <a:ext cx="58057" cy="6858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308077"/>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515" y="4659700"/>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 y="-571058"/>
            <a:ext cx="9144001" cy="802836"/>
          </a:xfrm>
          <a:prstGeom prst="rect">
            <a:avLst/>
          </a:prstGeom>
        </p:spPr>
      </p:pic>
      <p:sp>
        <p:nvSpPr>
          <p:cNvPr id="11" name="TextBox 10"/>
          <p:cNvSpPr txBox="1"/>
          <p:nvPr/>
        </p:nvSpPr>
        <p:spPr>
          <a:xfrm>
            <a:off x="631183" y="-261197"/>
            <a:ext cx="8051440" cy="325602"/>
          </a:xfrm>
          <a:prstGeom prst="rect">
            <a:avLst/>
          </a:prstGeom>
          <a:noFill/>
        </p:spPr>
        <p:txBody>
          <a:bodyPr wrap="square" rtlCol="0">
            <a:spAutoFit/>
          </a:bodyPr>
          <a:lstStyle/>
          <a:p>
            <a:r>
              <a:rPr lang="en-US" sz="1516" dirty="0" smtClean="0">
                <a:solidFill>
                  <a:schemeClr val="bg1">
                    <a:lumMod val="65000"/>
                  </a:schemeClr>
                </a:solidFill>
                <a:latin typeface="Subway Footlong Office" pitchFamily="50" charset="0"/>
              </a:rPr>
              <a:t>Time management prioritization activity </a:t>
            </a:r>
            <a:endParaRPr lang="en-US" sz="1516" dirty="0">
              <a:solidFill>
                <a:schemeClr val="bg1">
                  <a:lumMod val="65000"/>
                </a:schemeClr>
              </a:solidFill>
              <a:latin typeface="Subway Footlong Office" pitchFamily="50" charset="0"/>
            </a:endParaRPr>
          </a:p>
        </p:txBody>
      </p:sp>
    </p:spTree>
    <p:extLst>
      <p:ext uri="{BB962C8B-B14F-4D97-AF65-F5344CB8AC3E}">
        <p14:creationId xmlns:p14="http://schemas.microsoft.com/office/powerpoint/2010/main" val="201018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135023"/>
            <a:ext cx="3933371" cy="2173054"/>
          </a:xfrm>
        </p:spPr>
        <p:txBody>
          <a:bodyPr>
            <a:normAutofit/>
          </a:bodyPr>
          <a:lstStyle/>
          <a:p>
            <a:pPr lvl="0" algn="ctr"/>
            <a:r>
              <a:rPr lang="en-US" sz="3400" dirty="0">
                <a:latin typeface="Subway Six-Inch Office" pitchFamily="50" charset="0"/>
              </a:rPr>
              <a:t>Respond to angry guest </a:t>
            </a:r>
            <a:r>
              <a:rPr lang="en-US" sz="3400" dirty="0" smtClean="0">
                <a:latin typeface="Subway Six-Inch Office" pitchFamily="50" charset="0"/>
              </a:rPr>
              <a:t/>
            </a:r>
            <a:br>
              <a:rPr lang="en-US" sz="3400" dirty="0" smtClean="0">
                <a:latin typeface="Subway Six-Inch Office" pitchFamily="50" charset="0"/>
              </a:rPr>
            </a:br>
            <a:r>
              <a:rPr lang="en-US" sz="3400" dirty="0" smtClean="0">
                <a:latin typeface="Subway Six-Inch Office" pitchFamily="50" charset="0"/>
              </a:rPr>
              <a:t>in restaurant</a:t>
            </a:r>
            <a:endParaRPr lang="en-US" sz="3400" dirty="0">
              <a:latin typeface="Subway Six-Inch Office" pitchFamily="50" charset="0"/>
            </a:endParaRPr>
          </a:p>
        </p:txBody>
      </p:sp>
      <p:sp>
        <p:nvSpPr>
          <p:cNvPr id="3" name="Title 1"/>
          <p:cNvSpPr txBox="1">
            <a:spLocks/>
          </p:cNvSpPr>
          <p:nvPr/>
        </p:nvSpPr>
        <p:spPr>
          <a:xfrm>
            <a:off x="435428" y="2612741"/>
            <a:ext cx="3933371" cy="19157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Respond to angry guest on Subway® Listens</a:t>
            </a:r>
            <a:endParaRPr lang="en-US" sz="3400" dirty="0">
              <a:latin typeface="Subway Six-Inch Office" pitchFamily="50" charset="0"/>
            </a:endParaRPr>
          </a:p>
        </p:txBody>
      </p:sp>
      <p:sp>
        <p:nvSpPr>
          <p:cNvPr id="4" name="Title 1"/>
          <p:cNvSpPr txBox="1">
            <a:spLocks/>
          </p:cNvSpPr>
          <p:nvPr/>
        </p:nvSpPr>
        <p:spPr>
          <a:xfrm>
            <a:off x="4789716" y="2612741"/>
            <a:ext cx="4078514" cy="19157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Prepare your tax returns a few months in advance</a:t>
            </a:r>
            <a:endParaRPr lang="en-US" sz="3400" dirty="0">
              <a:latin typeface="Subway Six-Inch Office" pitchFamily="50" charset="0"/>
            </a:endParaRPr>
          </a:p>
        </p:txBody>
      </p:sp>
      <p:sp>
        <p:nvSpPr>
          <p:cNvPr id="5" name="Title 1"/>
          <p:cNvSpPr txBox="1">
            <a:spLocks/>
          </p:cNvSpPr>
          <p:nvPr/>
        </p:nvSpPr>
        <p:spPr>
          <a:xfrm>
            <a:off x="4789716" y="263692"/>
            <a:ext cx="4078514" cy="191571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Catch up with a former associate </a:t>
            </a:r>
            <a:br>
              <a:rPr lang="en-US" sz="3400" dirty="0" smtClean="0">
                <a:latin typeface="Subway Six-Inch Office" pitchFamily="50" charset="0"/>
              </a:rPr>
            </a:br>
            <a:r>
              <a:rPr lang="en-US" sz="3400" dirty="0" smtClean="0">
                <a:latin typeface="Subway Six-Inch Office" pitchFamily="50" charset="0"/>
              </a:rPr>
              <a:t>over a long lunch</a:t>
            </a:r>
            <a:endParaRPr lang="en-US" sz="3400" dirty="0">
              <a:latin typeface="Subway Six-Inch Office" pitchFamily="50" charset="0"/>
            </a:endParaRPr>
          </a:p>
        </p:txBody>
      </p:sp>
      <p:sp>
        <p:nvSpPr>
          <p:cNvPr id="6" name="Title 1"/>
          <p:cNvSpPr txBox="1">
            <a:spLocks/>
          </p:cNvSpPr>
          <p:nvPr/>
        </p:nvSpPr>
        <p:spPr>
          <a:xfrm>
            <a:off x="435428" y="4884228"/>
            <a:ext cx="3933371" cy="19157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smtClean="0">
                <a:latin typeface="Subway Six-Inch Office" pitchFamily="50" charset="0"/>
              </a:rPr>
              <a:t>Go on a long drive</a:t>
            </a:r>
            <a:endParaRPr lang="en-US" sz="3400" dirty="0">
              <a:latin typeface="Subway Six-Inch Office" pitchFamily="50" charset="0"/>
            </a:endParaRPr>
          </a:p>
        </p:txBody>
      </p:sp>
      <p:cxnSp>
        <p:nvCxnSpPr>
          <p:cNvPr id="8" name="Straight Connector 7"/>
          <p:cNvCxnSpPr/>
          <p:nvPr/>
        </p:nvCxnSpPr>
        <p:spPr>
          <a:xfrm>
            <a:off x="4557486" y="0"/>
            <a:ext cx="58057" cy="6858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308077"/>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515" y="4659700"/>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 y="-571058"/>
            <a:ext cx="9144001" cy="802836"/>
          </a:xfrm>
          <a:prstGeom prst="rect">
            <a:avLst/>
          </a:prstGeom>
        </p:spPr>
      </p:pic>
      <p:sp>
        <p:nvSpPr>
          <p:cNvPr id="11" name="TextBox 10"/>
          <p:cNvSpPr txBox="1"/>
          <p:nvPr/>
        </p:nvSpPr>
        <p:spPr>
          <a:xfrm>
            <a:off x="631183" y="-261197"/>
            <a:ext cx="8051440" cy="325602"/>
          </a:xfrm>
          <a:prstGeom prst="rect">
            <a:avLst/>
          </a:prstGeom>
          <a:noFill/>
        </p:spPr>
        <p:txBody>
          <a:bodyPr wrap="square" rtlCol="0">
            <a:spAutoFit/>
          </a:bodyPr>
          <a:lstStyle/>
          <a:p>
            <a:r>
              <a:rPr lang="en-US" sz="1516" dirty="0" smtClean="0">
                <a:solidFill>
                  <a:schemeClr val="bg1">
                    <a:lumMod val="65000"/>
                  </a:schemeClr>
                </a:solidFill>
                <a:latin typeface="Subway Footlong Office" pitchFamily="50" charset="0"/>
              </a:rPr>
              <a:t>Time management prioritization activity </a:t>
            </a:r>
            <a:endParaRPr lang="en-US" sz="1516" dirty="0">
              <a:solidFill>
                <a:schemeClr val="bg1">
                  <a:lumMod val="65000"/>
                </a:schemeClr>
              </a:solidFill>
              <a:latin typeface="Subway Footlong Office" pitchFamily="50" charset="0"/>
            </a:endParaRPr>
          </a:p>
        </p:txBody>
      </p:sp>
    </p:spTree>
    <p:extLst>
      <p:ext uri="{BB962C8B-B14F-4D97-AF65-F5344CB8AC3E}">
        <p14:creationId xmlns:p14="http://schemas.microsoft.com/office/powerpoint/2010/main" val="176933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3537143"/>
          </a:xfrm>
          <a:prstGeom prst="rect">
            <a:avLst/>
          </a:prstGeom>
          <a:noFill/>
        </p:spPr>
        <p:txBody>
          <a:bodyPr wrap="square" rtlCol="0">
            <a:spAutoFit/>
          </a:bodyPr>
          <a:lstStyle/>
          <a:p>
            <a:pPr algn="just"/>
            <a:r>
              <a:rPr lang="en-IN" sz="2000" dirty="0">
                <a:latin typeface="Subway Six-Inch Office" pitchFamily="50" charset="0"/>
              </a:rPr>
              <a:t>You have set up your restaurant and business was looking good. Unfortunately, a natural disaster struck a nearby locality where your main suppliers of meat and veggies were situated, taking them off-line. Now you need to pay much higher prices for these ingredients and you have no idea when the situation is expected to return to normal. How will you respond?</a:t>
            </a:r>
            <a:endParaRPr lang="en-US" sz="2000" dirty="0">
              <a:latin typeface="Subway Six-Inch Office" pitchFamily="50" charset="0"/>
            </a:endParaRPr>
          </a:p>
        </p:txBody>
      </p:sp>
      <p:sp>
        <p:nvSpPr>
          <p:cNvPr id="8" name="TextBox 7"/>
          <p:cNvSpPr txBox="1"/>
          <p:nvPr/>
        </p:nvSpPr>
        <p:spPr>
          <a:xfrm>
            <a:off x="1526985" y="1438078"/>
            <a:ext cx="2026227"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a:solidFill>
                  <a:schemeClr val="tx1"/>
                </a:solidFill>
              </a:rPr>
              <a:t>VOLATILITY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103" y="1899871"/>
            <a:ext cx="2631261" cy="1747725"/>
          </a:xfrm>
          <a:prstGeom prst="rect">
            <a:avLst/>
          </a:prstGeom>
        </p:spPr>
      </p:pic>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sp>
        <p:nvSpPr>
          <p:cNvPr id="11" name="Oval 10"/>
          <p:cNvSpPr/>
          <p:nvPr/>
        </p:nvSpPr>
        <p:spPr>
          <a:xfrm>
            <a:off x="408171" y="1365316"/>
            <a:ext cx="936622" cy="933968"/>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3" y="1587925"/>
            <a:ext cx="432292" cy="403473"/>
          </a:xfrm>
          <a:prstGeom prst="rect">
            <a:avLst/>
          </a:prstGeom>
          <a:ln>
            <a:solidFill>
              <a:srgbClr val="009E47"/>
            </a:solidFill>
          </a:ln>
        </p:spPr>
      </p:pic>
    </p:spTree>
    <p:extLst>
      <p:ext uri="{BB962C8B-B14F-4D97-AF65-F5344CB8AC3E}">
        <p14:creationId xmlns:p14="http://schemas.microsoft.com/office/powerpoint/2010/main" val="213589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3477875"/>
          </a:xfrm>
          <a:prstGeom prst="rect">
            <a:avLst/>
          </a:prstGeom>
          <a:noFill/>
        </p:spPr>
        <p:txBody>
          <a:bodyPr wrap="square" rtlCol="0">
            <a:spAutoFit/>
          </a:bodyPr>
          <a:lstStyle/>
          <a:p>
            <a:r>
              <a:rPr lang="en-US" sz="2000" dirty="0">
                <a:latin typeface="Subway Six-Inch Office" pitchFamily="50" charset="0"/>
              </a:rPr>
              <a:t>You have set up your restaurant and business was looking good. You needed to travel to another city for a week-long conference and left your trusted manager in charge of the restaurant. On the first day of the conference, you received a message that your manager would be unable to come to work indefinitely due a medical emergency. How will you respond?</a:t>
            </a:r>
          </a:p>
        </p:txBody>
      </p:sp>
      <p:sp>
        <p:nvSpPr>
          <p:cNvPr id="8" name="TextBox 7"/>
          <p:cNvSpPr txBox="1"/>
          <p:nvPr/>
        </p:nvSpPr>
        <p:spPr>
          <a:xfrm>
            <a:off x="1526985" y="1438078"/>
            <a:ext cx="2026227"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a:solidFill>
                  <a:schemeClr val="tx1"/>
                </a:solidFill>
              </a:rPr>
              <a:t>VOLATILITY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103" y="1899871"/>
            <a:ext cx="2631261" cy="1747725"/>
          </a:xfrm>
          <a:prstGeom prst="rect">
            <a:avLst/>
          </a:prstGeom>
        </p:spPr>
      </p:pic>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sp>
        <p:nvSpPr>
          <p:cNvPr id="11" name="Oval 10"/>
          <p:cNvSpPr/>
          <p:nvPr/>
        </p:nvSpPr>
        <p:spPr>
          <a:xfrm>
            <a:off x="408171" y="1365316"/>
            <a:ext cx="936622" cy="933968"/>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3" y="1587925"/>
            <a:ext cx="432292" cy="403473"/>
          </a:xfrm>
          <a:prstGeom prst="rect">
            <a:avLst/>
          </a:prstGeom>
          <a:ln>
            <a:solidFill>
              <a:srgbClr val="009E47"/>
            </a:solidFill>
          </a:ln>
        </p:spPr>
      </p:pic>
    </p:spTree>
    <p:extLst>
      <p:ext uri="{BB962C8B-B14F-4D97-AF65-F5344CB8AC3E}">
        <p14:creationId xmlns:p14="http://schemas.microsoft.com/office/powerpoint/2010/main" val="406159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2554545"/>
          </a:xfrm>
          <a:prstGeom prst="rect">
            <a:avLst/>
          </a:prstGeom>
          <a:noFill/>
        </p:spPr>
        <p:txBody>
          <a:bodyPr wrap="square" rtlCol="0">
            <a:spAutoFit/>
          </a:bodyPr>
          <a:lstStyle/>
          <a:p>
            <a:r>
              <a:rPr lang="en-US" sz="2000" dirty="0">
                <a:latin typeface="Subway Six-Inch Office" pitchFamily="50" charset="0"/>
              </a:rPr>
              <a:t>You set up your restaurant at a prime location. Business was picking up but in the first month itself, a direct competitor opened up a restaurant right next to yours. Suddenly, the future looks uncertain as your guests get split between the two restaurants. How will you respond?</a:t>
            </a:r>
          </a:p>
        </p:txBody>
      </p:sp>
      <p:sp>
        <p:nvSpPr>
          <p:cNvPr id="8" name="TextBox 7"/>
          <p:cNvSpPr txBox="1"/>
          <p:nvPr/>
        </p:nvSpPr>
        <p:spPr>
          <a:xfrm>
            <a:off x="1526985" y="1438078"/>
            <a:ext cx="2609586"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smtClean="0">
                <a:solidFill>
                  <a:schemeClr val="tx1"/>
                </a:solidFill>
              </a:rPr>
              <a:t>UNCERTAINTY</a:t>
            </a:r>
            <a:endParaRPr lang="en-IN" sz="2401" dirty="0">
              <a:solidFill>
                <a:schemeClr val="tx1"/>
              </a:solidFill>
            </a:endParaRPr>
          </a:p>
        </p:txBody>
      </p:sp>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grpSp>
        <p:nvGrpSpPr>
          <p:cNvPr id="16" name="Group 15"/>
          <p:cNvGrpSpPr/>
          <p:nvPr/>
        </p:nvGrpSpPr>
        <p:grpSpPr>
          <a:xfrm>
            <a:off x="420708" y="1365316"/>
            <a:ext cx="936622" cy="933968"/>
            <a:chOff x="408171" y="1365315"/>
            <a:chExt cx="936622" cy="933969"/>
          </a:xfrm>
        </p:grpSpPr>
        <p:sp>
          <p:nvSpPr>
            <p:cNvPr id="17" name="Oval 16"/>
            <p:cNvSpPr/>
            <p:nvPr/>
          </p:nvSpPr>
          <p:spPr>
            <a:xfrm>
              <a:off x="408171" y="1365315"/>
              <a:ext cx="936622" cy="933969"/>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77" y="1544694"/>
              <a:ext cx="575210" cy="575210"/>
            </a:xfrm>
            <a:prstGeom prst="rect">
              <a:avLst/>
            </a:prstGeom>
          </p:spPr>
        </p:pic>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76" y="1899871"/>
            <a:ext cx="2621587" cy="1747725"/>
          </a:xfrm>
          <a:prstGeom prst="rect">
            <a:avLst/>
          </a:prstGeom>
        </p:spPr>
      </p:pic>
    </p:spTree>
    <p:extLst>
      <p:ext uri="{BB962C8B-B14F-4D97-AF65-F5344CB8AC3E}">
        <p14:creationId xmlns:p14="http://schemas.microsoft.com/office/powerpoint/2010/main" val="384707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2246769"/>
          </a:xfrm>
          <a:prstGeom prst="rect">
            <a:avLst/>
          </a:prstGeom>
          <a:noFill/>
        </p:spPr>
        <p:txBody>
          <a:bodyPr wrap="square" rtlCol="0">
            <a:spAutoFit/>
          </a:bodyPr>
          <a:lstStyle/>
          <a:p>
            <a:r>
              <a:rPr lang="en-US" sz="2000" dirty="0">
                <a:latin typeface="Subway Six-Inch Office" pitchFamily="50" charset="0"/>
              </a:rPr>
              <a:t>You’ve taken over your new restaurant and everything goes well for the first few weeks. Then, without warning, Team Members suddenly begin quitting. You are uncertain why this is happening. How will you respond?</a:t>
            </a:r>
          </a:p>
        </p:txBody>
      </p:sp>
      <p:sp>
        <p:nvSpPr>
          <p:cNvPr id="8" name="TextBox 7"/>
          <p:cNvSpPr txBox="1"/>
          <p:nvPr/>
        </p:nvSpPr>
        <p:spPr>
          <a:xfrm>
            <a:off x="1526985" y="1438078"/>
            <a:ext cx="2609586"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smtClean="0">
                <a:solidFill>
                  <a:schemeClr val="tx1"/>
                </a:solidFill>
              </a:rPr>
              <a:t>UNCERTAINTY</a:t>
            </a:r>
            <a:endParaRPr lang="en-IN" sz="2401" dirty="0">
              <a:solidFill>
                <a:schemeClr val="tx1"/>
              </a:solidFill>
            </a:endParaRPr>
          </a:p>
        </p:txBody>
      </p:sp>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grpSp>
        <p:nvGrpSpPr>
          <p:cNvPr id="13" name="Group 12"/>
          <p:cNvGrpSpPr/>
          <p:nvPr/>
        </p:nvGrpSpPr>
        <p:grpSpPr>
          <a:xfrm>
            <a:off x="420708" y="1365316"/>
            <a:ext cx="936622" cy="933968"/>
            <a:chOff x="408171" y="1365315"/>
            <a:chExt cx="936622" cy="933969"/>
          </a:xfrm>
        </p:grpSpPr>
        <p:sp>
          <p:nvSpPr>
            <p:cNvPr id="14" name="Oval 13"/>
            <p:cNvSpPr/>
            <p:nvPr/>
          </p:nvSpPr>
          <p:spPr>
            <a:xfrm>
              <a:off x="408171" y="1365315"/>
              <a:ext cx="936622" cy="933969"/>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77" y="1544694"/>
              <a:ext cx="575210" cy="575210"/>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776" y="1899871"/>
            <a:ext cx="2621587" cy="1747725"/>
          </a:xfrm>
          <a:prstGeom prst="rect">
            <a:avLst/>
          </a:prstGeom>
        </p:spPr>
      </p:pic>
    </p:spTree>
    <p:extLst>
      <p:ext uri="{BB962C8B-B14F-4D97-AF65-F5344CB8AC3E}">
        <p14:creationId xmlns:p14="http://schemas.microsoft.com/office/powerpoint/2010/main" val="32604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3170099"/>
          </a:xfrm>
          <a:prstGeom prst="rect">
            <a:avLst/>
          </a:prstGeom>
          <a:noFill/>
        </p:spPr>
        <p:txBody>
          <a:bodyPr wrap="square" rtlCol="0">
            <a:spAutoFit/>
          </a:bodyPr>
          <a:lstStyle/>
          <a:p>
            <a:r>
              <a:rPr lang="en-US" sz="2000" dirty="0">
                <a:latin typeface="Subway Six-Inch Office" pitchFamily="50" charset="0"/>
              </a:rPr>
              <a:t>You set up your restaurant and have a steady stream of guests from the local community. A large event was planned at a different location far away, but at the last minute, the venue was shifted to a location right next to your restaurant. Suddenly, your restaurant is flooded with guests as well as multiple catering orders.</a:t>
            </a:r>
          </a:p>
        </p:txBody>
      </p:sp>
      <p:sp>
        <p:nvSpPr>
          <p:cNvPr id="8" name="TextBox 7"/>
          <p:cNvSpPr txBox="1"/>
          <p:nvPr/>
        </p:nvSpPr>
        <p:spPr>
          <a:xfrm>
            <a:off x="1526985" y="1438078"/>
            <a:ext cx="2609586"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smtClean="0">
                <a:solidFill>
                  <a:schemeClr val="tx1"/>
                </a:solidFill>
              </a:rPr>
              <a:t>COMPLEXITY</a:t>
            </a:r>
            <a:endParaRPr lang="en-IN" sz="2401" dirty="0">
              <a:solidFill>
                <a:schemeClr val="tx1"/>
              </a:solidFill>
            </a:endParaRPr>
          </a:p>
        </p:txBody>
      </p:sp>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sp>
        <p:nvSpPr>
          <p:cNvPr id="15" name="Oval 14"/>
          <p:cNvSpPr/>
          <p:nvPr/>
        </p:nvSpPr>
        <p:spPr>
          <a:xfrm>
            <a:off x="408171" y="1365316"/>
            <a:ext cx="936622" cy="933968"/>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74" y="1507964"/>
            <a:ext cx="611816" cy="64867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144" y="1890784"/>
            <a:ext cx="2635219" cy="1756812"/>
          </a:xfrm>
          <a:prstGeom prst="rect">
            <a:avLst/>
          </a:prstGeom>
        </p:spPr>
      </p:pic>
    </p:spTree>
    <p:extLst>
      <p:ext uri="{BB962C8B-B14F-4D97-AF65-F5344CB8AC3E}">
        <p14:creationId xmlns:p14="http://schemas.microsoft.com/office/powerpoint/2010/main" val="145620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13"/>
            <a:ext cx="9144001" cy="802836"/>
          </a:xfrm>
          <a:prstGeom prst="rect">
            <a:avLst/>
          </a:prstGeom>
        </p:spPr>
      </p:pic>
      <p:sp>
        <p:nvSpPr>
          <p:cNvPr id="6" name="TextBox 5"/>
          <p:cNvSpPr txBox="1"/>
          <p:nvPr/>
        </p:nvSpPr>
        <p:spPr>
          <a:xfrm>
            <a:off x="635969" y="304948"/>
            <a:ext cx="8051440" cy="325602"/>
          </a:xfrm>
          <a:prstGeom prst="rect">
            <a:avLst/>
          </a:prstGeom>
          <a:noFill/>
        </p:spPr>
        <p:txBody>
          <a:bodyPr wrap="square" rtlCol="0">
            <a:spAutoFit/>
          </a:bodyPr>
          <a:lstStyle/>
          <a:p>
            <a:r>
              <a:rPr lang="en-US" sz="1516" dirty="0">
                <a:solidFill>
                  <a:schemeClr val="bg1">
                    <a:lumMod val="65000"/>
                  </a:schemeClr>
                </a:solidFill>
                <a:latin typeface="Subway Footlong Office" pitchFamily="50" charset="0"/>
              </a:rPr>
              <a:t>VUCA CASE STUDY CHALLENGE </a:t>
            </a:r>
          </a:p>
        </p:txBody>
      </p:sp>
      <p:sp>
        <p:nvSpPr>
          <p:cNvPr id="7" name="TextBox 6">
            <a:extLst>
              <a:ext uri="{FF2B5EF4-FFF2-40B4-BE49-F238E27FC236}">
                <a16:creationId xmlns:a16="http://schemas.microsoft.com/office/drawing/2014/main" id="{1112ADFB-4251-44E4-A079-C182286A57B6}"/>
              </a:ext>
            </a:extLst>
          </p:cNvPr>
          <p:cNvSpPr txBox="1"/>
          <p:nvPr/>
        </p:nvSpPr>
        <p:spPr>
          <a:xfrm>
            <a:off x="918921" y="2352577"/>
            <a:ext cx="4766969" cy="3477875"/>
          </a:xfrm>
          <a:prstGeom prst="rect">
            <a:avLst/>
          </a:prstGeom>
          <a:noFill/>
        </p:spPr>
        <p:txBody>
          <a:bodyPr wrap="square" rtlCol="0">
            <a:spAutoFit/>
          </a:bodyPr>
          <a:lstStyle/>
          <a:p>
            <a:r>
              <a:rPr lang="en-US" sz="2000" dirty="0">
                <a:latin typeface="Subway Six-Inch Office" pitchFamily="50" charset="0"/>
              </a:rPr>
              <a:t>You have considerable experience in running your restaurant, which is a traditional, freestanding location. You got an opportunity to set up a new restaurant in a non-traditional airport location, where the dynamics are completely different. You decide to go ahead with the non-traditional restaurant but are quite unsure of what your next steps should be. How will you respond?</a:t>
            </a:r>
          </a:p>
        </p:txBody>
      </p:sp>
      <p:sp>
        <p:nvSpPr>
          <p:cNvPr id="8" name="TextBox 7"/>
          <p:cNvSpPr txBox="1"/>
          <p:nvPr/>
        </p:nvSpPr>
        <p:spPr>
          <a:xfrm>
            <a:off x="1526985" y="1438078"/>
            <a:ext cx="2609586" cy="461793"/>
          </a:xfrm>
          <a:prstGeom prst="rect">
            <a:avLst/>
          </a:prstGeom>
          <a:solidFill>
            <a:srgbClr val="FFFFFF"/>
          </a:solidFill>
        </p:spPr>
        <p:txBody>
          <a:bodyPr wrap="square" rtlCol="0">
            <a:spAutoFit/>
          </a:bodyPr>
          <a:lstStyle>
            <a:defPPr>
              <a:defRPr lang="en-US"/>
            </a:defPPr>
            <a:lvl1pPr>
              <a:defRPr sz="2400">
                <a:solidFill>
                  <a:srgbClr val="009E47"/>
                </a:solidFill>
                <a:latin typeface="Subway Footlong Office" pitchFamily="50" charset="0"/>
              </a:defRPr>
            </a:lvl1pPr>
          </a:lstStyle>
          <a:p>
            <a:r>
              <a:rPr lang="en-IN" sz="2401" dirty="0" smtClean="0">
                <a:solidFill>
                  <a:schemeClr val="tx1"/>
                </a:solidFill>
              </a:rPr>
              <a:t>AMBIGUITY</a:t>
            </a:r>
            <a:endParaRPr lang="en-IN" sz="2401" dirty="0">
              <a:solidFill>
                <a:schemeClr val="tx1"/>
              </a:solidFill>
            </a:endParaRPr>
          </a:p>
        </p:txBody>
      </p:sp>
      <p:sp>
        <p:nvSpPr>
          <p:cNvPr id="10" name="Rectangle 9"/>
          <p:cNvSpPr/>
          <p:nvPr/>
        </p:nvSpPr>
        <p:spPr>
          <a:xfrm>
            <a:off x="697707" y="1890784"/>
            <a:ext cx="7840657" cy="4364873"/>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sp>
        <p:nvSpPr>
          <p:cNvPr id="13" name="Oval 12"/>
          <p:cNvSpPr/>
          <p:nvPr/>
        </p:nvSpPr>
        <p:spPr>
          <a:xfrm>
            <a:off x="408171" y="1365316"/>
            <a:ext cx="936622" cy="933968"/>
          </a:xfrm>
          <a:prstGeom prst="ellipse">
            <a:avLst/>
          </a:prstGeom>
          <a:solidFill>
            <a:srgbClr val="009E47"/>
          </a:solidFill>
          <a:ln w="82550">
            <a:noFill/>
          </a:ln>
          <a:effectLst>
            <a:outerShdw dist="12700" dir="2700000" algn="tl" rotWithShape="0">
              <a:schemeClr val="bg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16"/>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67" y="1560546"/>
            <a:ext cx="547238" cy="54723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011" y="1899871"/>
            <a:ext cx="2621587" cy="1747725"/>
          </a:xfrm>
          <a:prstGeom prst="rect">
            <a:avLst/>
          </a:prstGeom>
        </p:spPr>
      </p:pic>
    </p:spTree>
    <p:extLst>
      <p:ext uri="{BB962C8B-B14F-4D97-AF65-F5344CB8AC3E}">
        <p14:creationId xmlns:p14="http://schemas.microsoft.com/office/powerpoint/2010/main" val="3344783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896</Words>
  <Application>Microsoft Office PowerPoint</Application>
  <PresentationFormat>Letter Paper (8.5x11 in)</PresentationFormat>
  <Paragraphs>77</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Subway Footlong Office</vt:lpstr>
      <vt:lpstr>Subway Six-Inch Office</vt:lpstr>
      <vt:lpstr>Office Theme</vt:lpstr>
      <vt:lpstr>PowerPoint Presentation</vt:lpstr>
      <vt:lpstr>Respond to angry guest  in restaurant</vt:lpstr>
      <vt:lpstr>Respond to angry guest  in restaurant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Prioritization Activity in Leadership session</dc:title>
  <dc:creator>Vivek Achary</dc:creator>
  <cp:lastModifiedBy>Vivek Achary</cp:lastModifiedBy>
  <cp:revision>29</cp:revision>
  <dcterms:created xsi:type="dcterms:W3CDTF">2020-12-18T09:20:18Z</dcterms:created>
  <dcterms:modified xsi:type="dcterms:W3CDTF">2023-01-24T08:46:39Z</dcterms:modified>
</cp:coreProperties>
</file>