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9" r:id="rId1"/>
    <p:sldMasterId id="2147483756" r:id="rId2"/>
  </p:sldMasterIdLst>
  <p:notesMasterIdLst>
    <p:notesMasterId r:id="rId18"/>
  </p:notesMasterIdLst>
  <p:sldIdLst>
    <p:sldId id="296" r:id="rId3"/>
    <p:sldId id="276" r:id="rId4"/>
    <p:sldId id="277" r:id="rId5"/>
    <p:sldId id="279" r:id="rId6"/>
    <p:sldId id="284" r:id="rId7"/>
    <p:sldId id="285" r:id="rId8"/>
    <p:sldId id="286" r:id="rId9"/>
    <p:sldId id="281" r:id="rId10"/>
    <p:sldId id="287" r:id="rId11"/>
    <p:sldId id="289" r:id="rId12"/>
    <p:sldId id="290" r:id="rId13"/>
    <p:sldId id="291" r:id="rId14"/>
    <p:sldId id="292" r:id="rId15"/>
    <p:sldId id="293" r:id="rId16"/>
    <p:sldId id="294" r:id="rId17"/>
  </p:sldIdLst>
  <p:sldSz cx="12192000" cy="6858000"/>
  <p:notesSz cx="6858000" cy="9144000"/>
  <p:defaultTextStyle>
    <a:defPPr>
      <a:defRPr lang="en-US"/>
    </a:defPPr>
    <a:lvl1pPr marL="0" algn="l" defTabSz="934569" rtl="0" eaLnBrk="1" latinLnBrk="0" hangingPunct="1">
      <a:defRPr sz="1838" kern="1200">
        <a:solidFill>
          <a:schemeClr val="tx1"/>
        </a:solidFill>
        <a:latin typeface="+mn-lt"/>
        <a:ea typeface="+mn-ea"/>
        <a:cs typeface="+mn-cs"/>
      </a:defRPr>
    </a:lvl1pPr>
    <a:lvl2pPr marL="467285" algn="l" defTabSz="934569" rtl="0" eaLnBrk="1" latinLnBrk="0" hangingPunct="1">
      <a:defRPr sz="1838" kern="1200">
        <a:solidFill>
          <a:schemeClr val="tx1"/>
        </a:solidFill>
        <a:latin typeface="+mn-lt"/>
        <a:ea typeface="+mn-ea"/>
        <a:cs typeface="+mn-cs"/>
      </a:defRPr>
    </a:lvl2pPr>
    <a:lvl3pPr marL="934569" algn="l" defTabSz="934569" rtl="0" eaLnBrk="1" latinLnBrk="0" hangingPunct="1">
      <a:defRPr sz="1838" kern="1200">
        <a:solidFill>
          <a:schemeClr val="tx1"/>
        </a:solidFill>
        <a:latin typeface="+mn-lt"/>
        <a:ea typeface="+mn-ea"/>
        <a:cs typeface="+mn-cs"/>
      </a:defRPr>
    </a:lvl3pPr>
    <a:lvl4pPr marL="1401854" algn="l" defTabSz="934569" rtl="0" eaLnBrk="1" latinLnBrk="0" hangingPunct="1">
      <a:defRPr sz="1838" kern="1200">
        <a:solidFill>
          <a:schemeClr val="tx1"/>
        </a:solidFill>
        <a:latin typeface="+mn-lt"/>
        <a:ea typeface="+mn-ea"/>
        <a:cs typeface="+mn-cs"/>
      </a:defRPr>
    </a:lvl4pPr>
    <a:lvl5pPr marL="1869139" algn="l" defTabSz="934569" rtl="0" eaLnBrk="1" latinLnBrk="0" hangingPunct="1">
      <a:defRPr sz="1838" kern="1200">
        <a:solidFill>
          <a:schemeClr val="tx1"/>
        </a:solidFill>
        <a:latin typeface="+mn-lt"/>
        <a:ea typeface="+mn-ea"/>
        <a:cs typeface="+mn-cs"/>
      </a:defRPr>
    </a:lvl5pPr>
    <a:lvl6pPr marL="2336422" algn="l" defTabSz="934569" rtl="0" eaLnBrk="1" latinLnBrk="0" hangingPunct="1">
      <a:defRPr sz="1838" kern="1200">
        <a:solidFill>
          <a:schemeClr val="tx1"/>
        </a:solidFill>
        <a:latin typeface="+mn-lt"/>
        <a:ea typeface="+mn-ea"/>
        <a:cs typeface="+mn-cs"/>
      </a:defRPr>
    </a:lvl6pPr>
    <a:lvl7pPr marL="2803706" algn="l" defTabSz="934569" rtl="0" eaLnBrk="1" latinLnBrk="0" hangingPunct="1">
      <a:defRPr sz="1838" kern="1200">
        <a:solidFill>
          <a:schemeClr val="tx1"/>
        </a:solidFill>
        <a:latin typeface="+mn-lt"/>
        <a:ea typeface="+mn-ea"/>
        <a:cs typeface="+mn-cs"/>
      </a:defRPr>
    </a:lvl7pPr>
    <a:lvl8pPr marL="3270991" algn="l" defTabSz="934569" rtl="0" eaLnBrk="1" latinLnBrk="0" hangingPunct="1">
      <a:defRPr sz="1838" kern="1200">
        <a:solidFill>
          <a:schemeClr val="tx1"/>
        </a:solidFill>
        <a:latin typeface="+mn-lt"/>
        <a:ea typeface="+mn-ea"/>
        <a:cs typeface="+mn-cs"/>
      </a:defRPr>
    </a:lvl8pPr>
    <a:lvl9pPr marL="3738275" algn="l" defTabSz="934569" rtl="0" eaLnBrk="1" latinLnBrk="0" hangingPunct="1">
      <a:defRPr sz="1838" kern="1200">
        <a:solidFill>
          <a:schemeClr val="tx1"/>
        </a:solidFill>
        <a:latin typeface="+mn-lt"/>
        <a:ea typeface="+mn-ea"/>
        <a:cs typeface="+mn-cs"/>
      </a:defRPr>
    </a:lvl9pPr>
  </p:defaultTextStyle>
  <p:extLst>
    <p:ext uri="{EFAFB233-063F-42B5-8137-9DF3F51BA10A}">
      <p15:sldGuideLst xmlns:p15="http://schemas.microsoft.com/office/powerpoint/2012/main">
        <p15:guide id="2" pos="3839" userDrawn="1">
          <p15:clr>
            <a:srgbClr val="A4A3A4"/>
          </p15:clr>
        </p15:guide>
        <p15:guide id="3" pos="548" userDrawn="1">
          <p15:clr>
            <a:srgbClr val="A4A3A4"/>
          </p15:clr>
        </p15:guide>
        <p15:guide id="4" pos="2696" userDrawn="1">
          <p15:clr>
            <a:srgbClr val="A4A3A4"/>
          </p15:clr>
        </p15:guide>
        <p15:guide id="5" pos="7264" userDrawn="1">
          <p15:clr>
            <a:srgbClr val="A4A3A4"/>
          </p15:clr>
        </p15:guide>
        <p15:guide id="6" orient="horz" pos="2396" userDrawn="1">
          <p15:clr>
            <a:srgbClr val="A4A3A4"/>
          </p15:clr>
        </p15:guide>
        <p15:guide id="7" orient="horz" pos="2817" userDrawn="1">
          <p15:clr>
            <a:srgbClr val="A4A3A4"/>
          </p15:clr>
        </p15:guide>
        <p15:guide id="8" orient="horz" pos="2029" userDrawn="1">
          <p15:clr>
            <a:srgbClr val="A4A3A4"/>
          </p15:clr>
        </p15:guide>
        <p15:guide id="9" pos="384" userDrawn="1">
          <p15:clr>
            <a:srgbClr val="A4A3A4"/>
          </p15:clr>
        </p15:guide>
        <p15:guide id="10" pos="4860" userDrawn="1">
          <p15:clr>
            <a:srgbClr val="A4A3A4"/>
          </p15:clr>
        </p15:guide>
        <p15:guide id="11" orient="horz" pos="216" userDrawn="1">
          <p15:clr>
            <a:srgbClr val="A4A3A4"/>
          </p15:clr>
        </p15:guide>
        <p15:guide id="12" pos="5957" userDrawn="1">
          <p15:clr>
            <a:srgbClr val="A4A3A4"/>
          </p15:clr>
        </p15:guide>
        <p15:guide id="13" pos="4306" userDrawn="1">
          <p15:clr>
            <a:srgbClr val="A4A3A4"/>
          </p15:clr>
        </p15:guide>
        <p15:guide id="14" pos="6481" userDrawn="1">
          <p15:clr>
            <a:srgbClr val="A4A3A4"/>
          </p15:clr>
        </p15:guide>
        <p15:guide id="15" orient="horz" pos="3337" userDrawn="1">
          <p15:clr>
            <a:srgbClr val="A4A3A4"/>
          </p15:clr>
        </p15:guide>
        <p15:guide id="16" pos="5409" userDrawn="1">
          <p15:clr>
            <a:srgbClr val="A4A3A4"/>
          </p15:clr>
        </p15:guide>
        <p15:guide id="17" orient="horz" pos="3268" userDrawn="1">
          <p15:clr>
            <a:srgbClr val="A4A3A4"/>
          </p15:clr>
        </p15:guide>
        <p15:guide id="18" orient="horz" pos="840" userDrawn="1">
          <p15:clr>
            <a:srgbClr val="A4A3A4"/>
          </p15:clr>
        </p15:guide>
        <p15:guide id="19" orient="horz" pos="628" userDrawn="1">
          <p15:clr>
            <a:srgbClr val="A4A3A4"/>
          </p15:clr>
        </p15:guide>
        <p15:guide id="20" orient="horz" pos="3290" userDrawn="1">
          <p15:clr>
            <a:srgbClr val="A4A3A4"/>
          </p15:clr>
        </p15:guide>
        <p15:guide id="21" pos="2844" userDrawn="1">
          <p15:clr>
            <a:srgbClr val="A4A3A4"/>
          </p15:clr>
        </p15:guide>
        <p15:guide id="22" orient="horz" pos="13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3681"/>
    <a:srgbClr val="D31145"/>
    <a:srgbClr val="6A6A6A"/>
    <a:srgbClr val="ADB1B5"/>
    <a:srgbClr val="D6D8DA"/>
    <a:srgbClr val="F5F5F5"/>
    <a:srgbClr val="E7E6E6"/>
    <a:srgbClr val="DBDAEA"/>
    <a:srgbClr val="B7B5D4"/>
    <a:srgbClr val="706C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73" autoAdjust="0"/>
    <p:restoredTop sz="94660"/>
  </p:normalViewPr>
  <p:slideViewPr>
    <p:cSldViewPr snapToGrid="0">
      <p:cViewPr varScale="1">
        <p:scale>
          <a:sx n="81" d="100"/>
          <a:sy n="81" d="100"/>
        </p:scale>
        <p:origin x="90" y="2046"/>
      </p:cViewPr>
      <p:guideLst>
        <p:guide pos="3839"/>
        <p:guide pos="548"/>
        <p:guide pos="2696"/>
        <p:guide pos="7264"/>
        <p:guide orient="horz" pos="2396"/>
        <p:guide orient="horz" pos="2817"/>
        <p:guide orient="horz" pos="2029"/>
        <p:guide pos="384"/>
        <p:guide pos="4860"/>
        <p:guide orient="horz" pos="216"/>
        <p:guide pos="5957"/>
        <p:guide pos="4306"/>
        <p:guide pos="6481"/>
        <p:guide orient="horz" pos="3337"/>
        <p:guide pos="5409"/>
        <p:guide orient="horz" pos="3268"/>
        <p:guide orient="horz" pos="840"/>
        <p:guide orient="horz" pos="628"/>
        <p:guide orient="horz" pos="3290"/>
        <p:guide pos="2844"/>
        <p:guide orient="horz" pos="1352"/>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9D3EB-E59D-406D-9CD9-98CAEA084A2C}" type="datetimeFigureOut">
              <a:rPr lang="en-IN" smtClean="0"/>
              <a:t>11-01-2023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2D085D-C6AF-457C-A06A-09302986F053}" type="slidenum">
              <a:rPr lang="en-IN" smtClean="0"/>
              <a:t>‹#›</a:t>
            </a:fld>
            <a:endParaRPr lang="en-IN"/>
          </a:p>
        </p:txBody>
      </p:sp>
    </p:spTree>
    <p:extLst>
      <p:ext uri="{BB962C8B-B14F-4D97-AF65-F5344CB8AC3E}">
        <p14:creationId xmlns:p14="http://schemas.microsoft.com/office/powerpoint/2010/main" val="883238939"/>
      </p:ext>
    </p:extLst>
  </p:cSld>
  <p:clrMap bg1="lt1" tx1="dk1" bg2="lt2" tx2="dk2" accent1="accent1" accent2="accent2" accent3="accent3" accent4="accent4" accent5="accent5" accent6="accent6" hlink="hlink" folHlink="folHlink"/>
  <p:notesStyle>
    <a:lvl1pPr marL="0" algn="l" defTabSz="997512" rtl="0" eaLnBrk="1" latinLnBrk="0" hangingPunct="1">
      <a:defRPr sz="1309" kern="1200">
        <a:solidFill>
          <a:schemeClr val="tx1"/>
        </a:solidFill>
        <a:latin typeface="+mn-lt"/>
        <a:ea typeface="+mn-ea"/>
        <a:cs typeface="+mn-cs"/>
      </a:defRPr>
    </a:lvl1pPr>
    <a:lvl2pPr marL="498756" algn="l" defTabSz="997512" rtl="0" eaLnBrk="1" latinLnBrk="0" hangingPunct="1">
      <a:defRPr sz="1309" kern="1200">
        <a:solidFill>
          <a:schemeClr val="tx1"/>
        </a:solidFill>
        <a:latin typeface="+mn-lt"/>
        <a:ea typeface="+mn-ea"/>
        <a:cs typeface="+mn-cs"/>
      </a:defRPr>
    </a:lvl2pPr>
    <a:lvl3pPr marL="997512" algn="l" defTabSz="997512" rtl="0" eaLnBrk="1" latinLnBrk="0" hangingPunct="1">
      <a:defRPr sz="1309" kern="1200">
        <a:solidFill>
          <a:schemeClr val="tx1"/>
        </a:solidFill>
        <a:latin typeface="+mn-lt"/>
        <a:ea typeface="+mn-ea"/>
        <a:cs typeface="+mn-cs"/>
      </a:defRPr>
    </a:lvl3pPr>
    <a:lvl4pPr marL="1496268" algn="l" defTabSz="997512" rtl="0" eaLnBrk="1" latinLnBrk="0" hangingPunct="1">
      <a:defRPr sz="1309" kern="1200">
        <a:solidFill>
          <a:schemeClr val="tx1"/>
        </a:solidFill>
        <a:latin typeface="+mn-lt"/>
        <a:ea typeface="+mn-ea"/>
        <a:cs typeface="+mn-cs"/>
      </a:defRPr>
    </a:lvl4pPr>
    <a:lvl5pPr marL="1995024" algn="l" defTabSz="997512" rtl="0" eaLnBrk="1" latinLnBrk="0" hangingPunct="1">
      <a:defRPr sz="1309" kern="1200">
        <a:solidFill>
          <a:schemeClr val="tx1"/>
        </a:solidFill>
        <a:latin typeface="+mn-lt"/>
        <a:ea typeface="+mn-ea"/>
        <a:cs typeface="+mn-cs"/>
      </a:defRPr>
    </a:lvl5pPr>
    <a:lvl6pPr marL="2493781" algn="l" defTabSz="997512" rtl="0" eaLnBrk="1" latinLnBrk="0" hangingPunct="1">
      <a:defRPr sz="1309" kern="1200">
        <a:solidFill>
          <a:schemeClr val="tx1"/>
        </a:solidFill>
        <a:latin typeface="+mn-lt"/>
        <a:ea typeface="+mn-ea"/>
        <a:cs typeface="+mn-cs"/>
      </a:defRPr>
    </a:lvl6pPr>
    <a:lvl7pPr marL="2992537" algn="l" defTabSz="997512" rtl="0" eaLnBrk="1" latinLnBrk="0" hangingPunct="1">
      <a:defRPr sz="1309" kern="1200">
        <a:solidFill>
          <a:schemeClr val="tx1"/>
        </a:solidFill>
        <a:latin typeface="+mn-lt"/>
        <a:ea typeface="+mn-ea"/>
        <a:cs typeface="+mn-cs"/>
      </a:defRPr>
    </a:lvl7pPr>
    <a:lvl8pPr marL="3491292" algn="l" defTabSz="997512" rtl="0" eaLnBrk="1" latinLnBrk="0" hangingPunct="1">
      <a:defRPr sz="1309" kern="1200">
        <a:solidFill>
          <a:schemeClr val="tx1"/>
        </a:solidFill>
        <a:latin typeface="+mn-lt"/>
        <a:ea typeface="+mn-ea"/>
        <a:cs typeface="+mn-cs"/>
      </a:defRPr>
    </a:lvl8pPr>
    <a:lvl9pPr marL="3990049" algn="l" defTabSz="997512" rtl="0" eaLnBrk="1" latinLnBrk="0" hangingPunct="1">
      <a:defRPr sz="130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8739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158624-068C-4163-B3AB-57E18FB64A7E}" type="datetimeFigureOut">
              <a:rPr lang="en-US" smtClean="0"/>
              <a:t>1/11/2023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117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58624-068C-4163-B3AB-57E18FB64A7E}" type="datetimeFigureOut">
              <a:rPr lang="en-US" smtClean="0"/>
              <a:t>1/11/2023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142094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58624-068C-4163-B3AB-57E18FB64A7E}" type="datetimeFigureOut">
              <a:rPr lang="en-US" smtClean="0"/>
              <a:t>1/11/2023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941747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E158624-068C-4163-B3AB-57E18FB64A7E}"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15222742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E158624-068C-4163-B3AB-57E18FB64A7E}"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594120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46566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8690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096579"/>
            <a:ext cx="2743200" cy="365125"/>
          </a:xfrm>
        </p:spPr>
        <p:txBody>
          <a:bodyPr/>
          <a:lstStyle/>
          <a:p>
            <a:fld id="{C764DE79-268F-4C1A-8933-263129D2AF90}" type="datetimeFigureOut">
              <a:rPr lang="en-US" dirty="0"/>
              <a:t>1/11/2023</a:t>
            </a:fld>
            <a:endParaRPr lang="en-US" dirty="0"/>
          </a:p>
        </p:txBody>
      </p:sp>
      <p:sp>
        <p:nvSpPr>
          <p:cNvPr id="3" name="Footer Placeholder 2"/>
          <p:cNvSpPr>
            <a:spLocks noGrp="1"/>
          </p:cNvSpPr>
          <p:nvPr>
            <p:ph type="ftr" sz="quarter" idx="11"/>
          </p:nvPr>
        </p:nvSpPr>
        <p:spPr>
          <a:xfrm>
            <a:off x="4038600" y="7096579"/>
            <a:ext cx="4114800" cy="365125"/>
          </a:xfrm>
        </p:spPr>
        <p:txBody>
          <a:bodyPr/>
          <a:lstStyle/>
          <a:p>
            <a:endParaRPr lang="en-US" dirty="0"/>
          </a:p>
        </p:txBody>
      </p:sp>
      <p:sp>
        <p:nvSpPr>
          <p:cNvPr id="4" name="Slide Number Placeholder 3"/>
          <p:cNvSpPr>
            <a:spLocks noGrp="1"/>
          </p:cNvSpPr>
          <p:nvPr>
            <p:ph type="sldNum" sz="quarter" idx="12"/>
          </p:nvPr>
        </p:nvSpPr>
        <p:spPr>
          <a:xfrm>
            <a:off x="8610600" y="7096579"/>
            <a:ext cx="2743200" cy="365125"/>
          </a:xfrm>
        </p:spPr>
        <p:txBody>
          <a:bodyPr/>
          <a:lstStyle/>
          <a:p>
            <a:fld id="{48F63A3B-78C7-47BE-AE5E-E10140E04643}" type="slidenum">
              <a:rPr lang="en-US" dirty="0"/>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
            <a:ext cx="12192000" cy="882564"/>
          </a:xfrm>
          <a:prstGeom prst="rect">
            <a:avLst/>
          </a:prstGeom>
        </p:spPr>
      </p:pic>
      <p:sp>
        <p:nvSpPr>
          <p:cNvPr id="7" name="TextBox 6"/>
          <p:cNvSpPr txBox="1"/>
          <p:nvPr userDrawn="1"/>
        </p:nvSpPr>
        <p:spPr>
          <a:xfrm>
            <a:off x="170732" y="86115"/>
            <a:ext cx="4017808" cy="656590"/>
          </a:xfrm>
          <a:prstGeom prst="rect">
            <a:avLst/>
          </a:prstGeom>
          <a:noFill/>
        </p:spPr>
        <p:txBody>
          <a:bodyPr wrap="square" rtlCol="0">
            <a:spAutoFit/>
          </a:bodyPr>
          <a:lstStyle/>
          <a:p>
            <a:pPr algn="l">
              <a:lnSpc>
                <a:spcPts val="4357"/>
              </a:lnSpc>
            </a:pPr>
            <a:r>
              <a:rPr lang="en-US" sz="2800" dirty="0" smtClean="0">
                <a:solidFill>
                  <a:schemeClr val="bg1"/>
                </a:solidFill>
                <a:latin typeface="AIA Everest Condensed Medium" panose="00000606000000000000" pitchFamily="2" charset="0"/>
                <a:cs typeface="AIA" panose="02000506000000020004" pitchFamily="2" charset="-34"/>
              </a:rPr>
              <a:t>NEW BUSINESS DEVELOPMENT</a:t>
            </a:r>
          </a:p>
        </p:txBody>
      </p:sp>
    </p:spTree>
    <p:extLst>
      <p:ext uri="{BB962C8B-B14F-4D97-AF65-F5344CB8AC3E}">
        <p14:creationId xmlns:p14="http://schemas.microsoft.com/office/powerpoint/2010/main" val="44048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
            <a:ext cx="12192000" cy="882564"/>
          </a:xfrm>
          <a:prstGeom prst="rect">
            <a:avLst/>
          </a:prstGeom>
        </p:spPr>
      </p:pic>
      <p:sp>
        <p:nvSpPr>
          <p:cNvPr id="10" name="TextBox 9"/>
          <p:cNvSpPr txBox="1"/>
          <p:nvPr userDrawn="1"/>
        </p:nvSpPr>
        <p:spPr>
          <a:xfrm>
            <a:off x="4227948" y="90421"/>
            <a:ext cx="3544565" cy="592470"/>
          </a:xfrm>
          <a:prstGeom prst="rect">
            <a:avLst/>
          </a:prstGeom>
          <a:noFill/>
        </p:spPr>
        <p:txBody>
          <a:bodyPr wrap="square" rtlCol="0">
            <a:spAutoFit/>
          </a:bodyPr>
          <a:lstStyle/>
          <a:p>
            <a:pPr algn="l">
              <a:lnSpc>
                <a:spcPts val="4357"/>
              </a:lnSpc>
            </a:pPr>
            <a:r>
              <a:rPr lang="en-US" sz="2400" dirty="0" smtClean="0">
                <a:solidFill>
                  <a:schemeClr val="bg1"/>
                </a:solidFill>
                <a:latin typeface="AIA Everest Condensed" panose="00000506000000000000" pitchFamily="50" charset="0"/>
                <a:cs typeface="AIA" panose="02000506000000020004" pitchFamily="2" charset="-34"/>
              </a:rPr>
              <a:t>COMMERCIAL NEGOTIATION</a:t>
            </a:r>
          </a:p>
        </p:txBody>
      </p:sp>
      <p:sp>
        <p:nvSpPr>
          <p:cNvPr id="11" name="TextBox 10"/>
          <p:cNvSpPr txBox="1"/>
          <p:nvPr userDrawn="1"/>
        </p:nvSpPr>
        <p:spPr>
          <a:xfrm>
            <a:off x="170732" y="86115"/>
            <a:ext cx="4017808" cy="656590"/>
          </a:xfrm>
          <a:prstGeom prst="rect">
            <a:avLst/>
          </a:prstGeom>
          <a:noFill/>
        </p:spPr>
        <p:txBody>
          <a:bodyPr wrap="square" rtlCol="0">
            <a:spAutoFit/>
          </a:bodyPr>
          <a:lstStyle/>
          <a:p>
            <a:pPr algn="l">
              <a:lnSpc>
                <a:spcPts val="4357"/>
              </a:lnSpc>
            </a:pPr>
            <a:r>
              <a:rPr lang="en-US" sz="2800" dirty="0" smtClean="0">
                <a:solidFill>
                  <a:schemeClr val="bg1"/>
                </a:solidFill>
                <a:latin typeface="AIA Everest Condensed Medium" panose="00000606000000000000" pitchFamily="2" charset="0"/>
                <a:cs typeface="AIA" panose="02000506000000020004" pitchFamily="2" charset="-34"/>
              </a:rPr>
              <a:t>NEW BUSINESS DEVELOPMENT</a:t>
            </a:r>
          </a:p>
        </p:txBody>
      </p:sp>
      <p:cxnSp>
        <p:nvCxnSpPr>
          <p:cNvPr id="12" name="Straight Connector 11"/>
          <p:cNvCxnSpPr/>
          <p:nvPr userDrawn="1"/>
        </p:nvCxnSpPr>
        <p:spPr>
          <a:xfrm>
            <a:off x="4072887" y="213360"/>
            <a:ext cx="0" cy="469531"/>
          </a:xfrm>
          <a:prstGeom prst="line">
            <a:avLst/>
          </a:prstGeom>
          <a:ln>
            <a:solidFill>
              <a:srgbClr val="E5708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805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129117"/>
            <a:ext cx="2743200" cy="365125"/>
          </a:xfrm>
        </p:spPr>
        <p:txBody>
          <a:bodyPr/>
          <a:lstStyle/>
          <a:p>
            <a:fld id="{A1E0FCE5-D9B2-4C40-A938-93E926A320AD}" type="datetimeFigureOut">
              <a:rPr lang="en-US" smtClean="0"/>
              <a:t>1/11/2023</a:t>
            </a:fld>
            <a:endParaRPr lang="en-US"/>
          </a:p>
        </p:txBody>
      </p:sp>
      <p:sp>
        <p:nvSpPr>
          <p:cNvPr id="3" name="Footer Placeholder 2"/>
          <p:cNvSpPr>
            <a:spLocks noGrp="1"/>
          </p:cNvSpPr>
          <p:nvPr>
            <p:ph type="ftr" sz="quarter" idx="11"/>
          </p:nvPr>
        </p:nvSpPr>
        <p:spPr>
          <a:xfrm>
            <a:off x="4038600" y="7129117"/>
            <a:ext cx="4114800" cy="365125"/>
          </a:xfrm>
        </p:spPr>
        <p:txBody>
          <a:bodyPr/>
          <a:lstStyle/>
          <a:p>
            <a:endParaRPr lang="en-US"/>
          </a:p>
        </p:txBody>
      </p:sp>
      <p:sp>
        <p:nvSpPr>
          <p:cNvPr id="4" name="Slide Number Placeholder 3"/>
          <p:cNvSpPr>
            <a:spLocks noGrp="1"/>
          </p:cNvSpPr>
          <p:nvPr>
            <p:ph type="sldNum" sz="quarter" idx="12"/>
          </p:nvPr>
        </p:nvSpPr>
        <p:spPr>
          <a:xfrm>
            <a:off x="8610600" y="7129117"/>
            <a:ext cx="2743200" cy="365125"/>
          </a:xfrm>
        </p:spPr>
        <p:txBody>
          <a:bodyPr/>
          <a:lstStyle/>
          <a:p>
            <a:fld id="{50A273CA-E142-45CA-8DA5-5F4587CD1262}" type="slidenum">
              <a:rPr lang="en-US" smtClean="0"/>
              <a:t>‹#›</a:t>
            </a:fld>
            <a:endParaRPr lang="en-US"/>
          </a:p>
        </p:txBody>
      </p:sp>
      <p:grpSp>
        <p:nvGrpSpPr>
          <p:cNvPr id="5" name="Graphic 8">
            <a:extLst>
              <a:ext uri="{FF2B5EF4-FFF2-40B4-BE49-F238E27FC236}">
                <a16:creationId xmlns:a16="http://schemas.microsoft.com/office/drawing/2014/main" id="{990EA091-DAE4-2B43-8C94-0A6CB4C195C8}"/>
              </a:ext>
            </a:extLst>
          </p:cNvPr>
          <p:cNvGrpSpPr/>
          <p:nvPr userDrawn="1"/>
        </p:nvGrpSpPr>
        <p:grpSpPr>
          <a:xfrm rot="16828642">
            <a:off x="8069467" y="1743042"/>
            <a:ext cx="5682069" cy="3897297"/>
            <a:chOff x="6580800" y="-86"/>
            <a:chExt cx="6961458" cy="4774822"/>
          </a:xfrm>
          <a:solidFill>
            <a:srgbClr val="D31145"/>
          </a:solidFill>
        </p:grpSpPr>
        <p:sp>
          <p:nvSpPr>
            <p:cNvPr id="6" name="Freeform: Shape 3">
              <a:extLst>
                <a:ext uri="{FF2B5EF4-FFF2-40B4-BE49-F238E27FC236}">
                  <a16:creationId xmlns:a16="http://schemas.microsoft.com/office/drawing/2014/main" id="{E6140C86-AE1A-40BF-B098-C593C3B9086B}"/>
                </a:ext>
              </a:extLst>
            </p:cNvPr>
            <p:cNvSpPr/>
            <p:nvPr/>
          </p:nvSpPr>
          <p:spPr>
            <a:xfrm>
              <a:off x="6580800" y="934183"/>
              <a:ext cx="4414504" cy="3831181"/>
            </a:xfrm>
            <a:custGeom>
              <a:avLst/>
              <a:gdLst>
                <a:gd name="connsiteX0" fmla="*/ 149225 w 4414504"/>
                <a:gd name="connsiteY0" fmla="*/ 3688335 h 3831180"/>
                <a:gd name="connsiteX1" fmla="*/ 4424880 w 4414504"/>
                <a:gd name="connsiteY1" fmla="*/ 3046660 h 3831180"/>
                <a:gd name="connsiteX2" fmla="*/ 123568 w 4414504"/>
                <a:gd name="connsiteY2" fmla="*/ 23046 h 3831180"/>
                <a:gd name="connsiteX3" fmla="*/ 0 w 4414504"/>
                <a:gd name="connsiteY3" fmla="*/ 87214 h 3831180"/>
                <a:gd name="connsiteX4" fmla="*/ 0 w 4414504"/>
                <a:gd name="connsiteY4" fmla="*/ 3559812 h 3831180"/>
                <a:gd name="connsiteX5" fmla="*/ 74896 w 4414504"/>
                <a:gd name="connsiteY5" fmla="*/ 3841960 h 3831180"/>
                <a:gd name="connsiteX6" fmla="*/ 149225 w 4414504"/>
                <a:gd name="connsiteY6" fmla="*/ 3688335 h 383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4504" h="3831180">
                  <a:moveTo>
                    <a:pt x="149225" y="3688335"/>
                  </a:moveTo>
                  <a:lnTo>
                    <a:pt x="4424880" y="3046660"/>
                  </a:lnTo>
                  <a:lnTo>
                    <a:pt x="123568" y="23046"/>
                  </a:lnTo>
                  <a:cubicBezTo>
                    <a:pt x="55653" y="-24702"/>
                    <a:pt x="0" y="4174"/>
                    <a:pt x="0" y="87214"/>
                  </a:cubicBezTo>
                  <a:lnTo>
                    <a:pt x="0" y="3559812"/>
                  </a:lnTo>
                  <a:cubicBezTo>
                    <a:pt x="0" y="3642852"/>
                    <a:pt x="33769" y="3769866"/>
                    <a:pt x="74896" y="3841960"/>
                  </a:cubicBezTo>
                  <a:cubicBezTo>
                    <a:pt x="33769" y="3769866"/>
                    <a:pt x="67161" y="3700791"/>
                    <a:pt x="149225" y="3688335"/>
                  </a:cubicBezTo>
                  <a:close/>
                </a:path>
              </a:pathLst>
            </a:custGeom>
            <a:solidFill>
              <a:srgbClr val="D31145">
                <a:lumMod val="60000"/>
                <a:lumOff val="4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7" name="Freeform: Shape 7">
              <a:extLst>
                <a:ext uri="{FF2B5EF4-FFF2-40B4-BE49-F238E27FC236}">
                  <a16:creationId xmlns:a16="http://schemas.microsoft.com/office/drawing/2014/main" id="{7363D639-3D33-4E15-B0F4-78BCFF540D05}"/>
                </a:ext>
              </a:extLst>
            </p:cNvPr>
            <p:cNvSpPr/>
            <p:nvPr/>
          </p:nvSpPr>
          <p:spPr>
            <a:xfrm>
              <a:off x="6629740" y="-86"/>
              <a:ext cx="5810544" cy="4774822"/>
            </a:xfrm>
            <a:custGeom>
              <a:avLst/>
              <a:gdLst>
                <a:gd name="connsiteX0" fmla="*/ 100285 w 5810543"/>
                <a:gd name="connsiteY0" fmla="*/ 4622605 h 4774821"/>
                <a:gd name="connsiteX1" fmla="*/ 5827067 w 5810543"/>
                <a:gd name="connsiteY1" fmla="*/ 3763325 h 4774821"/>
                <a:gd name="connsiteX2" fmla="*/ 3796772 w 5810543"/>
                <a:gd name="connsiteY2" fmla="*/ 59158 h 4774821"/>
                <a:gd name="connsiteX3" fmla="*/ 3630002 w 5810543"/>
                <a:gd name="connsiteY3" fmla="*/ 44626 h 4774821"/>
                <a:gd name="connsiteX4" fmla="*/ 45387 w 5810543"/>
                <a:gd name="connsiteY4" fmla="*/ 4527108 h 4774821"/>
                <a:gd name="connsiteX5" fmla="*/ 25955 w 5810543"/>
                <a:gd name="connsiteY5" fmla="*/ 4776041 h 4774821"/>
                <a:gd name="connsiteX6" fmla="*/ 100285 w 5810543"/>
                <a:gd name="connsiteY6" fmla="*/ 4622605 h 477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543" h="4774821">
                  <a:moveTo>
                    <a:pt x="100285" y="4622605"/>
                  </a:moveTo>
                  <a:lnTo>
                    <a:pt x="5827067" y="3763325"/>
                  </a:lnTo>
                  <a:lnTo>
                    <a:pt x="3796772" y="59158"/>
                  </a:lnTo>
                  <a:cubicBezTo>
                    <a:pt x="3756777" y="-13691"/>
                    <a:pt x="3681693" y="-20107"/>
                    <a:pt x="3630002" y="44626"/>
                  </a:cubicBezTo>
                  <a:lnTo>
                    <a:pt x="45387" y="4527108"/>
                  </a:lnTo>
                  <a:cubicBezTo>
                    <a:pt x="-6493" y="4592031"/>
                    <a:pt x="-15171" y="4703947"/>
                    <a:pt x="25955" y="4776041"/>
                  </a:cubicBezTo>
                  <a:cubicBezTo>
                    <a:pt x="-15171" y="4704135"/>
                    <a:pt x="18221" y="4635061"/>
                    <a:pt x="100285" y="4622605"/>
                  </a:cubicBezTo>
                  <a:close/>
                </a:path>
              </a:pathLst>
            </a:custGeom>
            <a:solidFill>
              <a:srgbClr val="D31145">
                <a:lumMod val="40000"/>
                <a:lumOff val="6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8" name="Freeform: Shape 11">
              <a:extLst>
                <a:ext uri="{FF2B5EF4-FFF2-40B4-BE49-F238E27FC236}">
                  <a16:creationId xmlns:a16="http://schemas.microsoft.com/office/drawing/2014/main" id="{370FF3ED-8A00-43B3-97E4-29D7763E6625}"/>
                </a:ext>
              </a:extLst>
            </p:cNvPr>
            <p:cNvSpPr/>
            <p:nvPr/>
          </p:nvSpPr>
          <p:spPr>
            <a:xfrm>
              <a:off x="6637521" y="2419838"/>
              <a:ext cx="6904737" cy="2302483"/>
            </a:xfrm>
            <a:custGeom>
              <a:avLst/>
              <a:gdLst>
                <a:gd name="connsiteX0" fmla="*/ 92504 w 6904737"/>
                <a:gd name="connsiteY0" fmla="*/ 2202680 h 2302483"/>
                <a:gd name="connsiteX1" fmla="*/ 6923478 w 6904737"/>
                <a:gd name="connsiteY1" fmla="*/ 1177697 h 2302483"/>
                <a:gd name="connsiteX2" fmla="*/ 6923478 w 6904737"/>
                <a:gd name="connsiteY2" fmla="*/ 111383 h 2302483"/>
                <a:gd name="connsiteX3" fmla="*/ 6779913 w 6904737"/>
                <a:gd name="connsiteY3" fmla="*/ 7017 h 2302483"/>
                <a:gd name="connsiteX4" fmla="*/ 86845 w 6904737"/>
                <a:gd name="connsiteY4" fmla="*/ 2178522 h 2302483"/>
                <a:gd name="connsiteX5" fmla="*/ 2705 w 6904737"/>
                <a:gd name="connsiteY5" fmla="*/ 2316105 h 2302483"/>
                <a:gd name="connsiteX6" fmla="*/ 92504 w 6904737"/>
                <a:gd name="connsiteY6" fmla="*/ 2202680 h 230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4737" h="2302483">
                  <a:moveTo>
                    <a:pt x="92504" y="2202680"/>
                  </a:moveTo>
                  <a:lnTo>
                    <a:pt x="6923478" y="1177697"/>
                  </a:lnTo>
                  <a:lnTo>
                    <a:pt x="6923478" y="111383"/>
                  </a:lnTo>
                  <a:cubicBezTo>
                    <a:pt x="6923478" y="28343"/>
                    <a:pt x="6858958" y="-18650"/>
                    <a:pt x="6779913" y="7017"/>
                  </a:cubicBezTo>
                  <a:lnTo>
                    <a:pt x="86845" y="2178522"/>
                  </a:lnTo>
                  <a:cubicBezTo>
                    <a:pt x="22325" y="2199471"/>
                    <a:pt x="-9935" y="2256467"/>
                    <a:pt x="2705" y="2316105"/>
                  </a:cubicBezTo>
                  <a:cubicBezTo>
                    <a:pt x="-8614" y="2260053"/>
                    <a:pt x="25909" y="2212683"/>
                    <a:pt x="92504" y="2202680"/>
                  </a:cubicBezTo>
                  <a:close/>
                </a:path>
              </a:pathLst>
            </a:custGeom>
            <a:solidFill>
              <a:srgbClr val="D31145">
                <a:lumMod val="20000"/>
                <a:lumOff val="8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grpSp>
      <p:sp>
        <p:nvSpPr>
          <p:cNvPr id="9" name="Text Placeholder 11">
            <a:extLst>
              <a:ext uri="{FF2B5EF4-FFF2-40B4-BE49-F238E27FC236}">
                <a16:creationId xmlns:a16="http://schemas.microsoft.com/office/drawing/2014/main" id="{10A5A4D2-75DA-4BCE-BC27-B08B2BA4988D}"/>
              </a:ext>
            </a:extLst>
          </p:cNvPr>
          <p:cNvSpPr txBox="1">
            <a:spLocks/>
          </p:cNvSpPr>
          <p:nvPr userDrawn="1"/>
        </p:nvSpPr>
        <p:spPr>
          <a:xfrm>
            <a:off x="359999" y="1340009"/>
            <a:ext cx="6085563" cy="1138782"/>
          </a:xfrm>
          <a:prstGeom prst="rect">
            <a:avLst/>
          </a:prstGeom>
          <a:noFill/>
        </p:spPr>
        <p:txBody>
          <a:bodyPr vert="horz" lIns="91440" tIns="45720" rIns="91440" bIns="45720" rtlCol="0" anchor="t">
            <a:noAutofit/>
          </a:bodyPr>
          <a:lstStyle>
            <a:lvl1pPr marL="0" indent="0" algn="l" defTabSz="914400" rtl="0" eaLnBrk="1" latinLnBrk="0" hangingPunct="1">
              <a:lnSpc>
                <a:spcPct val="100000"/>
              </a:lnSpc>
              <a:spcBef>
                <a:spcPts val="1200"/>
              </a:spcBef>
              <a:buFont typeface="Arial" panose="020B0604020202020204" pitchFamily="34" charset="0"/>
              <a:buNone/>
              <a:defRPr sz="4800" b="1" kern="1200">
                <a:solidFill>
                  <a:schemeClr val="accent1"/>
                </a:solidFill>
                <a:latin typeface="+mj-lt"/>
                <a:ea typeface="+mn-ea"/>
                <a:cs typeface="Arial" panose="020B0604020202020204" pitchFamily="34" charset="0"/>
              </a:defRPr>
            </a:lvl1pPr>
            <a:lvl2pPr marL="457200" indent="0" algn="l" defTabSz="914400" rtl="0" eaLnBrk="1" latinLnBrk="0" hangingPunct="1">
              <a:lnSpc>
                <a:spcPct val="100000"/>
              </a:lnSpc>
              <a:spcBef>
                <a:spcPts val="1200"/>
              </a:spcBef>
              <a:buFont typeface="Arial" panose="020B0604020202020204" pitchFamily="34" charset="0"/>
              <a:buNone/>
              <a:defRPr sz="1600" kern="1200">
                <a:solidFill>
                  <a:schemeClr val="tx1"/>
                </a:solidFill>
                <a:latin typeface="+mj-lt"/>
                <a:ea typeface="+mn-ea"/>
                <a:cs typeface="Arial" panose="020B0604020202020204" pitchFamily="34" charset="0"/>
              </a:defRPr>
            </a:lvl2pPr>
            <a:lvl3pPr marL="11430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3pPr>
            <a:lvl4pPr marL="16002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4pPr>
            <a:lvl5pPr marL="20574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US" sz="4800" b="1" i="0" u="none" strike="noStrike" kern="1200" cap="none" spc="0" normalizeH="0" baseline="0" noProof="0" smtClean="0">
                <a:ln>
                  <a:noFill/>
                </a:ln>
                <a:solidFill>
                  <a:srgbClr val="D31145"/>
                </a:solidFill>
                <a:effectLst/>
                <a:uLnTx/>
                <a:uFillTx/>
                <a:latin typeface="Arial" panose="020B0604020202020204"/>
                <a:ea typeface="+mn-ea"/>
                <a:cs typeface="Arial" panose="020B0604020202020204" pitchFamily="34" charset="0"/>
              </a:rPr>
              <a:t>Title of Presentation</a:t>
            </a:r>
            <a:endParaRPr kumimoji="0" lang="en-US" sz="4800" b="1" i="0" u="none" strike="noStrike" kern="1200" cap="none" spc="0" normalizeH="0" baseline="0" noProof="0" dirty="0">
              <a:ln>
                <a:noFill/>
              </a:ln>
              <a:solidFill>
                <a:srgbClr val="D31145"/>
              </a:solidFill>
              <a:effectLst/>
              <a:uLnTx/>
              <a:uFillTx/>
              <a:latin typeface="Arial" panose="020B0604020202020204"/>
              <a:ea typeface="+mn-ea"/>
              <a:cs typeface="Arial" panose="020B0604020202020204" pitchFamily="34" charset="0"/>
            </a:endParaRPr>
          </a:p>
        </p:txBody>
      </p:sp>
    </p:spTree>
    <p:extLst>
      <p:ext uri="{BB962C8B-B14F-4D97-AF65-F5344CB8AC3E}">
        <p14:creationId xmlns:p14="http://schemas.microsoft.com/office/powerpoint/2010/main" val="41989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IA_SectionWhi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5A2ABB-4855-FB4F-849A-A8ABFB65E75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5AD99026-7E0D-414A-9B25-871F20E60D98}"/>
              </a:ext>
            </a:extLst>
          </p:cNvPr>
          <p:cNvSpPr>
            <a:spLocks noGrp="1"/>
          </p:cNvSpPr>
          <p:nvPr>
            <p:ph type="body" sz="quarter" idx="10" hasCustomPrompt="1"/>
          </p:nvPr>
        </p:nvSpPr>
        <p:spPr>
          <a:xfrm>
            <a:off x="359999" y="1980000"/>
            <a:ext cx="6490744" cy="1800000"/>
          </a:xfrm>
          <a:prstGeom prst="rect">
            <a:avLst/>
          </a:prstGeom>
          <a:noFill/>
        </p:spPr>
        <p:txBody>
          <a:bodyPr anchor="ctr">
            <a:noAutofit/>
          </a:bodyPr>
          <a:lstStyle>
            <a:lvl1pPr marL="0" indent="0">
              <a:lnSpc>
                <a:spcPct val="80000"/>
              </a:lnSpc>
              <a:buNone/>
              <a:defRPr sz="4800">
                <a:solidFill>
                  <a:srgbClr val="333D47"/>
                </a:solidFill>
              </a:defRPr>
            </a:lvl1pPr>
            <a:lvl2pPr marL="457200" indent="0">
              <a:buNone/>
              <a:defRPr/>
            </a:lvl2pPr>
          </a:lstStyle>
          <a:p>
            <a:pPr lvl="0"/>
            <a:r>
              <a:rPr lang="en-US"/>
              <a:t>Section </a:t>
            </a:r>
            <a:br>
              <a:rPr lang="en-US"/>
            </a:br>
            <a:r>
              <a:rPr lang="en-US"/>
              <a:t>header</a:t>
            </a:r>
          </a:p>
        </p:txBody>
      </p:sp>
      <p:pic>
        <p:nvPicPr>
          <p:cNvPr id="3" name="Graphic 2">
            <a:extLst>
              <a:ext uri="{FF2B5EF4-FFF2-40B4-BE49-F238E27FC236}">
                <a16:creationId xmlns:a16="http://schemas.microsoft.com/office/drawing/2014/main" id="{E1978841-F933-844F-83FC-6B9D3B3E79A4}"/>
              </a:ext>
            </a:extLst>
          </p:cNvPr>
          <p:cNvPicPr>
            <a:picLocks noChangeAspect="1"/>
          </p:cNvPicPr>
          <p:nvPr userDrawn="1"/>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xmlns="" r:embed="rId3"/>
              </a:ext>
            </a:extLst>
          </a:blip>
          <a:srcRect b="65181"/>
          <a:stretch/>
        </p:blipFill>
        <p:spPr>
          <a:xfrm>
            <a:off x="0" y="2160000"/>
            <a:ext cx="12192000" cy="4698000"/>
          </a:xfrm>
          <a:prstGeom prst="rect">
            <a:avLst/>
          </a:prstGeom>
        </p:spPr>
      </p:pic>
      <p:pic>
        <p:nvPicPr>
          <p:cNvPr id="6" name="Graphic 5">
            <a:extLst>
              <a:ext uri="{FF2B5EF4-FFF2-40B4-BE49-F238E27FC236}">
                <a16:creationId xmlns:a16="http://schemas.microsoft.com/office/drawing/2014/main" id="{0AE292BE-84AD-0845-94B5-0A58912ECE70}"/>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360000" y="360000"/>
            <a:ext cx="1828800" cy="660400"/>
          </a:xfrm>
          <a:prstGeom prst="rect">
            <a:avLst/>
          </a:prstGeom>
        </p:spPr>
      </p:pic>
    </p:spTree>
    <p:extLst>
      <p:ext uri="{BB962C8B-B14F-4D97-AF65-F5344CB8AC3E}">
        <p14:creationId xmlns:p14="http://schemas.microsoft.com/office/powerpoint/2010/main" val="53759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04454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2208175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E158624-068C-4163-B3AB-57E18FB64A7E}"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235913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158624-068C-4163-B3AB-57E18FB64A7E}"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489382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18" Type="http://schemas.openxmlformats.org/officeDocument/2006/relationships/image" Target="../media/image7.sv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7.xml"/><Relationship Id="rId16" Type="http://schemas.openxmlformats.org/officeDocument/2006/relationships/image" Target="../media/image5.svg"/><Relationship Id="rId20" Type="http://schemas.openxmlformats.org/officeDocument/2006/relationships/image" Target="../media/image9.sv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4.png"/><Relationship Id="rId10" Type="http://schemas.openxmlformats.org/officeDocument/2006/relationships/slideLayout" Target="../slideLayouts/slideLayout15.xml"/><Relationship Id="rId19" Type="http://schemas.openxmlformats.org/officeDocument/2006/relationships/image" Target="../media/image6.png"/><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3.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9106152"/>
      </p:ext>
    </p:extLst>
  </p:cSld>
  <p:clrMap bg1="lt1" tx1="dk1" bg2="lt2" tx2="dk2" accent1="accent1" accent2="accent2" accent3="accent3" accent4="accent4" accent5="accent5" accent6="accent6" hlink="hlink" folHlink="folHlink"/>
  <p:sldLayoutIdLst>
    <p:sldLayoutId id="2147483751" r:id="rId1"/>
    <p:sldLayoutId id="2147483753" r:id="rId2"/>
    <p:sldLayoutId id="2147483752" r:id="rId3"/>
    <p:sldLayoutId id="2147483754" r:id="rId4"/>
    <p:sldLayoutId id="21474837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58624-068C-4163-B3AB-57E18FB64A7E}" type="datetimeFigureOut">
              <a:rPr lang="en-US" smtClean="0"/>
              <a:t>1/11/2023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A1902-9664-4D66-BBBF-9DC0018E5BC5}" type="slidenum">
              <a:rPr lang="en-US" smtClean="0"/>
              <a:t>‹#›</a:t>
            </a:fld>
            <a:endParaRPr lang="en-US"/>
          </a:p>
        </p:txBody>
      </p:sp>
      <p:pic>
        <p:nvPicPr>
          <p:cNvPr id="7" name="Graphic 2">
            <a:extLst>
              <a:ext uri="{FF2B5EF4-FFF2-40B4-BE49-F238E27FC236}">
                <a16:creationId xmlns:a16="http://schemas.microsoft.com/office/drawing/2014/main" id="{1CF833E4-0060-484E-9965-5F640274ADE4}"/>
              </a:ext>
            </a:extLst>
          </p:cNvPr>
          <p:cNvPicPr>
            <a:picLocks noChangeAspect="1"/>
          </p:cNvPicPr>
          <p:nvPr userDrawn="1"/>
        </p:nvPicPr>
        <p:blipFill>
          <a:blip r:embed="rId13">
            <a:extLst>
              <a:ext uri="{28A0092B-C50C-407E-A947-70E740481C1C}">
                <a14:useLocalDpi xmlns:a14="http://schemas.microsoft.com/office/drawing/2010/main"/>
              </a:ext>
              <a:ext uri="{96DAC541-7B7A-43D3-8B79-37D633B846F1}">
                <asvg:svgBlip xmlns:asvg="http://schemas.microsoft.com/office/drawing/2016/SVG/main" xmlns="" r:embed="rId14"/>
              </a:ext>
            </a:extLst>
          </a:blip>
          <a:stretch>
            <a:fillRect/>
          </a:stretch>
        </p:blipFill>
        <p:spPr>
          <a:xfrm>
            <a:off x="9670015" y="-780000"/>
            <a:ext cx="1828800" cy="660400"/>
          </a:xfrm>
          <a:prstGeom prst="rect">
            <a:avLst/>
          </a:prstGeom>
        </p:spPr>
      </p:pic>
      <p:pic>
        <p:nvPicPr>
          <p:cNvPr id="8" name="Graphic 5">
            <a:extLst>
              <a:ext uri="{FF2B5EF4-FFF2-40B4-BE49-F238E27FC236}">
                <a16:creationId xmlns:a16="http://schemas.microsoft.com/office/drawing/2014/main" id="{5EABF413-2674-1F41-94B7-816E8AFB8043}"/>
              </a:ext>
            </a:extLst>
          </p:cNvPr>
          <p:cNvPicPr>
            <a:picLocks noChangeAspect="1"/>
          </p:cNvPicPr>
          <p:nvPr userDrawn="1"/>
        </p:nvPicPr>
        <p:blipFill>
          <a:blip r:embed="rId15">
            <a:extLst>
              <a:ext uri="{28A0092B-C50C-407E-A947-70E740481C1C}">
                <a14:useLocalDpi xmlns:a14="http://schemas.microsoft.com/office/drawing/2010/main"/>
              </a:ext>
              <a:ext uri="{96DAC541-7B7A-43D3-8B79-37D633B846F1}">
                <asvg:svgBlip xmlns:asvg="http://schemas.microsoft.com/office/drawing/2016/SVG/main" xmlns="" r:embed="rId16"/>
              </a:ext>
            </a:extLst>
          </a:blip>
          <a:stretch>
            <a:fillRect/>
          </a:stretch>
        </p:blipFill>
        <p:spPr>
          <a:xfrm>
            <a:off x="7552279" y="-780000"/>
            <a:ext cx="1828800" cy="660400"/>
          </a:xfrm>
          <a:prstGeom prst="rect">
            <a:avLst/>
          </a:prstGeom>
        </p:spPr>
      </p:pic>
      <p:pic>
        <p:nvPicPr>
          <p:cNvPr id="9" name="Graphic 12">
            <a:extLst>
              <a:ext uri="{FF2B5EF4-FFF2-40B4-BE49-F238E27FC236}">
                <a16:creationId xmlns:a16="http://schemas.microsoft.com/office/drawing/2014/main" id="{82AB809A-5890-BF46-A223-5F7B2A123F1A}"/>
              </a:ext>
            </a:extLst>
          </p:cNvPr>
          <p:cNvPicPr>
            <a:picLocks noChangeAspect="1"/>
          </p:cNvPicPr>
          <p:nvPr userDrawn="1"/>
        </p:nvPicPr>
        <p:blipFill>
          <a:blip r:embed="rId17">
            <a:extLst>
              <a:ext uri="{28A0092B-C50C-407E-A947-70E740481C1C}">
                <a14:useLocalDpi xmlns:a14="http://schemas.microsoft.com/office/drawing/2010/main"/>
              </a:ext>
              <a:ext uri="{96DAC541-7B7A-43D3-8B79-37D633B846F1}">
                <asvg:svgBlip xmlns:asvg="http://schemas.microsoft.com/office/drawing/2016/SVG/main" xmlns="" r:embed="rId18"/>
              </a:ext>
            </a:extLst>
          </a:blip>
          <a:stretch>
            <a:fillRect/>
          </a:stretch>
        </p:blipFill>
        <p:spPr>
          <a:xfrm>
            <a:off x="1001358" y="-780000"/>
            <a:ext cx="635000" cy="660400"/>
          </a:xfrm>
          <a:prstGeom prst="rect">
            <a:avLst/>
          </a:prstGeom>
        </p:spPr>
      </p:pic>
      <p:pic>
        <p:nvPicPr>
          <p:cNvPr id="10" name="Graphic 16">
            <a:extLst>
              <a:ext uri="{FF2B5EF4-FFF2-40B4-BE49-F238E27FC236}">
                <a16:creationId xmlns:a16="http://schemas.microsoft.com/office/drawing/2014/main" id="{42CF3A70-9F27-F645-9FE9-CD81E473DE48}"/>
              </a:ext>
            </a:extLst>
          </p:cNvPr>
          <p:cNvPicPr>
            <a:picLocks noChangeAspect="1"/>
          </p:cNvPicPr>
          <p:nvPr userDrawn="1"/>
        </p:nvPicPr>
        <p:blipFill>
          <a:blip r:embed="rId19">
            <a:extLst>
              <a:ext uri="{28A0092B-C50C-407E-A947-70E740481C1C}">
                <a14:useLocalDpi xmlns:a14="http://schemas.microsoft.com/office/drawing/2010/main"/>
              </a:ext>
              <a:ext uri="{96DAC541-7B7A-43D3-8B79-37D633B846F1}">
                <asvg:svgBlip xmlns:asvg="http://schemas.microsoft.com/office/drawing/2016/SVG/main" xmlns="" r:embed="rId20"/>
              </a:ext>
            </a:extLst>
          </a:blip>
          <a:stretch>
            <a:fillRect/>
          </a:stretch>
        </p:blipFill>
        <p:spPr>
          <a:xfrm>
            <a:off x="180549" y="-780000"/>
            <a:ext cx="635000" cy="660400"/>
          </a:xfrm>
          <a:prstGeom prst="rect">
            <a:avLst/>
          </a:prstGeom>
        </p:spPr>
      </p:pic>
      <p:sp>
        <p:nvSpPr>
          <p:cNvPr id="11" name="Rectangle 9">
            <a:extLst>
              <a:ext uri="{FF2B5EF4-FFF2-40B4-BE49-F238E27FC236}">
                <a16:creationId xmlns:a16="http://schemas.microsoft.com/office/drawing/2014/main" id="{E0203ACC-1921-3649-A2D8-9E4ECC5D23B4}"/>
              </a:ext>
            </a:extLst>
          </p:cNvPr>
          <p:cNvSpPr>
            <a:spLocks noChangeArrowheads="1"/>
          </p:cNvSpPr>
          <p:nvPr userDrawn="1"/>
        </p:nvSpPr>
        <p:spPr bwMode="auto">
          <a:xfrm>
            <a:off x="4530573" y="-921169"/>
            <a:ext cx="1844675" cy="801569"/>
          </a:xfrm>
          <a:prstGeom prst="rect">
            <a:avLst/>
          </a:prstGeom>
          <a:solidFill>
            <a:srgbClr val="333D47"/>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CHARCOAL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R51 G61 B71</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2" name="Rectangle 7">
            <a:extLst>
              <a:ext uri="{FF2B5EF4-FFF2-40B4-BE49-F238E27FC236}">
                <a16:creationId xmlns:a16="http://schemas.microsoft.com/office/drawing/2014/main" id="{3EE7A4A7-B933-B24E-AC2D-C118217EFEB4}"/>
              </a:ext>
            </a:extLst>
          </p:cNvPr>
          <p:cNvSpPr>
            <a:spLocks noChangeArrowheads="1"/>
          </p:cNvSpPr>
          <p:nvPr userDrawn="1"/>
        </p:nvSpPr>
        <p:spPr bwMode="auto">
          <a:xfrm>
            <a:off x="2523416" y="-925997"/>
            <a:ext cx="1821348" cy="806397"/>
          </a:xfrm>
          <a:prstGeom prst="rect">
            <a:avLst/>
          </a:prstGeom>
          <a:solidFill>
            <a:srgbClr val="D31145"/>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RED</a:t>
            </a:r>
          </a:p>
          <a:p>
            <a:pPr>
              <a:spcBef>
                <a:spcPct val="0"/>
              </a:spcBef>
              <a:buFontTx/>
              <a:buNone/>
            </a:pPr>
            <a:r>
              <a:rPr lang="en-US" sz="1400" spc="-100" baseline="0">
                <a:solidFill>
                  <a:srgbClr val="FFFFFF"/>
                </a:solidFill>
                <a:latin typeface="Arial" panose="020B0604020202020204" pitchFamily="34" charset="0"/>
                <a:cs typeface="Arial" panose="020B0604020202020204" pitchFamily="34" charset="0"/>
              </a:rPr>
              <a:t>R211 G17 B69</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B57F8F61-AACF-4D43-A48E-73FD89E9FAC0}"/>
              </a:ext>
            </a:extLst>
          </p:cNvPr>
          <p:cNvSpPr txBox="1"/>
          <p:nvPr userDrawn="1"/>
        </p:nvSpPr>
        <p:spPr>
          <a:xfrm rot="5400000">
            <a:off x="3304348" y="-2138927"/>
            <a:ext cx="259484" cy="1937287"/>
          </a:xfrm>
          <a:prstGeom prst="rect">
            <a:avLst/>
          </a:prstGeom>
          <a:noFill/>
        </p:spPr>
        <p:txBody>
          <a:bodyPr vert="vert270" wrap="square" lIns="0" tIns="0" rIns="0" bIns="0" rtlCol="0">
            <a:noAutofit/>
          </a:bodyPr>
          <a:lstStyle/>
          <a:p>
            <a:pPr algn="r">
              <a:lnSpc>
                <a:spcPct val="80000"/>
              </a:lnSpc>
            </a:pPr>
            <a:r>
              <a:rPr lang="en-US" b="1" i="0" dirty="0">
                <a:solidFill>
                  <a:srgbClr val="585858"/>
                </a:solidFill>
                <a:latin typeface="Arial" panose="020B0604020202020204" pitchFamily="34" charset="0"/>
                <a:cs typeface="Arial" panose="020B0604020202020204" pitchFamily="34" charset="0"/>
              </a:rPr>
              <a:t>CORE COLOURS</a:t>
            </a:r>
          </a:p>
        </p:txBody>
      </p:sp>
      <p:sp>
        <p:nvSpPr>
          <p:cNvPr id="14" name="Rectangle 9">
            <a:extLst>
              <a:ext uri="{FF2B5EF4-FFF2-40B4-BE49-F238E27FC236}">
                <a16:creationId xmlns:a16="http://schemas.microsoft.com/office/drawing/2014/main" id="{6E16C6D7-5D67-3F48-9BAD-5211CB2770DE}"/>
              </a:ext>
            </a:extLst>
          </p:cNvPr>
          <p:cNvSpPr>
            <a:spLocks noChangeArrowheads="1"/>
          </p:cNvSpPr>
          <p:nvPr userDrawn="1"/>
        </p:nvSpPr>
        <p:spPr bwMode="auto">
          <a:xfrm>
            <a:off x="-1590596" y="5467223"/>
            <a:ext cx="1487670" cy="646439"/>
          </a:xfrm>
          <a:prstGeom prst="rect">
            <a:avLst/>
          </a:prstGeom>
          <a:solidFill>
            <a:schemeClr val="bg2"/>
          </a:solidFill>
          <a:ln w="9525">
            <a:noFill/>
            <a:miter lim="800000"/>
            <a:headEnd/>
            <a:tailEnd/>
          </a:ln>
          <a:effectLst/>
        </p:spPr>
        <p:txBody>
          <a:bodyPr wrap="none" anchor="ctr"/>
          <a:lstStyle/>
          <a:p>
            <a:pPr>
              <a:spcBef>
                <a:spcPct val="0"/>
              </a:spcBef>
              <a:buFontTx/>
              <a:buNone/>
            </a:pPr>
            <a:r>
              <a:rPr lang="en-US" sz="1400" b="1" spc="-100" baseline="0" dirty="0">
                <a:solidFill>
                  <a:srgbClr val="FFFFFF"/>
                </a:solidFill>
                <a:latin typeface="Arial" panose="020B0604020202020204" pitchFamily="34" charset="0"/>
                <a:cs typeface="Arial" panose="020B0604020202020204" pitchFamily="34" charset="0"/>
              </a:rPr>
              <a:t>AIA WARM GREY </a:t>
            </a:r>
            <a:br>
              <a:rPr lang="en-US" sz="1400" b="1" spc="-100" baseline="0" dirty="0">
                <a:solidFill>
                  <a:srgbClr val="FFFFFF"/>
                </a:solidFill>
                <a:latin typeface="Arial" panose="020B0604020202020204" pitchFamily="34" charset="0"/>
                <a:cs typeface="Arial" panose="020B0604020202020204" pitchFamily="34" charset="0"/>
              </a:rPr>
            </a:br>
            <a:r>
              <a:rPr lang="en-US" sz="1400" spc="-100" baseline="0" dirty="0">
                <a:solidFill>
                  <a:srgbClr val="FFFFFF"/>
                </a:solidFill>
                <a:latin typeface="Arial" panose="020B0604020202020204" pitchFamily="34" charset="0"/>
                <a:cs typeface="Arial" panose="020B0604020202020204" pitchFamily="34" charset="0"/>
              </a:rPr>
              <a:t>R211 G202 B195</a:t>
            </a:r>
          </a:p>
          <a:p>
            <a:pPr>
              <a:spcBef>
                <a:spcPct val="0"/>
              </a:spcBef>
              <a:buFontTx/>
              <a:buNone/>
            </a:pPr>
            <a:endParaRPr lang="en-US" sz="1400" spc="-100" baseline="0" dirty="0">
              <a:solidFill>
                <a:srgbClr val="FFFFFF"/>
              </a:solidFill>
              <a:latin typeface="Arial" panose="020B0604020202020204" pitchFamily="34" charset="0"/>
              <a:cs typeface="Arial" panose="020B0604020202020204" pitchFamily="34" charset="0"/>
            </a:endParaRPr>
          </a:p>
        </p:txBody>
      </p:sp>
      <p:sp>
        <p:nvSpPr>
          <p:cNvPr id="15" name="Rectangle 9">
            <a:extLst>
              <a:ext uri="{FF2B5EF4-FFF2-40B4-BE49-F238E27FC236}">
                <a16:creationId xmlns:a16="http://schemas.microsoft.com/office/drawing/2014/main" id="{30414EC1-704C-FF47-9611-AD4C8B879B94}"/>
              </a:ext>
            </a:extLst>
          </p:cNvPr>
          <p:cNvSpPr>
            <a:spLocks noChangeArrowheads="1"/>
          </p:cNvSpPr>
          <p:nvPr userDrawn="1"/>
        </p:nvSpPr>
        <p:spPr bwMode="auto">
          <a:xfrm>
            <a:off x="-1584889" y="1546229"/>
            <a:ext cx="1487670" cy="646439"/>
          </a:xfrm>
          <a:prstGeom prst="rect">
            <a:avLst/>
          </a:prstGeom>
          <a:solidFill>
            <a:schemeClr val="accent3"/>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ORANGE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R255 G117 B77</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6EDC2E1-B0F0-2B4D-8CFB-F684F18144D9}"/>
              </a:ext>
            </a:extLst>
          </p:cNvPr>
          <p:cNvSpPr txBox="1"/>
          <p:nvPr userDrawn="1"/>
        </p:nvSpPr>
        <p:spPr>
          <a:xfrm>
            <a:off x="-1883501" y="48214"/>
            <a:ext cx="314328" cy="3271299"/>
          </a:xfrm>
          <a:prstGeom prst="rect">
            <a:avLst/>
          </a:prstGeom>
          <a:noFill/>
        </p:spPr>
        <p:txBody>
          <a:bodyPr vert="vert270" wrap="square" lIns="0" tIns="0" rIns="0" bIns="0" rtlCol="0">
            <a:noAutofit/>
          </a:bodyPr>
          <a:lstStyle/>
          <a:p>
            <a:pPr algn="r">
              <a:lnSpc>
                <a:spcPct val="80000"/>
              </a:lnSpc>
            </a:pPr>
            <a:r>
              <a:rPr lang="en-US" b="1" i="0">
                <a:solidFill>
                  <a:srgbClr val="585858"/>
                </a:solidFill>
                <a:latin typeface="Arial" panose="020B0604020202020204" pitchFamily="34" charset="0"/>
                <a:cs typeface="Arial" panose="020B0604020202020204" pitchFamily="34" charset="0"/>
              </a:rPr>
              <a:t>SUPPORTING COLOURS</a:t>
            </a:r>
          </a:p>
        </p:txBody>
      </p:sp>
      <p:sp>
        <p:nvSpPr>
          <p:cNvPr id="17" name="Rectangle 9">
            <a:extLst>
              <a:ext uri="{FF2B5EF4-FFF2-40B4-BE49-F238E27FC236}">
                <a16:creationId xmlns:a16="http://schemas.microsoft.com/office/drawing/2014/main" id="{32D26DB1-D22B-0146-BEE0-26A6F1234774}"/>
              </a:ext>
            </a:extLst>
          </p:cNvPr>
          <p:cNvSpPr>
            <a:spLocks noChangeArrowheads="1"/>
          </p:cNvSpPr>
          <p:nvPr userDrawn="1"/>
        </p:nvSpPr>
        <p:spPr bwMode="auto">
          <a:xfrm>
            <a:off x="-1584889" y="2332483"/>
            <a:ext cx="1487670" cy="646439"/>
          </a:xfrm>
          <a:prstGeom prst="rect">
            <a:avLst/>
          </a:prstGeom>
          <a:solidFill>
            <a:schemeClr val="accent4"/>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YELLOW</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R247 G201 B38</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8" name="Rectangle 9">
            <a:extLst>
              <a:ext uri="{FF2B5EF4-FFF2-40B4-BE49-F238E27FC236}">
                <a16:creationId xmlns:a16="http://schemas.microsoft.com/office/drawing/2014/main" id="{38917B89-6ECF-F74A-9BA2-E9FCB7C72DD1}"/>
              </a:ext>
            </a:extLst>
          </p:cNvPr>
          <p:cNvSpPr>
            <a:spLocks noChangeArrowheads="1"/>
          </p:cNvSpPr>
          <p:nvPr userDrawn="1"/>
        </p:nvSpPr>
        <p:spPr bwMode="auto">
          <a:xfrm>
            <a:off x="-1584889" y="3934703"/>
            <a:ext cx="1487670" cy="646439"/>
          </a:xfrm>
          <a:prstGeom prst="rect">
            <a:avLst/>
          </a:prstGeom>
          <a:solidFill>
            <a:schemeClr val="accent5"/>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LAVENDER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R161 G153 B186</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9" name="Rectangle 9">
            <a:extLst>
              <a:ext uri="{FF2B5EF4-FFF2-40B4-BE49-F238E27FC236}">
                <a16:creationId xmlns:a16="http://schemas.microsoft.com/office/drawing/2014/main" id="{A835CB3C-C322-B743-8984-3B3E27A039B3}"/>
              </a:ext>
            </a:extLst>
          </p:cNvPr>
          <p:cNvSpPr>
            <a:spLocks noChangeArrowheads="1"/>
          </p:cNvSpPr>
          <p:nvPr userDrawn="1"/>
        </p:nvSpPr>
        <p:spPr bwMode="auto">
          <a:xfrm>
            <a:off x="-1584889" y="4720957"/>
            <a:ext cx="1487670" cy="646439"/>
          </a:xfrm>
          <a:prstGeom prst="rect">
            <a:avLst/>
          </a:prstGeom>
          <a:solidFill>
            <a:schemeClr val="tx2"/>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BLUE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R31 G120 B173</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0" name="Rectangle 9">
            <a:extLst>
              <a:ext uri="{FF2B5EF4-FFF2-40B4-BE49-F238E27FC236}">
                <a16:creationId xmlns:a16="http://schemas.microsoft.com/office/drawing/2014/main" id="{0EB3A011-77AD-EE4C-BB9E-688A1F0E49B1}"/>
              </a:ext>
            </a:extLst>
          </p:cNvPr>
          <p:cNvSpPr>
            <a:spLocks noChangeArrowheads="1"/>
          </p:cNvSpPr>
          <p:nvPr userDrawn="1"/>
        </p:nvSpPr>
        <p:spPr bwMode="auto">
          <a:xfrm>
            <a:off x="-1584889" y="793745"/>
            <a:ext cx="1487670" cy="646439"/>
          </a:xfrm>
          <a:prstGeom prst="rect">
            <a:avLst/>
          </a:prstGeom>
          <a:solidFill>
            <a:schemeClr val="accent2"/>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CERISE</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R186 G3 B97</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1" name="Rectangle 9">
            <a:extLst>
              <a:ext uri="{FF2B5EF4-FFF2-40B4-BE49-F238E27FC236}">
                <a16:creationId xmlns:a16="http://schemas.microsoft.com/office/drawing/2014/main" id="{402466E5-EFAB-0E4A-B977-56C6D30093B0}"/>
              </a:ext>
            </a:extLst>
          </p:cNvPr>
          <p:cNvSpPr>
            <a:spLocks noChangeArrowheads="1"/>
          </p:cNvSpPr>
          <p:nvPr userDrawn="1"/>
        </p:nvSpPr>
        <p:spPr bwMode="auto">
          <a:xfrm>
            <a:off x="-1584889" y="3117853"/>
            <a:ext cx="1487670" cy="646439"/>
          </a:xfrm>
          <a:prstGeom prst="rect">
            <a:avLst/>
          </a:prstGeom>
          <a:solidFill>
            <a:schemeClr val="accent6"/>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PURPLE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R76 G71 B148</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2" name="Rectangle 9">
            <a:extLst>
              <a:ext uri="{FF2B5EF4-FFF2-40B4-BE49-F238E27FC236}">
                <a16:creationId xmlns:a16="http://schemas.microsoft.com/office/drawing/2014/main" id="{F469A4F2-3792-2E49-8B38-6AFC63812708}"/>
              </a:ext>
            </a:extLst>
          </p:cNvPr>
          <p:cNvSpPr>
            <a:spLocks noChangeArrowheads="1"/>
          </p:cNvSpPr>
          <p:nvPr userDrawn="1"/>
        </p:nvSpPr>
        <p:spPr bwMode="auto">
          <a:xfrm>
            <a:off x="-1584889" y="41905"/>
            <a:ext cx="1487670" cy="646439"/>
          </a:xfrm>
          <a:prstGeom prst="rect">
            <a:avLst/>
          </a:prstGeom>
          <a:solidFill>
            <a:srgbClr val="FF7A85"/>
          </a:solidFill>
          <a:ln w="9525">
            <a:noFill/>
            <a:miter lim="800000"/>
            <a:headEnd/>
            <a:tailEnd/>
          </a:ln>
          <a:effectLst/>
        </p:spPr>
        <p:txBody>
          <a:bodyPr wrap="none" anchor="ctr"/>
          <a:lstStyle/>
          <a:p>
            <a:pPr>
              <a:spcBef>
                <a:spcPct val="0"/>
              </a:spcBef>
              <a:buFontTx/>
              <a:buNone/>
            </a:pPr>
            <a:r>
              <a:rPr lang="en-US" sz="1400" b="1" spc="-100" baseline="0" dirty="0">
                <a:solidFill>
                  <a:srgbClr val="FFFFFF"/>
                </a:solidFill>
                <a:latin typeface="Arial" panose="020B0604020202020204" pitchFamily="34" charset="0"/>
                <a:cs typeface="Arial" panose="020B0604020202020204" pitchFamily="34" charset="0"/>
              </a:rPr>
              <a:t>AIA SALMON</a:t>
            </a:r>
            <a:br>
              <a:rPr lang="en-US" sz="1400" b="1" spc="-100" baseline="0" dirty="0">
                <a:solidFill>
                  <a:srgbClr val="FFFFFF"/>
                </a:solidFill>
                <a:latin typeface="Arial" panose="020B0604020202020204" pitchFamily="34" charset="0"/>
                <a:cs typeface="Arial" panose="020B0604020202020204" pitchFamily="34" charset="0"/>
              </a:rPr>
            </a:br>
            <a:r>
              <a:rPr lang="en-US" sz="1400" spc="-100" baseline="0" dirty="0">
                <a:solidFill>
                  <a:srgbClr val="FFFFFF"/>
                </a:solidFill>
                <a:latin typeface="Arial" panose="020B0604020202020204" pitchFamily="34" charset="0"/>
                <a:cs typeface="Arial" panose="020B0604020202020204" pitchFamily="34" charset="0"/>
              </a:rPr>
              <a:t>R255 G122 B133</a:t>
            </a:r>
          </a:p>
          <a:p>
            <a:pPr>
              <a:spcBef>
                <a:spcPct val="0"/>
              </a:spcBef>
              <a:buFontTx/>
              <a:buNone/>
            </a:pPr>
            <a:endParaRPr lang="en-US" sz="1400" spc="-100" baseline="0" dirty="0">
              <a:solidFill>
                <a:srgbClr val="FFFFFF"/>
              </a:solidFill>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A0DFD5F1-7ED6-7A4F-A85D-AC9239B9A9E4}"/>
              </a:ext>
            </a:extLst>
          </p:cNvPr>
          <p:cNvGrpSpPr/>
          <p:nvPr userDrawn="1"/>
        </p:nvGrpSpPr>
        <p:grpSpPr>
          <a:xfrm>
            <a:off x="-1590597" y="464952"/>
            <a:ext cx="1494303" cy="224029"/>
            <a:chOff x="5716131" y="796253"/>
            <a:chExt cx="995522" cy="224029"/>
          </a:xfrm>
        </p:grpSpPr>
        <p:sp>
          <p:nvSpPr>
            <p:cNvPr id="24" name="Rectangle 19">
              <a:extLst>
                <a:ext uri="{FF2B5EF4-FFF2-40B4-BE49-F238E27FC236}">
                  <a16:creationId xmlns:a16="http://schemas.microsoft.com/office/drawing/2014/main" id="{69707F44-6BC5-024E-87D0-3237CAF96668}"/>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25" name="Rectangle 20">
              <a:extLst>
                <a:ext uri="{FF2B5EF4-FFF2-40B4-BE49-F238E27FC236}">
                  <a16:creationId xmlns:a16="http://schemas.microsoft.com/office/drawing/2014/main" id="{D0D916EB-9F54-2F4B-BDD0-F877343549EC}"/>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26" name="Group 25">
            <a:extLst>
              <a:ext uri="{FF2B5EF4-FFF2-40B4-BE49-F238E27FC236}">
                <a16:creationId xmlns:a16="http://schemas.microsoft.com/office/drawing/2014/main" id="{7E6BDFF9-62CE-8349-B945-5E4093758751}"/>
              </a:ext>
            </a:extLst>
          </p:cNvPr>
          <p:cNvGrpSpPr/>
          <p:nvPr userDrawn="1"/>
        </p:nvGrpSpPr>
        <p:grpSpPr>
          <a:xfrm>
            <a:off x="4530573" y="-396601"/>
            <a:ext cx="1844675" cy="277791"/>
            <a:chOff x="2606261" y="3143449"/>
            <a:chExt cx="2458017" cy="277791"/>
          </a:xfrm>
        </p:grpSpPr>
        <p:sp>
          <p:nvSpPr>
            <p:cNvPr id="27" name="Rectangle 19">
              <a:extLst>
                <a:ext uri="{FF2B5EF4-FFF2-40B4-BE49-F238E27FC236}">
                  <a16:creationId xmlns:a16="http://schemas.microsoft.com/office/drawing/2014/main" id="{914B8044-F95A-A74A-BC30-F3A5C9B45BC2}"/>
                </a:ext>
              </a:extLst>
            </p:cNvPr>
            <p:cNvSpPr>
              <a:spLocks noChangeArrowheads="1"/>
            </p:cNvSpPr>
            <p:nvPr/>
          </p:nvSpPr>
          <p:spPr bwMode="auto">
            <a:xfrm>
              <a:off x="3211379" y="3143449"/>
              <a:ext cx="615945" cy="277791"/>
            </a:xfrm>
            <a:prstGeom prst="rect">
              <a:avLst/>
            </a:prstGeom>
            <a:solidFill>
              <a:schemeClr val="bg1">
                <a:alpha val="4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4</a:t>
              </a:r>
              <a:r>
                <a:rPr lang="en-US" sz="1200" b="1" spc="-100" baseline="0">
                  <a:solidFill>
                    <a:schemeClr val="bg1"/>
                  </a:solidFill>
                  <a:latin typeface="Arial" panose="020B0604020202020204" pitchFamily="34" charset="0"/>
                  <a:cs typeface="Arial" panose="020B0604020202020204" pitchFamily="34" charset="0"/>
                </a:rPr>
                <a:t>0%</a:t>
              </a:r>
            </a:p>
          </p:txBody>
        </p:sp>
        <p:sp>
          <p:nvSpPr>
            <p:cNvPr id="28" name="Rectangle 20">
              <a:extLst>
                <a:ext uri="{FF2B5EF4-FFF2-40B4-BE49-F238E27FC236}">
                  <a16:creationId xmlns:a16="http://schemas.microsoft.com/office/drawing/2014/main" id="{DCFFAD6D-DAE4-824F-BF41-EE5D85829979}"/>
                </a:ext>
              </a:extLst>
            </p:cNvPr>
            <p:cNvSpPr>
              <a:spLocks noChangeArrowheads="1"/>
            </p:cNvSpPr>
            <p:nvPr/>
          </p:nvSpPr>
          <p:spPr bwMode="auto">
            <a:xfrm>
              <a:off x="3829856" y="3143449"/>
              <a:ext cx="615945" cy="277791"/>
            </a:xfrm>
            <a:prstGeom prst="rect">
              <a:avLst/>
            </a:prstGeom>
            <a:solidFill>
              <a:schemeClr val="bg1">
                <a:alpha val="6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6</a:t>
              </a:r>
              <a:r>
                <a:rPr lang="en-US" sz="1200" b="1" spc="-100" baseline="0">
                  <a:solidFill>
                    <a:schemeClr val="bg1"/>
                  </a:solidFill>
                  <a:latin typeface="Arial" panose="020B0604020202020204" pitchFamily="34" charset="0"/>
                  <a:cs typeface="Arial" panose="020B0604020202020204" pitchFamily="34" charset="0"/>
                </a:rPr>
                <a:t>0%</a:t>
              </a:r>
            </a:p>
          </p:txBody>
        </p:sp>
        <p:sp>
          <p:nvSpPr>
            <p:cNvPr id="29" name="Rectangle 22">
              <a:extLst>
                <a:ext uri="{FF2B5EF4-FFF2-40B4-BE49-F238E27FC236}">
                  <a16:creationId xmlns:a16="http://schemas.microsoft.com/office/drawing/2014/main" id="{B42DD97E-811A-2B47-918D-7C0F001104F8}"/>
                </a:ext>
              </a:extLst>
            </p:cNvPr>
            <p:cNvSpPr>
              <a:spLocks noChangeArrowheads="1"/>
            </p:cNvSpPr>
            <p:nvPr/>
          </p:nvSpPr>
          <p:spPr bwMode="auto">
            <a:xfrm>
              <a:off x="4448333" y="3143449"/>
              <a:ext cx="615945" cy="277791"/>
            </a:xfrm>
            <a:prstGeom prst="rect">
              <a:avLst/>
            </a:prstGeom>
            <a:solidFill>
              <a:schemeClr val="bg1">
                <a:alpha val="8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80%</a:t>
              </a:r>
            </a:p>
          </p:txBody>
        </p:sp>
        <p:sp>
          <p:nvSpPr>
            <p:cNvPr id="30" name="Rectangle 19">
              <a:extLst>
                <a:ext uri="{FF2B5EF4-FFF2-40B4-BE49-F238E27FC236}">
                  <a16:creationId xmlns:a16="http://schemas.microsoft.com/office/drawing/2014/main" id="{3D37BE17-9C0A-E749-A606-9BC8E7CE3C80}"/>
                </a:ext>
              </a:extLst>
            </p:cNvPr>
            <p:cNvSpPr>
              <a:spLocks noChangeArrowheads="1"/>
            </p:cNvSpPr>
            <p:nvPr/>
          </p:nvSpPr>
          <p:spPr bwMode="auto">
            <a:xfrm>
              <a:off x="2606261" y="3143449"/>
              <a:ext cx="615945" cy="277791"/>
            </a:xfrm>
            <a:prstGeom prst="rect">
              <a:avLst/>
            </a:prstGeom>
            <a:solidFill>
              <a:schemeClr val="bg1">
                <a:alpha val="2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20%</a:t>
              </a:r>
            </a:p>
          </p:txBody>
        </p:sp>
      </p:grpSp>
      <p:grpSp>
        <p:nvGrpSpPr>
          <p:cNvPr id="31" name="Group 30">
            <a:extLst>
              <a:ext uri="{FF2B5EF4-FFF2-40B4-BE49-F238E27FC236}">
                <a16:creationId xmlns:a16="http://schemas.microsoft.com/office/drawing/2014/main" id="{029FDAA7-EDA4-E344-BCAC-7F6CCDECD451}"/>
              </a:ext>
            </a:extLst>
          </p:cNvPr>
          <p:cNvGrpSpPr/>
          <p:nvPr userDrawn="1"/>
        </p:nvGrpSpPr>
        <p:grpSpPr>
          <a:xfrm>
            <a:off x="2511273" y="-376121"/>
            <a:ext cx="1844675" cy="277791"/>
            <a:chOff x="2606261" y="3143449"/>
            <a:chExt cx="2458017" cy="277791"/>
          </a:xfrm>
        </p:grpSpPr>
        <p:sp>
          <p:nvSpPr>
            <p:cNvPr id="32" name="Rectangle 19">
              <a:extLst>
                <a:ext uri="{FF2B5EF4-FFF2-40B4-BE49-F238E27FC236}">
                  <a16:creationId xmlns:a16="http://schemas.microsoft.com/office/drawing/2014/main" id="{322E5F21-86AC-9847-9EAE-BB1715E938D4}"/>
                </a:ext>
              </a:extLst>
            </p:cNvPr>
            <p:cNvSpPr>
              <a:spLocks noChangeArrowheads="1"/>
            </p:cNvSpPr>
            <p:nvPr/>
          </p:nvSpPr>
          <p:spPr bwMode="auto">
            <a:xfrm>
              <a:off x="3211379" y="3143449"/>
              <a:ext cx="615945" cy="277791"/>
            </a:xfrm>
            <a:prstGeom prst="rect">
              <a:avLst/>
            </a:prstGeom>
            <a:solidFill>
              <a:schemeClr val="bg1">
                <a:alpha val="4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4</a:t>
              </a:r>
              <a:r>
                <a:rPr lang="en-US" sz="1200" b="1" spc="-100" baseline="0">
                  <a:solidFill>
                    <a:schemeClr val="bg1"/>
                  </a:solidFill>
                  <a:latin typeface="Arial" panose="020B0604020202020204" pitchFamily="34" charset="0"/>
                  <a:cs typeface="Arial" panose="020B0604020202020204" pitchFamily="34" charset="0"/>
                </a:rPr>
                <a:t>0%</a:t>
              </a:r>
            </a:p>
          </p:txBody>
        </p:sp>
        <p:sp>
          <p:nvSpPr>
            <p:cNvPr id="33" name="Rectangle 20">
              <a:extLst>
                <a:ext uri="{FF2B5EF4-FFF2-40B4-BE49-F238E27FC236}">
                  <a16:creationId xmlns:a16="http://schemas.microsoft.com/office/drawing/2014/main" id="{6F019A4D-1606-E749-A834-546B40C5FC10}"/>
                </a:ext>
              </a:extLst>
            </p:cNvPr>
            <p:cNvSpPr>
              <a:spLocks noChangeArrowheads="1"/>
            </p:cNvSpPr>
            <p:nvPr/>
          </p:nvSpPr>
          <p:spPr bwMode="auto">
            <a:xfrm>
              <a:off x="3829856" y="3143449"/>
              <a:ext cx="615945" cy="277791"/>
            </a:xfrm>
            <a:prstGeom prst="rect">
              <a:avLst/>
            </a:prstGeom>
            <a:solidFill>
              <a:schemeClr val="bg1">
                <a:alpha val="6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6</a:t>
              </a:r>
              <a:r>
                <a:rPr lang="en-US" sz="1200" b="1" spc="-100" baseline="0">
                  <a:solidFill>
                    <a:schemeClr val="bg1"/>
                  </a:solidFill>
                  <a:latin typeface="Arial" panose="020B0604020202020204" pitchFamily="34" charset="0"/>
                  <a:cs typeface="Arial" panose="020B0604020202020204" pitchFamily="34" charset="0"/>
                </a:rPr>
                <a:t>0%</a:t>
              </a:r>
            </a:p>
          </p:txBody>
        </p:sp>
        <p:sp>
          <p:nvSpPr>
            <p:cNvPr id="34" name="Rectangle 22">
              <a:extLst>
                <a:ext uri="{FF2B5EF4-FFF2-40B4-BE49-F238E27FC236}">
                  <a16:creationId xmlns:a16="http://schemas.microsoft.com/office/drawing/2014/main" id="{7308B2FC-69DD-954E-8980-2EC3AA1D7544}"/>
                </a:ext>
              </a:extLst>
            </p:cNvPr>
            <p:cNvSpPr>
              <a:spLocks noChangeArrowheads="1"/>
            </p:cNvSpPr>
            <p:nvPr/>
          </p:nvSpPr>
          <p:spPr bwMode="auto">
            <a:xfrm>
              <a:off x="4448333" y="3143449"/>
              <a:ext cx="615945" cy="277791"/>
            </a:xfrm>
            <a:prstGeom prst="rect">
              <a:avLst/>
            </a:prstGeom>
            <a:solidFill>
              <a:schemeClr val="bg1">
                <a:alpha val="8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80%</a:t>
              </a:r>
            </a:p>
          </p:txBody>
        </p:sp>
        <p:sp>
          <p:nvSpPr>
            <p:cNvPr id="35" name="Rectangle 19">
              <a:extLst>
                <a:ext uri="{FF2B5EF4-FFF2-40B4-BE49-F238E27FC236}">
                  <a16:creationId xmlns:a16="http://schemas.microsoft.com/office/drawing/2014/main" id="{74AC479E-3F57-E644-A3C7-97D4AB45ADFF}"/>
                </a:ext>
              </a:extLst>
            </p:cNvPr>
            <p:cNvSpPr>
              <a:spLocks noChangeArrowheads="1"/>
            </p:cNvSpPr>
            <p:nvPr/>
          </p:nvSpPr>
          <p:spPr bwMode="auto">
            <a:xfrm>
              <a:off x="2606261" y="3143449"/>
              <a:ext cx="615945" cy="277791"/>
            </a:xfrm>
            <a:prstGeom prst="rect">
              <a:avLst/>
            </a:prstGeom>
            <a:solidFill>
              <a:schemeClr val="bg1">
                <a:alpha val="2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20%</a:t>
              </a:r>
            </a:p>
          </p:txBody>
        </p:sp>
      </p:grpSp>
      <p:grpSp>
        <p:nvGrpSpPr>
          <p:cNvPr id="36" name="Group 35">
            <a:extLst>
              <a:ext uri="{FF2B5EF4-FFF2-40B4-BE49-F238E27FC236}">
                <a16:creationId xmlns:a16="http://schemas.microsoft.com/office/drawing/2014/main" id="{EE533266-6387-9B46-8624-65A0D9D79FF0}"/>
              </a:ext>
            </a:extLst>
          </p:cNvPr>
          <p:cNvGrpSpPr/>
          <p:nvPr userDrawn="1"/>
        </p:nvGrpSpPr>
        <p:grpSpPr>
          <a:xfrm>
            <a:off x="-1590597" y="1217987"/>
            <a:ext cx="1494303" cy="224029"/>
            <a:chOff x="5716131" y="796253"/>
            <a:chExt cx="995522" cy="224029"/>
          </a:xfrm>
        </p:grpSpPr>
        <p:sp>
          <p:nvSpPr>
            <p:cNvPr id="37" name="Rectangle 19">
              <a:extLst>
                <a:ext uri="{FF2B5EF4-FFF2-40B4-BE49-F238E27FC236}">
                  <a16:creationId xmlns:a16="http://schemas.microsoft.com/office/drawing/2014/main" id="{BB7C84DB-7787-A44D-865E-1BD05831D911}"/>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38" name="Rectangle 20">
              <a:extLst>
                <a:ext uri="{FF2B5EF4-FFF2-40B4-BE49-F238E27FC236}">
                  <a16:creationId xmlns:a16="http://schemas.microsoft.com/office/drawing/2014/main" id="{9A96F96C-40C9-8D49-A8DD-AB3B11C9C2C0}"/>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39" name="Group 38">
            <a:extLst>
              <a:ext uri="{FF2B5EF4-FFF2-40B4-BE49-F238E27FC236}">
                <a16:creationId xmlns:a16="http://schemas.microsoft.com/office/drawing/2014/main" id="{DA26BA09-7293-5840-8B41-BA669E1DA42E}"/>
              </a:ext>
            </a:extLst>
          </p:cNvPr>
          <p:cNvGrpSpPr/>
          <p:nvPr userDrawn="1"/>
        </p:nvGrpSpPr>
        <p:grpSpPr>
          <a:xfrm>
            <a:off x="-1590597" y="1964298"/>
            <a:ext cx="1494303" cy="224029"/>
            <a:chOff x="5716131" y="796253"/>
            <a:chExt cx="995522" cy="224029"/>
          </a:xfrm>
        </p:grpSpPr>
        <p:sp>
          <p:nvSpPr>
            <p:cNvPr id="40" name="Rectangle 19">
              <a:extLst>
                <a:ext uri="{FF2B5EF4-FFF2-40B4-BE49-F238E27FC236}">
                  <a16:creationId xmlns:a16="http://schemas.microsoft.com/office/drawing/2014/main" id="{07DA5FAE-B117-1349-8D4B-5D7FCC8142A1}"/>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1" name="Rectangle 20">
              <a:extLst>
                <a:ext uri="{FF2B5EF4-FFF2-40B4-BE49-F238E27FC236}">
                  <a16:creationId xmlns:a16="http://schemas.microsoft.com/office/drawing/2014/main" id="{F8E4D5C8-28FE-3740-934F-B88CFC79C337}"/>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2" name="Group 41">
            <a:extLst>
              <a:ext uri="{FF2B5EF4-FFF2-40B4-BE49-F238E27FC236}">
                <a16:creationId xmlns:a16="http://schemas.microsoft.com/office/drawing/2014/main" id="{BE60DD88-FE73-4A4E-83B0-C27EC4180A40}"/>
              </a:ext>
            </a:extLst>
          </p:cNvPr>
          <p:cNvGrpSpPr/>
          <p:nvPr userDrawn="1"/>
        </p:nvGrpSpPr>
        <p:grpSpPr>
          <a:xfrm>
            <a:off x="-1590597" y="2757675"/>
            <a:ext cx="1494303" cy="224029"/>
            <a:chOff x="5716131" y="796253"/>
            <a:chExt cx="995522" cy="224029"/>
          </a:xfrm>
        </p:grpSpPr>
        <p:sp>
          <p:nvSpPr>
            <p:cNvPr id="43" name="Rectangle 19">
              <a:extLst>
                <a:ext uri="{FF2B5EF4-FFF2-40B4-BE49-F238E27FC236}">
                  <a16:creationId xmlns:a16="http://schemas.microsoft.com/office/drawing/2014/main" id="{F65AC04E-77DF-3D4F-ABC4-331908CD1675}"/>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4" name="Rectangle 20">
              <a:extLst>
                <a:ext uri="{FF2B5EF4-FFF2-40B4-BE49-F238E27FC236}">
                  <a16:creationId xmlns:a16="http://schemas.microsoft.com/office/drawing/2014/main" id="{3A43A58E-FE1C-F241-9FCD-27CDB423B5A7}"/>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5" name="Group 44">
            <a:extLst>
              <a:ext uri="{FF2B5EF4-FFF2-40B4-BE49-F238E27FC236}">
                <a16:creationId xmlns:a16="http://schemas.microsoft.com/office/drawing/2014/main" id="{85EC0C6B-BF0B-E84D-94EC-435A104A61F7}"/>
              </a:ext>
            </a:extLst>
          </p:cNvPr>
          <p:cNvGrpSpPr/>
          <p:nvPr userDrawn="1"/>
        </p:nvGrpSpPr>
        <p:grpSpPr>
          <a:xfrm>
            <a:off x="-1590597" y="3544328"/>
            <a:ext cx="1494303" cy="224029"/>
            <a:chOff x="5716131" y="796253"/>
            <a:chExt cx="995522" cy="224029"/>
          </a:xfrm>
        </p:grpSpPr>
        <p:sp>
          <p:nvSpPr>
            <p:cNvPr id="46" name="Rectangle 19">
              <a:extLst>
                <a:ext uri="{FF2B5EF4-FFF2-40B4-BE49-F238E27FC236}">
                  <a16:creationId xmlns:a16="http://schemas.microsoft.com/office/drawing/2014/main" id="{E7176F59-7B72-9148-B6EC-3D9A485B69F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7" name="Rectangle 20">
              <a:extLst>
                <a:ext uri="{FF2B5EF4-FFF2-40B4-BE49-F238E27FC236}">
                  <a16:creationId xmlns:a16="http://schemas.microsoft.com/office/drawing/2014/main" id="{2C7F8097-BD91-F644-9F8C-937FCE32DCE9}"/>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8" name="Group 47">
            <a:extLst>
              <a:ext uri="{FF2B5EF4-FFF2-40B4-BE49-F238E27FC236}">
                <a16:creationId xmlns:a16="http://schemas.microsoft.com/office/drawing/2014/main" id="{1E38DB8D-4AE7-FB41-966F-59657509D300}"/>
              </a:ext>
            </a:extLst>
          </p:cNvPr>
          <p:cNvGrpSpPr/>
          <p:nvPr userDrawn="1"/>
        </p:nvGrpSpPr>
        <p:grpSpPr>
          <a:xfrm>
            <a:off x="-1590597" y="4364599"/>
            <a:ext cx="1494303" cy="224029"/>
            <a:chOff x="5716131" y="796253"/>
            <a:chExt cx="995522" cy="224029"/>
          </a:xfrm>
        </p:grpSpPr>
        <p:sp>
          <p:nvSpPr>
            <p:cNvPr id="49" name="Rectangle 19">
              <a:extLst>
                <a:ext uri="{FF2B5EF4-FFF2-40B4-BE49-F238E27FC236}">
                  <a16:creationId xmlns:a16="http://schemas.microsoft.com/office/drawing/2014/main" id="{8E88217E-F57C-0F4D-A0DC-EAC60891AFD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0" name="Rectangle 20">
              <a:extLst>
                <a:ext uri="{FF2B5EF4-FFF2-40B4-BE49-F238E27FC236}">
                  <a16:creationId xmlns:a16="http://schemas.microsoft.com/office/drawing/2014/main" id="{0FE0007D-5F31-E149-B0CF-AB6784C43E66}"/>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51" name="Group 50">
            <a:extLst>
              <a:ext uri="{FF2B5EF4-FFF2-40B4-BE49-F238E27FC236}">
                <a16:creationId xmlns:a16="http://schemas.microsoft.com/office/drawing/2014/main" id="{5FE9AD56-297C-DB4B-A7BE-D6B0F01510E8}"/>
              </a:ext>
            </a:extLst>
          </p:cNvPr>
          <p:cNvGrpSpPr/>
          <p:nvPr userDrawn="1"/>
        </p:nvGrpSpPr>
        <p:grpSpPr>
          <a:xfrm>
            <a:off x="-1590597" y="5151252"/>
            <a:ext cx="1494303" cy="224029"/>
            <a:chOff x="5716131" y="796253"/>
            <a:chExt cx="995522" cy="224029"/>
          </a:xfrm>
        </p:grpSpPr>
        <p:sp>
          <p:nvSpPr>
            <p:cNvPr id="52" name="Rectangle 19">
              <a:extLst>
                <a:ext uri="{FF2B5EF4-FFF2-40B4-BE49-F238E27FC236}">
                  <a16:creationId xmlns:a16="http://schemas.microsoft.com/office/drawing/2014/main" id="{BAE1D5DB-96CD-7A41-AC4C-B60EE6BB7AE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3" name="Rectangle 20">
              <a:extLst>
                <a:ext uri="{FF2B5EF4-FFF2-40B4-BE49-F238E27FC236}">
                  <a16:creationId xmlns:a16="http://schemas.microsoft.com/office/drawing/2014/main" id="{91DC9FA1-0AEE-A849-8DCF-0F227C3A707E}"/>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54" name="Group 53">
            <a:extLst>
              <a:ext uri="{FF2B5EF4-FFF2-40B4-BE49-F238E27FC236}">
                <a16:creationId xmlns:a16="http://schemas.microsoft.com/office/drawing/2014/main" id="{D51248F3-2F75-594D-B53D-6D8AF82EB3EE}"/>
              </a:ext>
            </a:extLst>
          </p:cNvPr>
          <p:cNvGrpSpPr/>
          <p:nvPr userDrawn="1"/>
        </p:nvGrpSpPr>
        <p:grpSpPr>
          <a:xfrm>
            <a:off x="-1590597" y="5897564"/>
            <a:ext cx="1494303" cy="224029"/>
            <a:chOff x="5716131" y="796253"/>
            <a:chExt cx="995522" cy="224029"/>
          </a:xfrm>
        </p:grpSpPr>
        <p:sp>
          <p:nvSpPr>
            <p:cNvPr id="55" name="Rectangle 19">
              <a:extLst>
                <a:ext uri="{FF2B5EF4-FFF2-40B4-BE49-F238E27FC236}">
                  <a16:creationId xmlns:a16="http://schemas.microsoft.com/office/drawing/2014/main" id="{2C100E18-2C92-5642-871F-193C519D3709}"/>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6" name="Rectangle 20">
              <a:extLst>
                <a:ext uri="{FF2B5EF4-FFF2-40B4-BE49-F238E27FC236}">
                  <a16:creationId xmlns:a16="http://schemas.microsoft.com/office/drawing/2014/main" id="{C725273B-18AD-5547-A9A0-E5E2D55F1583}"/>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131246917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7.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31145"/>
        </a:solidFill>
        <a:effectLst/>
      </p:bgPr>
    </p:bg>
    <p:spTree>
      <p:nvGrpSpPr>
        <p:cNvPr id="1" name=""/>
        <p:cNvGrpSpPr/>
        <p:nvPr/>
      </p:nvGrpSpPr>
      <p:grpSpPr>
        <a:xfrm>
          <a:off x="0" y="0"/>
          <a:ext cx="0" cy="0"/>
          <a:chOff x="0" y="0"/>
          <a:chExt cx="0" cy="0"/>
        </a:xfrm>
      </p:grpSpPr>
      <p:sp>
        <p:nvSpPr>
          <p:cNvPr id="14" name="Rectangle 13"/>
          <p:cNvSpPr/>
          <p:nvPr/>
        </p:nvSpPr>
        <p:spPr>
          <a:xfrm>
            <a:off x="4114610" y="5050694"/>
            <a:ext cx="2085224" cy="605294"/>
          </a:xfrm>
          <a:prstGeom prst="rect">
            <a:avLst/>
          </a:prstGeom>
        </p:spPr>
        <p:txBody>
          <a:bodyPr wrap="square">
            <a:spAutoFit/>
          </a:bodyPr>
          <a:lstStyle/>
          <a:p>
            <a:pPr>
              <a:lnSpc>
                <a:spcPts val="1960"/>
              </a:lnSpc>
            </a:pPr>
            <a:r>
              <a:rPr lang="en-US" sz="1960" b="1" dirty="0">
                <a:solidFill>
                  <a:schemeClr val="bg1"/>
                </a:solidFill>
                <a:latin typeface="AIA Everest Condensed" panose="00000506000000000000" pitchFamily="50" charset="0"/>
              </a:rPr>
              <a:t>KEY </a:t>
            </a:r>
          </a:p>
          <a:p>
            <a:pPr>
              <a:lnSpc>
                <a:spcPts val="1960"/>
              </a:lnSpc>
            </a:pPr>
            <a:r>
              <a:rPr lang="en-US" sz="1960" b="1" dirty="0">
                <a:solidFill>
                  <a:schemeClr val="bg1"/>
                </a:solidFill>
                <a:latin typeface="AIA Everest Condensed" panose="00000506000000000000" pitchFamily="50" charset="0"/>
              </a:rPr>
              <a:t>CONSIDERATIONS</a:t>
            </a:r>
          </a:p>
        </p:txBody>
      </p:sp>
      <p:sp>
        <p:nvSpPr>
          <p:cNvPr id="15" name="Rectangle 14"/>
          <p:cNvSpPr/>
          <p:nvPr/>
        </p:nvSpPr>
        <p:spPr>
          <a:xfrm>
            <a:off x="7681950" y="5050694"/>
            <a:ext cx="1706980" cy="605294"/>
          </a:xfrm>
          <a:prstGeom prst="rect">
            <a:avLst/>
          </a:prstGeom>
        </p:spPr>
        <p:txBody>
          <a:bodyPr wrap="square">
            <a:spAutoFit/>
          </a:bodyPr>
          <a:lstStyle/>
          <a:p>
            <a:pPr>
              <a:lnSpc>
                <a:spcPts val="1960"/>
              </a:lnSpc>
            </a:pPr>
            <a:r>
              <a:rPr lang="en-US" sz="1960" b="1" dirty="0">
                <a:solidFill>
                  <a:schemeClr val="bg1"/>
                </a:solidFill>
                <a:latin typeface="AIA Everest Condensed" panose="00000506000000000000" pitchFamily="50" charset="0"/>
              </a:rPr>
              <a:t>DISTRIBUTION </a:t>
            </a:r>
          </a:p>
          <a:p>
            <a:pPr>
              <a:lnSpc>
                <a:spcPts val="1960"/>
              </a:lnSpc>
            </a:pPr>
            <a:r>
              <a:rPr lang="en-US" sz="1960" b="1" dirty="0">
                <a:solidFill>
                  <a:schemeClr val="bg1"/>
                </a:solidFill>
                <a:latin typeface="AIA Everest Condensed" panose="00000506000000000000" pitchFamily="50" charset="0"/>
              </a:rPr>
              <a:t>AGREEMENT</a:t>
            </a:r>
          </a:p>
        </p:txBody>
      </p:sp>
      <p:cxnSp>
        <p:nvCxnSpPr>
          <p:cNvPr id="18" name="Straight Connector 17"/>
          <p:cNvCxnSpPr/>
          <p:nvPr/>
        </p:nvCxnSpPr>
        <p:spPr>
          <a:xfrm>
            <a:off x="6096000" y="4795713"/>
            <a:ext cx="0" cy="1008649"/>
          </a:xfrm>
          <a:prstGeom prst="line">
            <a:avLst/>
          </a:prstGeom>
          <a:ln>
            <a:solidFill>
              <a:srgbClr val="E4708F"/>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2977047" y="4803084"/>
            <a:ext cx="1023265" cy="1023265"/>
          </a:xfrm>
          <a:prstGeom prst="ellipse">
            <a:avLst/>
          </a:prstGeom>
          <a:solidFill>
            <a:srgbClr val="333D47"/>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24" name="Oval 23"/>
          <p:cNvSpPr/>
          <p:nvPr/>
        </p:nvSpPr>
        <p:spPr>
          <a:xfrm>
            <a:off x="6544487" y="4803084"/>
            <a:ext cx="1023265" cy="1023265"/>
          </a:xfrm>
          <a:prstGeom prst="ellipse">
            <a:avLst/>
          </a:prstGeom>
          <a:solidFill>
            <a:srgbClr val="333D47"/>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6081" y="5030517"/>
            <a:ext cx="566177" cy="530292"/>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730" y="5101447"/>
            <a:ext cx="682678" cy="478412"/>
          </a:xfrm>
          <a:prstGeom prst="rect">
            <a:avLst/>
          </a:prstGeom>
        </p:spPr>
      </p:pic>
      <p:sp>
        <p:nvSpPr>
          <p:cNvPr id="34" name="Rectangle 33"/>
          <p:cNvSpPr/>
          <p:nvPr/>
        </p:nvSpPr>
        <p:spPr>
          <a:xfrm>
            <a:off x="3038288" y="4014302"/>
            <a:ext cx="6172200" cy="397664"/>
          </a:xfrm>
          <a:prstGeom prst="rect">
            <a:avLst/>
          </a:prstGeom>
          <a:solidFill>
            <a:srgbClr val="DC416A"/>
          </a:solidFill>
          <a:ln>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aphic 8">
            <a:extLst>
              <a:ext uri="{FF2B5EF4-FFF2-40B4-BE49-F238E27FC236}">
                <a16:creationId xmlns:a16="http://schemas.microsoft.com/office/drawing/2014/main" id="{990EA091-DAE4-2B43-8C94-0A6CB4C195C8}"/>
              </a:ext>
            </a:extLst>
          </p:cNvPr>
          <p:cNvGrpSpPr/>
          <p:nvPr/>
        </p:nvGrpSpPr>
        <p:grpSpPr>
          <a:xfrm rot="16828642">
            <a:off x="10515600" y="2468880"/>
            <a:ext cx="2346716" cy="1609598"/>
            <a:chOff x="6580800" y="-86"/>
            <a:chExt cx="6961458" cy="4774822"/>
          </a:xfrm>
          <a:solidFill>
            <a:srgbClr val="D31145"/>
          </a:solidFill>
        </p:grpSpPr>
        <p:sp>
          <p:nvSpPr>
            <p:cNvPr id="36" name="Freeform: Shape 3">
              <a:extLst>
                <a:ext uri="{FF2B5EF4-FFF2-40B4-BE49-F238E27FC236}">
                  <a16:creationId xmlns:a16="http://schemas.microsoft.com/office/drawing/2014/main" id="{E6140C86-AE1A-40BF-B098-C593C3B9086B}"/>
                </a:ext>
              </a:extLst>
            </p:cNvPr>
            <p:cNvSpPr/>
            <p:nvPr/>
          </p:nvSpPr>
          <p:spPr>
            <a:xfrm>
              <a:off x="6580800" y="934183"/>
              <a:ext cx="4414504" cy="3831181"/>
            </a:xfrm>
            <a:custGeom>
              <a:avLst/>
              <a:gdLst>
                <a:gd name="connsiteX0" fmla="*/ 149225 w 4414504"/>
                <a:gd name="connsiteY0" fmla="*/ 3688335 h 3831180"/>
                <a:gd name="connsiteX1" fmla="*/ 4424880 w 4414504"/>
                <a:gd name="connsiteY1" fmla="*/ 3046660 h 3831180"/>
                <a:gd name="connsiteX2" fmla="*/ 123568 w 4414504"/>
                <a:gd name="connsiteY2" fmla="*/ 23046 h 3831180"/>
                <a:gd name="connsiteX3" fmla="*/ 0 w 4414504"/>
                <a:gd name="connsiteY3" fmla="*/ 87214 h 3831180"/>
                <a:gd name="connsiteX4" fmla="*/ 0 w 4414504"/>
                <a:gd name="connsiteY4" fmla="*/ 3559812 h 3831180"/>
                <a:gd name="connsiteX5" fmla="*/ 74896 w 4414504"/>
                <a:gd name="connsiteY5" fmla="*/ 3841960 h 3831180"/>
                <a:gd name="connsiteX6" fmla="*/ 149225 w 4414504"/>
                <a:gd name="connsiteY6" fmla="*/ 3688335 h 383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4504" h="3831180">
                  <a:moveTo>
                    <a:pt x="149225" y="3688335"/>
                  </a:moveTo>
                  <a:lnTo>
                    <a:pt x="4424880" y="3046660"/>
                  </a:lnTo>
                  <a:lnTo>
                    <a:pt x="123568" y="23046"/>
                  </a:lnTo>
                  <a:cubicBezTo>
                    <a:pt x="55653" y="-24702"/>
                    <a:pt x="0" y="4174"/>
                    <a:pt x="0" y="87214"/>
                  </a:cubicBezTo>
                  <a:lnTo>
                    <a:pt x="0" y="3559812"/>
                  </a:lnTo>
                  <a:cubicBezTo>
                    <a:pt x="0" y="3642852"/>
                    <a:pt x="33769" y="3769866"/>
                    <a:pt x="74896" y="3841960"/>
                  </a:cubicBezTo>
                  <a:cubicBezTo>
                    <a:pt x="33769" y="3769866"/>
                    <a:pt x="67161" y="3700791"/>
                    <a:pt x="149225" y="3688335"/>
                  </a:cubicBezTo>
                  <a:close/>
                </a:path>
              </a:pathLst>
            </a:custGeom>
            <a:solidFill>
              <a:srgbClr val="D31145">
                <a:lumMod val="60000"/>
                <a:lumOff val="4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37" name="Freeform: Shape 7">
              <a:extLst>
                <a:ext uri="{FF2B5EF4-FFF2-40B4-BE49-F238E27FC236}">
                  <a16:creationId xmlns:a16="http://schemas.microsoft.com/office/drawing/2014/main" id="{7363D639-3D33-4E15-B0F4-78BCFF540D05}"/>
                </a:ext>
              </a:extLst>
            </p:cNvPr>
            <p:cNvSpPr/>
            <p:nvPr/>
          </p:nvSpPr>
          <p:spPr>
            <a:xfrm>
              <a:off x="6629740" y="-86"/>
              <a:ext cx="5810544" cy="4774822"/>
            </a:xfrm>
            <a:custGeom>
              <a:avLst/>
              <a:gdLst>
                <a:gd name="connsiteX0" fmla="*/ 100285 w 5810543"/>
                <a:gd name="connsiteY0" fmla="*/ 4622605 h 4774821"/>
                <a:gd name="connsiteX1" fmla="*/ 5827067 w 5810543"/>
                <a:gd name="connsiteY1" fmla="*/ 3763325 h 4774821"/>
                <a:gd name="connsiteX2" fmla="*/ 3796772 w 5810543"/>
                <a:gd name="connsiteY2" fmla="*/ 59158 h 4774821"/>
                <a:gd name="connsiteX3" fmla="*/ 3630002 w 5810543"/>
                <a:gd name="connsiteY3" fmla="*/ 44626 h 4774821"/>
                <a:gd name="connsiteX4" fmla="*/ 45387 w 5810543"/>
                <a:gd name="connsiteY4" fmla="*/ 4527108 h 4774821"/>
                <a:gd name="connsiteX5" fmla="*/ 25955 w 5810543"/>
                <a:gd name="connsiteY5" fmla="*/ 4776041 h 4774821"/>
                <a:gd name="connsiteX6" fmla="*/ 100285 w 5810543"/>
                <a:gd name="connsiteY6" fmla="*/ 4622605 h 477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543" h="4774821">
                  <a:moveTo>
                    <a:pt x="100285" y="4622605"/>
                  </a:moveTo>
                  <a:lnTo>
                    <a:pt x="5827067" y="3763325"/>
                  </a:lnTo>
                  <a:lnTo>
                    <a:pt x="3796772" y="59158"/>
                  </a:lnTo>
                  <a:cubicBezTo>
                    <a:pt x="3756777" y="-13691"/>
                    <a:pt x="3681693" y="-20107"/>
                    <a:pt x="3630002" y="44626"/>
                  </a:cubicBezTo>
                  <a:lnTo>
                    <a:pt x="45387" y="4527108"/>
                  </a:lnTo>
                  <a:cubicBezTo>
                    <a:pt x="-6493" y="4592031"/>
                    <a:pt x="-15171" y="4703947"/>
                    <a:pt x="25955" y="4776041"/>
                  </a:cubicBezTo>
                  <a:cubicBezTo>
                    <a:pt x="-15171" y="4704135"/>
                    <a:pt x="18221" y="4635061"/>
                    <a:pt x="100285" y="4622605"/>
                  </a:cubicBezTo>
                  <a:close/>
                </a:path>
              </a:pathLst>
            </a:custGeom>
            <a:solidFill>
              <a:srgbClr val="D31145">
                <a:lumMod val="40000"/>
                <a:lumOff val="6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38" name="Freeform: Shape 11">
              <a:extLst>
                <a:ext uri="{FF2B5EF4-FFF2-40B4-BE49-F238E27FC236}">
                  <a16:creationId xmlns:a16="http://schemas.microsoft.com/office/drawing/2014/main" id="{370FF3ED-8A00-43B3-97E4-29D7763E6625}"/>
                </a:ext>
              </a:extLst>
            </p:cNvPr>
            <p:cNvSpPr/>
            <p:nvPr/>
          </p:nvSpPr>
          <p:spPr>
            <a:xfrm>
              <a:off x="6637521" y="2419838"/>
              <a:ext cx="6904737" cy="2302483"/>
            </a:xfrm>
            <a:custGeom>
              <a:avLst/>
              <a:gdLst>
                <a:gd name="connsiteX0" fmla="*/ 92504 w 6904737"/>
                <a:gd name="connsiteY0" fmla="*/ 2202680 h 2302483"/>
                <a:gd name="connsiteX1" fmla="*/ 6923478 w 6904737"/>
                <a:gd name="connsiteY1" fmla="*/ 1177697 h 2302483"/>
                <a:gd name="connsiteX2" fmla="*/ 6923478 w 6904737"/>
                <a:gd name="connsiteY2" fmla="*/ 111383 h 2302483"/>
                <a:gd name="connsiteX3" fmla="*/ 6779913 w 6904737"/>
                <a:gd name="connsiteY3" fmla="*/ 7017 h 2302483"/>
                <a:gd name="connsiteX4" fmla="*/ 86845 w 6904737"/>
                <a:gd name="connsiteY4" fmla="*/ 2178522 h 2302483"/>
                <a:gd name="connsiteX5" fmla="*/ 2705 w 6904737"/>
                <a:gd name="connsiteY5" fmla="*/ 2316105 h 2302483"/>
                <a:gd name="connsiteX6" fmla="*/ 92504 w 6904737"/>
                <a:gd name="connsiteY6" fmla="*/ 2202680 h 230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4737" h="2302483">
                  <a:moveTo>
                    <a:pt x="92504" y="2202680"/>
                  </a:moveTo>
                  <a:lnTo>
                    <a:pt x="6923478" y="1177697"/>
                  </a:lnTo>
                  <a:lnTo>
                    <a:pt x="6923478" y="111383"/>
                  </a:lnTo>
                  <a:cubicBezTo>
                    <a:pt x="6923478" y="28343"/>
                    <a:pt x="6858958" y="-18650"/>
                    <a:pt x="6779913" y="7017"/>
                  </a:cubicBezTo>
                  <a:lnTo>
                    <a:pt x="86845" y="2178522"/>
                  </a:lnTo>
                  <a:cubicBezTo>
                    <a:pt x="22325" y="2199471"/>
                    <a:pt x="-9935" y="2256467"/>
                    <a:pt x="2705" y="2316105"/>
                  </a:cubicBezTo>
                  <a:cubicBezTo>
                    <a:pt x="-8614" y="2260053"/>
                    <a:pt x="25909" y="2212683"/>
                    <a:pt x="92504" y="2202680"/>
                  </a:cubicBezTo>
                  <a:close/>
                </a:path>
              </a:pathLst>
            </a:custGeom>
            <a:solidFill>
              <a:srgbClr val="D31145">
                <a:lumMod val="20000"/>
                <a:lumOff val="8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grpSp>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6724" y="422917"/>
            <a:ext cx="1278552" cy="1371600"/>
          </a:xfrm>
          <a:prstGeom prst="rect">
            <a:avLst/>
          </a:prstGeom>
        </p:spPr>
      </p:pic>
      <p:sp>
        <p:nvSpPr>
          <p:cNvPr id="40" name="TextBox 39"/>
          <p:cNvSpPr txBox="1"/>
          <p:nvPr/>
        </p:nvSpPr>
        <p:spPr>
          <a:xfrm>
            <a:off x="2987487" y="2185416"/>
            <a:ext cx="6273802" cy="829586"/>
          </a:xfrm>
          <a:prstGeom prst="rect">
            <a:avLst/>
          </a:prstGeom>
          <a:noFill/>
        </p:spPr>
        <p:txBody>
          <a:bodyPr wrap="square" rtlCol="0">
            <a:spAutoFit/>
          </a:bodyPr>
          <a:lstStyle/>
          <a:p>
            <a:pPr algn="ctr"/>
            <a:r>
              <a:rPr lang="en-US" sz="4791" spc="-100" dirty="0">
                <a:solidFill>
                  <a:schemeClr val="bg1"/>
                </a:solidFill>
                <a:latin typeface="AIA Everest Condensed" panose="00000506000000000000" pitchFamily="50" charset="0"/>
              </a:rPr>
              <a:t>NEW BUSINESS DEVELOPMENT</a:t>
            </a:r>
          </a:p>
        </p:txBody>
      </p:sp>
      <p:sp>
        <p:nvSpPr>
          <p:cNvPr id="41" name="TextBox 40"/>
          <p:cNvSpPr txBox="1"/>
          <p:nvPr/>
        </p:nvSpPr>
        <p:spPr>
          <a:xfrm>
            <a:off x="2787276" y="2923293"/>
            <a:ext cx="6674224" cy="695575"/>
          </a:xfrm>
          <a:prstGeom prst="rect">
            <a:avLst/>
          </a:prstGeom>
          <a:noFill/>
        </p:spPr>
        <p:txBody>
          <a:bodyPr wrap="square" rtlCol="0">
            <a:spAutoFit/>
          </a:bodyPr>
          <a:lstStyle/>
          <a:p>
            <a:pPr algn="ctr"/>
            <a:r>
              <a:rPr lang="en-US" sz="3920" spc="50" dirty="0">
                <a:solidFill>
                  <a:schemeClr val="bg1"/>
                </a:solidFill>
                <a:latin typeface="AIA Everest Condensed Medium" panose="00000606000000000000" pitchFamily="2" charset="0"/>
              </a:rPr>
              <a:t>TOPIC 3: COMMERCIAL NEGOTIATION</a:t>
            </a:r>
          </a:p>
        </p:txBody>
      </p:sp>
      <p:grpSp>
        <p:nvGrpSpPr>
          <p:cNvPr id="42" name="Group 41"/>
          <p:cNvGrpSpPr/>
          <p:nvPr/>
        </p:nvGrpSpPr>
        <p:grpSpPr>
          <a:xfrm>
            <a:off x="4954247" y="4066395"/>
            <a:ext cx="2212040" cy="293478"/>
            <a:chOff x="4767285" y="2496212"/>
            <a:chExt cx="2031446" cy="269517"/>
          </a:xfrm>
        </p:grpSpPr>
        <p:pic>
          <p:nvPicPr>
            <p:cNvPr id="43" name="Picture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7285" y="2501886"/>
              <a:ext cx="182880" cy="244677"/>
            </a:xfrm>
            <a:prstGeom prst="rect">
              <a:avLst/>
            </a:prstGeom>
          </p:spPr>
        </p:pic>
        <p:sp>
          <p:nvSpPr>
            <p:cNvPr id="44" name="Rectangle 43"/>
            <p:cNvSpPr/>
            <p:nvPr/>
          </p:nvSpPr>
          <p:spPr>
            <a:xfrm>
              <a:off x="4956800" y="2496212"/>
              <a:ext cx="1841931" cy="269517"/>
            </a:xfrm>
            <a:prstGeom prst="rect">
              <a:avLst/>
            </a:prstGeom>
          </p:spPr>
          <p:txBody>
            <a:bodyPr wrap="none">
              <a:spAutoFit/>
            </a:bodyPr>
            <a:lstStyle/>
            <a:p>
              <a:r>
                <a:rPr lang="en-US" sz="1307" dirty="0">
                  <a:solidFill>
                    <a:schemeClr val="bg1"/>
                  </a:solidFill>
                  <a:latin typeface="AIA Everest" panose="00000500000000000000" pitchFamily="50" charset="0"/>
                </a:rPr>
                <a:t>Learning Time: </a:t>
              </a:r>
              <a:r>
                <a:rPr lang="en-US" sz="1307" dirty="0" smtClean="0">
                  <a:solidFill>
                    <a:schemeClr val="bg1"/>
                  </a:solidFill>
                  <a:latin typeface="AIA Everest" panose="00000500000000000000" pitchFamily="50" charset="0"/>
                </a:rPr>
                <a:t>2 </a:t>
              </a:r>
              <a:r>
                <a:rPr lang="en-US" sz="1307" dirty="0">
                  <a:solidFill>
                    <a:schemeClr val="bg1"/>
                  </a:solidFill>
                  <a:latin typeface="AIA Everest" panose="00000500000000000000" pitchFamily="50" charset="0"/>
                </a:rPr>
                <a:t>minutes</a:t>
              </a:r>
            </a:p>
          </p:txBody>
        </p:sp>
      </p:grpSp>
      <p:grpSp>
        <p:nvGrpSpPr>
          <p:cNvPr id="26" name="Group 25"/>
          <p:cNvGrpSpPr/>
          <p:nvPr/>
        </p:nvGrpSpPr>
        <p:grpSpPr>
          <a:xfrm>
            <a:off x="5794754" y="6164263"/>
            <a:ext cx="596348" cy="598867"/>
            <a:chOff x="5794754" y="6354763"/>
            <a:chExt cx="596348" cy="598867"/>
          </a:xfrm>
        </p:grpSpPr>
        <p:sp>
          <p:nvSpPr>
            <p:cNvPr id="27"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28" name="Group 27"/>
            <p:cNvGrpSpPr/>
            <p:nvPr/>
          </p:nvGrpSpPr>
          <p:grpSpPr>
            <a:xfrm>
              <a:off x="5946646" y="6594086"/>
              <a:ext cx="298708" cy="149354"/>
              <a:chOff x="9820952" y="3075924"/>
              <a:chExt cx="274321" cy="137160"/>
            </a:xfrm>
          </p:grpSpPr>
          <p:cxnSp>
            <p:nvCxnSpPr>
              <p:cNvPr id="29" name="Straight Connector 28"/>
              <p:cNvCxnSpPr/>
              <p:nvPr/>
            </p:nvCxnSpPr>
            <p:spPr>
              <a:xfrm>
                <a:off x="9820952" y="3075924"/>
                <a:ext cx="134339" cy="13716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9958112" y="3075924"/>
                <a:ext cx="137161" cy="13716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cxnSp>
        <p:nvCxnSpPr>
          <p:cNvPr id="45" name="Straight Connector 44"/>
          <p:cNvCxnSpPr/>
          <p:nvPr/>
        </p:nvCxnSpPr>
        <p:spPr>
          <a:xfrm>
            <a:off x="3109538" y="2958918"/>
            <a:ext cx="5965143" cy="0"/>
          </a:xfrm>
          <a:prstGeom prst="line">
            <a:avLst/>
          </a:prstGeom>
          <a:ln>
            <a:solidFill>
              <a:srgbClr val="E5708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44201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TextBox 3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3" name="Group 2"/>
          <p:cNvGrpSpPr/>
          <p:nvPr/>
        </p:nvGrpSpPr>
        <p:grpSpPr>
          <a:xfrm>
            <a:off x="766581" y="3017520"/>
            <a:ext cx="5029200" cy="2853534"/>
            <a:chOff x="766581" y="3533106"/>
            <a:chExt cx="5029200" cy="2853534"/>
          </a:xfrm>
        </p:grpSpPr>
        <p:sp>
          <p:nvSpPr>
            <p:cNvPr id="117" name="Rectangle 116"/>
            <p:cNvSpPr/>
            <p:nvPr/>
          </p:nvSpPr>
          <p:spPr>
            <a:xfrm>
              <a:off x="766581" y="3533106"/>
              <a:ext cx="5029200" cy="594360"/>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19" name="Rectangle 118"/>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30" name="TextBox 129"/>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SCOPE</a:t>
              </a:r>
            </a:p>
          </p:txBody>
        </p:sp>
        <p:grpSp>
          <p:nvGrpSpPr>
            <p:cNvPr id="144" name="Group 143"/>
            <p:cNvGrpSpPr/>
            <p:nvPr/>
          </p:nvGrpSpPr>
          <p:grpSpPr>
            <a:xfrm>
              <a:off x="5348397" y="3681430"/>
              <a:ext cx="298707" cy="298707"/>
              <a:chOff x="9820952" y="3075924"/>
              <a:chExt cx="274320" cy="274320"/>
            </a:xfrm>
          </p:grpSpPr>
          <p:cxnSp>
            <p:nvCxnSpPr>
              <p:cNvPr id="145" name="Straight Connector 144"/>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47" name="TextBox 146"/>
            <p:cNvSpPr txBox="1"/>
            <p:nvPr/>
          </p:nvSpPr>
          <p:spPr>
            <a:xfrm>
              <a:off x="906270" y="4211583"/>
              <a:ext cx="4424974" cy="1815882"/>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What types of products will the partner distribute for us, to what customers, and through what channels?</a:t>
              </a:r>
            </a:p>
            <a:p>
              <a:r>
                <a:rPr lang="en-US" dirty="0"/>
                <a:t>Is the partnership exclusive (partner are only allowed to distribute AIA products) or is it non-exclusive (partner can host other insurers’ products)?</a:t>
              </a:r>
            </a:p>
          </p:txBody>
        </p:sp>
        <p:sp>
          <p:nvSpPr>
            <p:cNvPr id="149" name="Rectangle 148"/>
            <p:cNvSpPr/>
            <p:nvPr/>
          </p:nvSpPr>
          <p:spPr>
            <a:xfrm>
              <a:off x="766581" y="6340920"/>
              <a:ext cx="5029200" cy="45720"/>
            </a:xfrm>
            <a:prstGeom prst="rect">
              <a:avLst/>
            </a:prstGeom>
            <a:solidFill>
              <a:srgbClr val="FF7A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5" name="TextBox 64"/>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90" name="Group 89"/>
          <p:cNvGrpSpPr/>
          <p:nvPr/>
        </p:nvGrpSpPr>
        <p:grpSpPr>
          <a:xfrm>
            <a:off x="6263664" y="2194560"/>
            <a:ext cx="4785805" cy="4316982"/>
            <a:chOff x="6263664" y="1621161"/>
            <a:chExt cx="4785805" cy="4316982"/>
          </a:xfrm>
        </p:grpSpPr>
        <p:sp>
          <p:nvSpPr>
            <p:cNvPr id="92" name="Oval 91"/>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Arc 92"/>
            <p:cNvSpPr/>
            <p:nvPr/>
          </p:nvSpPr>
          <p:spPr>
            <a:xfrm rot="1800000">
              <a:off x="7061098" y="2164917"/>
              <a:ext cx="3188963" cy="3188963"/>
            </a:xfrm>
            <a:prstGeom prst="arc">
              <a:avLst>
                <a:gd name="adj1" fmla="val 12163747"/>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8772421" y="1731000"/>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95" name="TextBox 94"/>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09" name="Oval 108"/>
            <p:cNvSpPr>
              <a:spLocks noChangeAspect="1"/>
            </p:cNvSpPr>
            <p:nvPr/>
          </p:nvSpPr>
          <p:spPr>
            <a:xfrm>
              <a:off x="9544931" y="3095800"/>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20" name="TextBox 119"/>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21" name="Oval 120"/>
            <p:cNvSpPr/>
            <p:nvPr/>
          </p:nvSpPr>
          <p:spPr>
            <a:xfrm>
              <a:off x="8772421" y="4452308"/>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5" name="TextBox 134"/>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36" name="Group 135"/>
            <p:cNvGrpSpPr/>
            <p:nvPr/>
          </p:nvGrpSpPr>
          <p:grpSpPr>
            <a:xfrm>
              <a:off x="6323557" y="3095800"/>
              <a:ext cx="1531535" cy="1371600"/>
              <a:chOff x="5535593" y="2779277"/>
              <a:chExt cx="1531535" cy="1371600"/>
            </a:xfrm>
          </p:grpSpPr>
          <p:sp>
            <p:nvSpPr>
              <p:cNvPr id="175" name="Oval 174"/>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76" name="TextBox 175"/>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7" name="Oval 136"/>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8" name="TextBox 137"/>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9" name="Oval 138"/>
            <p:cNvSpPr/>
            <p:nvPr/>
          </p:nvSpPr>
          <p:spPr>
            <a:xfrm>
              <a:off x="7181029" y="1731000"/>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40" name="TextBox 139"/>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41" name="TextBox 140"/>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42" name="Group 141"/>
            <p:cNvGrpSpPr/>
            <p:nvPr/>
          </p:nvGrpSpPr>
          <p:grpSpPr>
            <a:xfrm>
              <a:off x="10737028" y="3637889"/>
              <a:ext cx="312441" cy="280464"/>
              <a:chOff x="6869189" y="1324298"/>
              <a:chExt cx="312441" cy="280464"/>
            </a:xfrm>
          </p:grpSpPr>
          <p:sp>
            <p:nvSpPr>
              <p:cNvPr id="173" name="Oval 172"/>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4" name="TextBox 173"/>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43" name="Group 142"/>
            <p:cNvGrpSpPr/>
            <p:nvPr/>
          </p:nvGrpSpPr>
          <p:grpSpPr>
            <a:xfrm>
              <a:off x="9319264" y="5657679"/>
              <a:ext cx="312441" cy="280464"/>
              <a:chOff x="6869189" y="1324298"/>
              <a:chExt cx="312441" cy="280464"/>
            </a:xfrm>
          </p:grpSpPr>
          <p:sp>
            <p:nvSpPr>
              <p:cNvPr id="171" name="Oval 17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2" name="TextBox 17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grpSp>
          <p:nvGrpSpPr>
            <p:cNvPr id="148" name="Group 147"/>
            <p:cNvGrpSpPr/>
            <p:nvPr/>
          </p:nvGrpSpPr>
          <p:grpSpPr>
            <a:xfrm>
              <a:off x="7716831" y="5657679"/>
              <a:ext cx="312441" cy="280464"/>
              <a:chOff x="6869189" y="1324298"/>
              <a:chExt cx="312441" cy="280464"/>
            </a:xfrm>
          </p:grpSpPr>
          <p:sp>
            <p:nvSpPr>
              <p:cNvPr id="169" name="Oval 16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0" name="TextBox 16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grpSp>
          <p:nvGrpSpPr>
            <p:cNvPr id="154" name="Group 153"/>
            <p:cNvGrpSpPr/>
            <p:nvPr/>
          </p:nvGrpSpPr>
          <p:grpSpPr>
            <a:xfrm>
              <a:off x="6263664" y="3637889"/>
              <a:ext cx="312441" cy="280464"/>
              <a:chOff x="6869189" y="1324298"/>
              <a:chExt cx="312441" cy="280464"/>
            </a:xfrm>
          </p:grpSpPr>
          <p:sp>
            <p:nvSpPr>
              <p:cNvPr id="167" name="Oval 166"/>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8" name="TextBox 167"/>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pic>
          <p:nvPicPr>
            <p:cNvPr id="155" name="Picture 15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56" name="Picture 1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57" name="Picture 1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58" name="Picture 15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59" name="Picture 15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60" name="Picture 15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61" name="Group 160"/>
            <p:cNvGrpSpPr/>
            <p:nvPr/>
          </p:nvGrpSpPr>
          <p:grpSpPr>
            <a:xfrm>
              <a:off x="7716684" y="1621161"/>
              <a:ext cx="312441" cy="280464"/>
              <a:chOff x="6869189" y="1324298"/>
              <a:chExt cx="312441" cy="280464"/>
            </a:xfrm>
          </p:grpSpPr>
          <p:sp>
            <p:nvSpPr>
              <p:cNvPr id="165" name="Oval 164"/>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6" name="TextBox 165"/>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62" name="Group 161"/>
            <p:cNvGrpSpPr/>
            <p:nvPr/>
          </p:nvGrpSpPr>
          <p:grpSpPr>
            <a:xfrm>
              <a:off x="9324965" y="1621161"/>
              <a:ext cx="312441" cy="280464"/>
              <a:chOff x="6869119" y="1324298"/>
              <a:chExt cx="312441" cy="280464"/>
            </a:xfrm>
          </p:grpSpPr>
          <p:sp>
            <p:nvSpPr>
              <p:cNvPr id="163" name="Oval 162"/>
              <p:cNvSpPr>
                <a:spLocks noChangeAspect="1"/>
              </p:cNvSpPr>
              <p:nvPr/>
            </p:nvSpPr>
            <p:spPr>
              <a:xfrm>
                <a:off x="6888224" y="1324298"/>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4" name="TextBox 163"/>
              <p:cNvSpPr txBox="1"/>
              <p:nvPr/>
            </p:nvSpPr>
            <p:spPr>
              <a:xfrm>
                <a:off x="6869119" y="1327763"/>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01</a:t>
                </a:r>
              </a:p>
            </p:txBody>
          </p:sp>
        </p:grpSp>
      </p:grpSp>
      <p:sp>
        <p:nvSpPr>
          <p:cNvPr id="177" name="TextBox 176"/>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grpSp>
        <p:nvGrpSpPr>
          <p:cNvPr id="79" name="Group 78"/>
          <p:cNvGrpSpPr/>
          <p:nvPr/>
        </p:nvGrpSpPr>
        <p:grpSpPr>
          <a:xfrm>
            <a:off x="5675177" y="6473006"/>
            <a:ext cx="841647" cy="348813"/>
            <a:chOff x="6174243" y="6473006"/>
            <a:chExt cx="841647" cy="348813"/>
          </a:xfrm>
        </p:grpSpPr>
        <p:grpSp>
          <p:nvGrpSpPr>
            <p:cNvPr id="80" name="Group 79"/>
            <p:cNvGrpSpPr/>
            <p:nvPr/>
          </p:nvGrpSpPr>
          <p:grpSpPr>
            <a:xfrm>
              <a:off x="6833010" y="6570694"/>
              <a:ext cx="182880" cy="182880"/>
              <a:chOff x="5794754" y="6385951"/>
              <a:chExt cx="596348" cy="598867"/>
            </a:xfrm>
          </p:grpSpPr>
          <p:sp>
            <p:nvSpPr>
              <p:cNvPr id="87"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8" name="Group 87"/>
              <p:cNvGrpSpPr/>
              <p:nvPr/>
            </p:nvGrpSpPr>
            <p:grpSpPr>
              <a:xfrm>
                <a:off x="5946646" y="6625274"/>
                <a:ext cx="298708" cy="149354"/>
                <a:chOff x="9820952" y="3104564"/>
                <a:chExt cx="274321" cy="137160"/>
              </a:xfrm>
            </p:grpSpPr>
            <p:cxnSp>
              <p:nvCxnSpPr>
                <p:cNvPr id="89" name="Straight Connector 88"/>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81" name="Group 80"/>
            <p:cNvGrpSpPr/>
            <p:nvPr/>
          </p:nvGrpSpPr>
          <p:grpSpPr>
            <a:xfrm rot="10800000">
              <a:off x="6174243" y="6569734"/>
              <a:ext cx="182880" cy="182880"/>
              <a:chOff x="5794754" y="6354763"/>
              <a:chExt cx="596348" cy="598867"/>
            </a:xfrm>
          </p:grpSpPr>
          <p:sp>
            <p:nvSpPr>
              <p:cNvPr id="83"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4" name="Group 83"/>
              <p:cNvGrpSpPr/>
              <p:nvPr/>
            </p:nvGrpSpPr>
            <p:grpSpPr>
              <a:xfrm>
                <a:off x="5946646" y="6594086"/>
                <a:ext cx="298708" cy="149354"/>
                <a:chOff x="9820952" y="3075924"/>
                <a:chExt cx="274321" cy="137160"/>
              </a:xfrm>
            </p:grpSpPr>
            <p:cxnSp>
              <p:nvCxnSpPr>
                <p:cNvPr id="85" name="Straight Connector 84"/>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2" name="TextBox 81"/>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96" name="Group 95"/>
          <p:cNvGrpSpPr/>
          <p:nvPr/>
        </p:nvGrpSpPr>
        <p:grpSpPr>
          <a:xfrm>
            <a:off x="140456" y="878091"/>
            <a:ext cx="11909921" cy="459974"/>
            <a:chOff x="140456" y="878091"/>
            <a:chExt cx="11909921" cy="459974"/>
          </a:xfrm>
        </p:grpSpPr>
        <p:sp>
          <p:nvSpPr>
            <p:cNvPr id="97" name="Rectangle 96"/>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8" name="Picture 9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9" name="Rectangle 98"/>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0" name="Rectangle 99"/>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101" name="Picture 10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102" name="Picture 10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103" name="Rectangle 102"/>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7" name="TextBox 76"/>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27337072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 name="TextBox 10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3" name="Group 2"/>
          <p:cNvGrpSpPr/>
          <p:nvPr/>
        </p:nvGrpSpPr>
        <p:grpSpPr>
          <a:xfrm>
            <a:off x="766581" y="3017520"/>
            <a:ext cx="5029200" cy="2853534"/>
            <a:chOff x="766581" y="3533106"/>
            <a:chExt cx="5029200" cy="2853534"/>
          </a:xfrm>
        </p:grpSpPr>
        <p:sp>
          <p:nvSpPr>
            <p:cNvPr id="164" name="Rectangle 163"/>
            <p:cNvSpPr/>
            <p:nvPr/>
          </p:nvSpPr>
          <p:spPr>
            <a:xfrm>
              <a:off x="766581" y="3533106"/>
              <a:ext cx="5029200"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6" name="Rectangle 165"/>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7" name="TextBox 166"/>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PARTNERSHIP TERM </a:t>
              </a:r>
            </a:p>
          </p:txBody>
        </p:sp>
        <p:grpSp>
          <p:nvGrpSpPr>
            <p:cNvPr id="168" name="Group 167"/>
            <p:cNvGrpSpPr/>
            <p:nvPr/>
          </p:nvGrpSpPr>
          <p:grpSpPr>
            <a:xfrm>
              <a:off x="5348397" y="3681430"/>
              <a:ext cx="298707" cy="298707"/>
              <a:chOff x="9820952" y="3075924"/>
              <a:chExt cx="274320" cy="274320"/>
            </a:xfrm>
          </p:grpSpPr>
          <p:cxnSp>
            <p:nvCxnSpPr>
              <p:cNvPr id="169" name="Straight Connector 168"/>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71" name="TextBox 170"/>
            <p:cNvSpPr txBox="1"/>
            <p:nvPr/>
          </p:nvSpPr>
          <p:spPr>
            <a:xfrm>
              <a:off x="906269" y="4211583"/>
              <a:ext cx="4537779" cy="338554"/>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marL="0" indent="0">
                <a:buNone/>
              </a:pPr>
              <a:r>
                <a:rPr lang="en-US" dirty="0"/>
                <a:t>How long does this agreement apply?</a:t>
              </a:r>
            </a:p>
          </p:txBody>
        </p:sp>
        <p:sp>
          <p:nvSpPr>
            <p:cNvPr id="172" name="Rectangle 171"/>
            <p:cNvSpPr/>
            <p:nvPr/>
          </p:nvSpPr>
          <p:spPr>
            <a:xfrm>
              <a:off x="766581" y="6340920"/>
              <a:ext cx="5029200" cy="45720"/>
            </a:xfrm>
            <a:prstGeom prst="rect">
              <a:avLst/>
            </a:prstGeom>
            <a:solidFill>
              <a:srgbClr val="FF75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p:cNvGrpSpPr/>
          <p:nvPr/>
        </p:nvGrpSpPr>
        <p:grpSpPr>
          <a:xfrm>
            <a:off x="6263664" y="2194560"/>
            <a:ext cx="4787625" cy="4316982"/>
            <a:chOff x="6263664" y="1621161"/>
            <a:chExt cx="4787625" cy="4316982"/>
          </a:xfrm>
        </p:grpSpPr>
        <p:sp>
          <p:nvSpPr>
            <p:cNvPr id="109" name="Oval 108"/>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Arc 111"/>
            <p:cNvSpPr/>
            <p:nvPr/>
          </p:nvSpPr>
          <p:spPr>
            <a:xfrm rot="1800000">
              <a:off x="7061098" y="2164917"/>
              <a:ext cx="3188963" cy="3188963"/>
            </a:xfrm>
            <a:prstGeom prst="arc">
              <a:avLst>
                <a:gd name="adj1" fmla="val 12161768"/>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Oval 112"/>
            <p:cNvSpPr/>
            <p:nvPr/>
          </p:nvSpPr>
          <p:spPr>
            <a:xfrm>
              <a:off x="8772421" y="1731000"/>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5" name="Oval 114"/>
            <p:cNvSpPr>
              <a:spLocks noChangeAspect="1"/>
            </p:cNvSpPr>
            <p:nvPr/>
          </p:nvSpPr>
          <p:spPr>
            <a:xfrm>
              <a:off x="9544931" y="3095800"/>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17" name="Oval 116"/>
            <p:cNvSpPr/>
            <p:nvPr/>
          </p:nvSpPr>
          <p:spPr>
            <a:xfrm>
              <a:off x="8772421" y="4452308"/>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8" name="TextBox 117"/>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29" name="Group 128"/>
            <p:cNvGrpSpPr/>
            <p:nvPr/>
          </p:nvGrpSpPr>
          <p:grpSpPr>
            <a:xfrm>
              <a:off x="6323557" y="3095800"/>
              <a:ext cx="1531535" cy="1371600"/>
              <a:chOff x="5535593" y="2779277"/>
              <a:chExt cx="1531535" cy="1371600"/>
            </a:xfrm>
          </p:grpSpPr>
          <p:sp>
            <p:nvSpPr>
              <p:cNvPr id="130" name="Oval 129"/>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1" name="TextBox 130"/>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2" name="Oval 131"/>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3" name="TextBox 132"/>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4" name="Oval 133"/>
            <p:cNvSpPr/>
            <p:nvPr/>
          </p:nvSpPr>
          <p:spPr>
            <a:xfrm>
              <a:off x="7181029" y="1731000"/>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5" name="TextBox 134"/>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36" name="TextBox 135"/>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40" name="Group 139"/>
            <p:cNvGrpSpPr/>
            <p:nvPr/>
          </p:nvGrpSpPr>
          <p:grpSpPr>
            <a:xfrm>
              <a:off x="9319264" y="5657679"/>
              <a:ext cx="312441" cy="280464"/>
              <a:chOff x="6869189" y="1324298"/>
              <a:chExt cx="312441" cy="280464"/>
            </a:xfrm>
          </p:grpSpPr>
          <p:sp>
            <p:nvSpPr>
              <p:cNvPr id="141" name="Oval 14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2" name="TextBox 14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grpSp>
          <p:nvGrpSpPr>
            <p:cNvPr id="143" name="Group 142"/>
            <p:cNvGrpSpPr/>
            <p:nvPr/>
          </p:nvGrpSpPr>
          <p:grpSpPr>
            <a:xfrm>
              <a:off x="7716831" y="5657679"/>
              <a:ext cx="312441" cy="280464"/>
              <a:chOff x="6869189" y="1324298"/>
              <a:chExt cx="312441" cy="280464"/>
            </a:xfrm>
          </p:grpSpPr>
          <p:sp>
            <p:nvSpPr>
              <p:cNvPr id="144" name="Oval 143"/>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5" name="TextBox 144"/>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grpSp>
          <p:nvGrpSpPr>
            <p:cNvPr id="146" name="Group 145"/>
            <p:cNvGrpSpPr/>
            <p:nvPr/>
          </p:nvGrpSpPr>
          <p:grpSpPr>
            <a:xfrm>
              <a:off x="6263664" y="3637889"/>
              <a:ext cx="312441" cy="280464"/>
              <a:chOff x="6869189" y="1324298"/>
              <a:chExt cx="312441" cy="280464"/>
            </a:xfrm>
          </p:grpSpPr>
          <p:sp>
            <p:nvSpPr>
              <p:cNvPr id="147" name="Oval 146"/>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8" name="TextBox 147"/>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pic>
          <p:nvPicPr>
            <p:cNvPr id="149" name="Picture 1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50" name="Picture 1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51" name="Picture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52" name="Picture 15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53" name="Picture 15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54" name="Picture 1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55" name="Group 154"/>
            <p:cNvGrpSpPr/>
            <p:nvPr/>
          </p:nvGrpSpPr>
          <p:grpSpPr>
            <a:xfrm>
              <a:off x="7716684" y="1621161"/>
              <a:ext cx="312441" cy="280464"/>
              <a:chOff x="6869189" y="1324298"/>
              <a:chExt cx="312441" cy="280464"/>
            </a:xfrm>
          </p:grpSpPr>
          <p:sp>
            <p:nvSpPr>
              <p:cNvPr id="156" name="Oval 155"/>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7" name="TextBox 156"/>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58" name="Group 157"/>
            <p:cNvGrpSpPr/>
            <p:nvPr/>
          </p:nvGrpSpPr>
          <p:grpSpPr>
            <a:xfrm>
              <a:off x="9325035" y="1621161"/>
              <a:ext cx="312441" cy="280464"/>
              <a:chOff x="6869189" y="1324298"/>
              <a:chExt cx="312441" cy="280464"/>
            </a:xfrm>
          </p:grpSpPr>
          <p:sp>
            <p:nvSpPr>
              <p:cNvPr id="159" name="Oval 15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0" name="TextBox 15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sp>
          <p:nvSpPr>
            <p:cNvPr id="162" name="Oval 161"/>
            <p:cNvSpPr>
              <a:spLocks noChangeAspect="1"/>
            </p:cNvSpPr>
            <p:nvPr/>
          </p:nvSpPr>
          <p:spPr>
            <a:xfrm>
              <a:off x="10757883" y="3637889"/>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ADB1B5"/>
                </a:solidFill>
                <a:latin typeface="AIA Everest Condensed Medium" panose="00000606000000000000" pitchFamily="2" charset="0"/>
              </a:endParaRPr>
            </a:p>
          </p:txBody>
        </p:sp>
        <p:sp>
          <p:nvSpPr>
            <p:cNvPr id="177" name="TextBox 176"/>
            <p:cNvSpPr txBox="1"/>
            <p:nvPr/>
          </p:nvSpPr>
          <p:spPr>
            <a:xfrm>
              <a:off x="10738848" y="3641354"/>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02</a:t>
              </a:r>
            </a:p>
          </p:txBody>
        </p:sp>
      </p:grpSp>
      <p:sp>
        <p:nvSpPr>
          <p:cNvPr id="78" name="TextBox 77"/>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9" name="TextBox 78"/>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81" name="Group 80"/>
          <p:cNvGrpSpPr/>
          <p:nvPr/>
        </p:nvGrpSpPr>
        <p:grpSpPr>
          <a:xfrm>
            <a:off x="5675177" y="6473006"/>
            <a:ext cx="841647" cy="348813"/>
            <a:chOff x="6174243" y="6473006"/>
            <a:chExt cx="841647" cy="348813"/>
          </a:xfrm>
        </p:grpSpPr>
        <p:grpSp>
          <p:nvGrpSpPr>
            <p:cNvPr id="82" name="Group 81"/>
            <p:cNvGrpSpPr/>
            <p:nvPr/>
          </p:nvGrpSpPr>
          <p:grpSpPr>
            <a:xfrm>
              <a:off x="6833010" y="6570694"/>
              <a:ext cx="182880" cy="182880"/>
              <a:chOff x="5794754" y="6385951"/>
              <a:chExt cx="596348" cy="598867"/>
            </a:xfrm>
          </p:grpSpPr>
          <p:sp>
            <p:nvSpPr>
              <p:cNvPr id="103"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4" name="Group 103"/>
              <p:cNvGrpSpPr/>
              <p:nvPr/>
            </p:nvGrpSpPr>
            <p:grpSpPr>
              <a:xfrm>
                <a:off x="5946646" y="6625274"/>
                <a:ext cx="298708" cy="149354"/>
                <a:chOff x="9820952" y="3104564"/>
                <a:chExt cx="274321" cy="137160"/>
              </a:xfrm>
            </p:grpSpPr>
            <p:cxnSp>
              <p:nvCxnSpPr>
                <p:cNvPr id="105" name="Straight Connector 104"/>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97" name="Group 96"/>
            <p:cNvGrpSpPr/>
            <p:nvPr/>
          </p:nvGrpSpPr>
          <p:grpSpPr>
            <a:xfrm rot="10800000">
              <a:off x="6174243" y="6569734"/>
              <a:ext cx="182880" cy="182880"/>
              <a:chOff x="5794754" y="6354763"/>
              <a:chExt cx="596348" cy="598867"/>
            </a:xfrm>
          </p:grpSpPr>
          <p:sp>
            <p:nvSpPr>
              <p:cNvPr id="99"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0" name="Group 99"/>
              <p:cNvGrpSpPr/>
              <p:nvPr/>
            </p:nvGrpSpPr>
            <p:grpSpPr>
              <a:xfrm>
                <a:off x="5946646" y="6594086"/>
                <a:ext cx="298708" cy="149354"/>
                <a:chOff x="9820952" y="3075924"/>
                <a:chExt cx="274321" cy="137160"/>
              </a:xfrm>
            </p:grpSpPr>
            <p:cxnSp>
              <p:nvCxnSpPr>
                <p:cNvPr id="101" name="Straight Connector 100"/>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98" name="TextBox 97"/>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83" name="Group 82"/>
          <p:cNvGrpSpPr/>
          <p:nvPr/>
        </p:nvGrpSpPr>
        <p:grpSpPr>
          <a:xfrm>
            <a:off x="140456" y="878091"/>
            <a:ext cx="11909921" cy="459974"/>
            <a:chOff x="140456" y="878091"/>
            <a:chExt cx="11909921" cy="459974"/>
          </a:xfrm>
        </p:grpSpPr>
        <p:sp>
          <p:nvSpPr>
            <p:cNvPr id="84" name="Rectangle 83"/>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5" name="Picture 8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86" name="Rectangle 85"/>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7" name="Rectangle 86"/>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0" name="Picture 8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91" name="Picture 9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92" name="Rectangle 91"/>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6" name="TextBox 75"/>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3544098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 name="TextBox 112"/>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3" name="Group 2"/>
          <p:cNvGrpSpPr/>
          <p:nvPr/>
        </p:nvGrpSpPr>
        <p:grpSpPr>
          <a:xfrm>
            <a:off x="766581" y="3017520"/>
            <a:ext cx="5029200" cy="2853534"/>
            <a:chOff x="766581" y="3533106"/>
            <a:chExt cx="5029200" cy="2853534"/>
          </a:xfrm>
        </p:grpSpPr>
        <p:sp>
          <p:nvSpPr>
            <p:cNvPr id="164" name="Rectangle 163"/>
            <p:cNvSpPr/>
            <p:nvPr/>
          </p:nvSpPr>
          <p:spPr>
            <a:xfrm>
              <a:off x="766581" y="3533106"/>
              <a:ext cx="5029200"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6" name="Rectangle 165"/>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7" name="TextBox 166"/>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COMMERCIAL &amp; REMUNERATION </a:t>
              </a:r>
            </a:p>
          </p:txBody>
        </p:sp>
        <p:grpSp>
          <p:nvGrpSpPr>
            <p:cNvPr id="168" name="Group 167"/>
            <p:cNvGrpSpPr/>
            <p:nvPr/>
          </p:nvGrpSpPr>
          <p:grpSpPr>
            <a:xfrm>
              <a:off x="5348397" y="3681430"/>
              <a:ext cx="298707" cy="298707"/>
              <a:chOff x="9820952" y="3075924"/>
              <a:chExt cx="274320" cy="274320"/>
            </a:xfrm>
          </p:grpSpPr>
          <p:cxnSp>
            <p:nvCxnSpPr>
              <p:cNvPr id="169" name="Straight Connector 168"/>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71" name="TextBox 170"/>
            <p:cNvSpPr txBox="1"/>
            <p:nvPr/>
          </p:nvSpPr>
          <p:spPr>
            <a:xfrm>
              <a:off x="906269" y="4211583"/>
              <a:ext cx="4537779" cy="584775"/>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marL="0" indent="0">
                <a:buNone/>
              </a:pPr>
              <a:r>
                <a:rPr lang="en-US" dirty="0"/>
                <a:t>How will our partner be compensated and under what conditions?</a:t>
              </a:r>
            </a:p>
          </p:txBody>
        </p:sp>
        <p:sp>
          <p:nvSpPr>
            <p:cNvPr id="172" name="Rectangle 171"/>
            <p:cNvSpPr/>
            <p:nvPr/>
          </p:nvSpPr>
          <p:spPr>
            <a:xfrm>
              <a:off x="766581" y="6340920"/>
              <a:ext cx="5029200" cy="45720"/>
            </a:xfrm>
            <a:prstGeom prst="rect">
              <a:avLst/>
            </a:pr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p:cNvGrpSpPr/>
          <p:nvPr/>
        </p:nvGrpSpPr>
        <p:grpSpPr>
          <a:xfrm>
            <a:off x="6263664" y="2194560"/>
            <a:ext cx="4785805" cy="4316982"/>
            <a:chOff x="6263664" y="1621161"/>
            <a:chExt cx="4785805" cy="4316982"/>
          </a:xfrm>
        </p:grpSpPr>
        <p:sp>
          <p:nvSpPr>
            <p:cNvPr id="112" name="Oval 111"/>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Arc 114"/>
            <p:cNvSpPr/>
            <p:nvPr/>
          </p:nvSpPr>
          <p:spPr>
            <a:xfrm rot="1800000">
              <a:off x="7061098" y="2164917"/>
              <a:ext cx="3188963" cy="3188963"/>
            </a:xfrm>
            <a:prstGeom prst="arc">
              <a:avLst>
                <a:gd name="adj1" fmla="val 12174438"/>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Oval 115"/>
            <p:cNvSpPr/>
            <p:nvPr/>
          </p:nvSpPr>
          <p:spPr>
            <a:xfrm>
              <a:off x="8772421" y="1731000"/>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7" name="TextBox 116"/>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8" name="Oval 117"/>
            <p:cNvSpPr>
              <a:spLocks noChangeAspect="1"/>
            </p:cNvSpPr>
            <p:nvPr/>
          </p:nvSpPr>
          <p:spPr>
            <a:xfrm>
              <a:off x="9544931" y="3095800"/>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29" name="TextBox 128"/>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30" name="Oval 129"/>
            <p:cNvSpPr/>
            <p:nvPr/>
          </p:nvSpPr>
          <p:spPr>
            <a:xfrm>
              <a:off x="8772421" y="4452308"/>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1" name="TextBox 130"/>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32" name="Group 131"/>
            <p:cNvGrpSpPr/>
            <p:nvPr/>
          </p:nvGrpSpPr>
          <p:grpSpPr>
            <a:xfrm>
              <a:off x="6323557" y="3095800"/>
              <a:ext cx="1531535" cy="1371600"/>
              <a:chOff x="5535593" y="2779277"/>
              <a:chExt cx="1531535" cy="1371600"/>
            </a:xfrm>
          </p:grpSpPr>
          <p:sp>
            <p:nvSpPr>
              <p:cNvPr id="133" name="Oval 132"/>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4" name="TextBox 133"/>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5" name="Oval 134"/>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6" name="TextBox 135"/>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7" name="Oval 136"/>
            <p:cNvSpPr/>
            <p:nvPr/>
          </p:nvSpPr>
          <p:spPr>
            <a:xfrm>
              <a:off x="7181029" y="1731000"/>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8" name="TextBox 137"/>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39" name="TextBox 138"/>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40" name="Group 139"/>
            <p:cNvGrpSpPr/>
            <p:nvPr/>
          </p:nvGrpSpPr>
          <p:grpSpPr>
            <a:xfrm>
              <a:off x="10737028" y="3637889"/>
              <a:ext cx="312441" cy="280464"/>
              <a:chOff x="6869189" y="1324298"/>
              <a:chExt cx="312441" cy="280464"/>
            </a:xfrm>
          </p:grpSpPr>
          <p:sp>
            <p:nvSpPr>
              <p:cNvPr id="141" name="Oval 14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2" name="TextBox 14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46" name="Group 145"/>
            <p:cNvGrpSpPr/>
            <p:nvPr/>
          </p:nvGrpSpPr>
          <p:grpSpPr>
            <a:xfrm>
              <a:off x="7716831" y="5657679"/>
              <a:ext cx="312441" cy="280464"/>
              <a:chOff x="6869189" y="1324298"/>
              <a:chExt cx="312441" cy="280464"/>
            </a:xfrm>
          </p:grpSpPr>
          <p:sp>
            <p:nvSpPr>
              <p:cNvPr id="147" name="Oval 146"/>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8" name="TextBox 147"/>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grpSp>
          <p:nvGrpSpPr>
            <p:cNvPr id="149" name="Group 148"/>
            <p:cNvGrpSpPr/>
            <p:nvPr/>
          </p:nvGrpSpPr>
          <p:grpSpPr>
            <a:xfrm>
              <a:off x="6263664" y="3637889"/>
              <a:ext cx="312441" cy="280464"/>
              <a:chOff x="6869189" y="1324298"/>
              <a:chExt cx="312441" cy="280464"/>
            </a:xfrm>
          </p:grpSpPr>
          <p:sp>
            <p:nvSpPr>
              <p:cNvPr id="150" name="Oval 149"/>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1" name="TextBox 150"/>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pic>
          <p:nvPicPr>
            <p:cNvPr id="152" name="Picture 15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53" name="Picture 1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54" name="Picture 15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55" name="Picture 15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56" name="Picture 15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57" name="Picture 15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58" name="Group 157"/>
            <p:cNvGrpSpPr/>
            <p:nvPr/>
          </p:nvGrpSpPr>
          <p:grpSpPr>
            <a:xfrm>
              <a:off x="7716684" y="1621161"/>
              <a:ext cx="312441" cy="280464"/>
              <a:chOff x="6869189" y="1324298"/>
              <a:chExt cx="312441" cy="280464"/>
            </a:xfrm>
          </p:grpSpPr>
          <p:sp>
            <p:nvSpPr>
              <p:cNvPr id="159" name="Oval 15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0" name="TextBox 15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61" name="Group 160"/>
            <p:cNvGrpSpPr/>
            <p:nvPr/>
          </p:nvGrpSpPr>
          <p:grpSpPr>
            <a:xfrm>
              <a:off x="9325035" y="1621161"/>
              <a:ext cx="312441" cy="280464"/>
              <a:chOff x="6869189" y="1324298"/>
              <a:chExt cx="312441" cy="280464"/>
            </a:xfrm>
          </p:grpSpPr>
          <p:sp>
            <p:nvSpPr>
              <p:cNvPr id="162" name="Oval 161"/>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3" name="TextBox 162"/>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sp>
          <p:nvSpPr>
            <p:cNvPr id="100" name="Oval 99"/>
            <p:cNvSpPr>
              <a:spLocks noChangeAspect="1"/>
            </p:cNvSpPr>
            <p:nvPr/>
          </p:nvSpPr>
          <p:spPr>
            <a:xfrm>
              <a:off x="9338299" y="5657679"/>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7" name="TextBox 176"/>
            <p:cNvSpPr txBox="1"/>
            <p:nvPr/>
          </p:nvSpPr>
          <p:spPr>
            <a:xfrm>
              <a:off x="9319264" y="5661144"/>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03</a:t>
              </a:r>
            </a:p>
          </p:txBody>
        </p:sp>
      </p:grpSp>
      <p:sp>
        <p:nvSpPr>
          <p:cNvPr id="78" name="TextBox 77"/>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9" name="TextBox 78"/>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81" name="Group 80"/>
          <p:cNvGrpSpPr/>
          <p:nvPr/>
        </p:nvGrpSpPr>
        <p:grpSpPr>
          <a:xfrm>
            <a:off x="5675177" y="6473006"/>
            <a:ext cx="841647" cy="348813"/>
            <a:chOff x="6174243" y="6473006"/>
            <a:chExt cx="841647" cy="348813"/>
          </a:xfrm>
        </p:grpSpPr>
        <p:grpSp>
          <p:nvGrpSpPr>
            <p:cNvPr id="82" name="Group 81"/>
            <p:cNvGrpSpPr/>
            <p:nvPr/>
          </p:nvGrpSpPr>
          <p:grpSpPr>
            <a:xfrm>
              <a:off x="6833010" y="6570694"/>
              <a:ext cx="182880" cy="182880"/>
              <a:chOff x="5794754" y="6385951"/>
              <a:chExt cx="596348" cy="598867"/>
            </a:xfrm>
          </p:grpSpPr>
          <p:sp>
            <p:nvSpPr>
              <p:cNvPr id="104"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5" name="Group 104"/>
              <p:cNvGrpSpPr/>
              <p:nvPr/>
            </p:nvGrpSpPr>
            <p:grpSpPr>
              <a:xfrm>
                <a:off x="5946646" y="6625274"/>
                <a:ext cx="298708" cy="149354"/>
                <a:chOff x="9820952" y="3104564"/>
                <a:chExt cx="274321" cy="137160"/>
              </a:xfrm>
            </p:grpSpPr>
            <p:cxnSp>
              <p:nvCxnSpPr>
                <p:cNvPr id="106" name="Straight Connector 105"/>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97" name="Group 96"/>
            <p:cNvGrpSpPr/>
            <p:nvPr/>
          </p:nvGrpSpPr>
          <p:grpSpPr>
            <a:xfrm rot="10800000">
              <a:off x="6174243" y="6569734"/>
              <a:ext cx="182880" cy="182880"/>
              <a:chOff x="5794754" y="6354763"/>
              <a:chExt cx="596348" cy="598867"/>
            </a:xfrm>
          </p:grpSpPr>
          <p:sp>
            <p:nvSpPr>
              <p:cNvPr id="99"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1" name="Group 100"/>
              <p:cNvGrpSpPr/>
              <p:nvPr/>
            </p:nvGrpSpPr>
            <p:grpSpPr>
              <a:xfrm>
                <a:off x="5946646" y="6594086"/>
                <a:ext cx="298708" cy="149354"/>
                <a:chOff x="9820952" y="3075924"/>
                <a:chExt cx="274321" cy="137160"/>
              </a:xfrm>
            </p:grpSpPr>
            <p:cxnSp>
              <p:nvCxnSpPr>
                <p:cNvPr id="102" name="Straight Connector 101"/>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98" name="TextBox 97"/>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83" name="Group 82"/>
          <p:cNvGrpSpPr/>
          <p:nvPr/>
        </p:nvGrpSpPr>
        <p:grpSpPr>
          <a:xfrm>
            <a:off x="140456" y="878091"/>
            <a:ext cx="11909921" cy="459974"/>
            <a:chOff x="140456" y="878091"/>
            <a:chExt cx="11909921" cy="459974"/>
          </a:xfrm>
        </p:grpSpPr>
        <p:sp>
          <p:nvSpPr>
            <p:cNvPr id="84" name="Rectangle 83"/>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5" name="Picture 8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86" name="Rectangle 85"/>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7" name="Rectangle 86"/>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0" name="Picture 8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91" name="Picture 9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92" name="Rectangle 91"/>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6" name="TextBox 75"/>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31727014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Box 10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3" name="Group 2"/>
          <p:cNvGrpSpPr/>
          <p:nvPr/>
        </p:nvGrpSpPr>
        <p:grpSpPr>
          <a:xfrm>
            <a:off x="766581" y="3017520"/>
            <a:ext cx="5029200" cy="2853534"/>
            <a:chOff x="766581" y="3533106"/>
            <a:chExt cx="5029200" cy="2853534"/>
          </a:xfrm>
        </p:grpSpPr>
        <p:sp>
          <p:nvSpPr>
            <p:cNvPr id="161" name="Rectangle 160"/>
            <p:cNvSpPr/>
            <p:nvPr/>
          </p:nvSpPr>
          <p:spPr>
            <a:xfrm>
              <a:off x="766581" y="3533106"/>
              <a:ext cx="5029200"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3" name="Rectangle 162"/>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4" name="TextBox 163"/>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VALUE TARGETS</a:t>
              </a:r>
            </a:p>
          </p:txBody>
        </p:sp>
        <p:grpSp>
          <p:nvGrpSpPr>
            <p:cNvPr id="165" name="Group 164"/>
            <p:cNvGrpSpPr/>
            <p:nvPr/>
          </p:nvGrpSpPr>
          <p:grpSpPr>
            <a:xfrm>
              <a:off x="5348397" y="3681430"/>
              <a:ext cx="298707" cy="298707"/>
              <a:chOff x="9820952" y="3075924"/>
              <a:chExt cx="274320" cy="274320"/>
            </a:xfrm>
          </p:grpSpPr>
          <p:cxnSp>
            <p:nvCxnSpPr>
              <p:cNvPr id="166" name="Straight Connector 165"/>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68" name="TextBox 167"/>
            <p:cNvSpPr txBox="1"/>
            <p:nvPr/>
          </p:nvSpPr>
          <p:spPr>
            <a:xfrm>
              <a:off x="906269" y="4211583"/>
              <a:ext cx="4537779" cy="584775"/>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marL="0" indent="0">
                <a:buNone/>
              </a:pPr>
              <a:r>
                <a:rPr lang="en-US" dirty="0"/>
                <a:t>How much business do we expect for the partner to deliver on a year-on-year basis?</a:t>
              </a:r>
            </a:p>
          </p:txBody>
        </p:sp>
        <p:sp>
          <p:nvSpPr>
            <p:cNvPr id="169" name="Rectangle 168"/>
            <p:cNvSpPr/>
            <p:nvPr/>
          </p:nvSpPr>
          <p:spPr>
            <a:xfrm>
              <a:off x="766581" y="6340920"/>
              <a:ext cx="5029200" cy="45720"/>
            </a:xfrm>
            <a:prstGeom prst="rect">
              <a:avLst/>
            </a:pr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p:cNvGrpSpPr/>
          <p:nvPr/>
        </p:nvGrpSpPr>
        <p:grpSpPr>
          <a:xfrm>
            <a:off x="6263664" y="2194560"/>
            <a:ext cx="4785805" cy="4316982"/>
            <a:chOff x="6263664" y="2194560"/>
            <a:chExt cx="4785805" cy="4316982"/>
          </a:xfrm>
        </p:grpSpPr>
        <p:sp>
          <p:nvSpPr>
            <p:cNvPr id="109" name="Oval 108"/>
            <p:cNvSpPr/>
            <p:nvPr/>
          </p:nvSpPr>
          <p:spPr>
            <a:xfrm>
              <a:off x="7068789" y="2745099"/>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Arc 111"/>
            <p:cNvSpPr/>
            <p:nvPr/>
          </p:nvSpPr>
          <p:spPr>
            <a:xfrm rot="1800000">
              <a:off x="7061098" y="2738316"/>
              <a:ext cx="3188963" cy="3188963"/>
            </a:xfrm>
            <a:prstGeom prst="arc">
              <a:avLst>
                <a:gd name="adj1" fmla="val 12167421"/>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Oval 112"/>
            <p:cNvSpPr/>
            <p:nvPr/>
          </p:nvSpPr>
          <p:spPr>
            <a:xfrm>
              <a:off x="8772421" y="2304399"/>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p:cNvSpPr txBox="1"/>
            <p:nvPr/>
          </p:nvSpPr>
          <p:spPr>
            <a:xfrm>
              <a:off x="8995465" y="2881912"/>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5" name="Oval 114"/>
            <p:cNvSpPr>
              <a:spLocks noChangeAspect="1"/>
            </p:cNvSpPr>
            <p:nvPr/>
          </p:nvSpPr>
          <p:spPr>
            <a:xfrm>
              <a:off x="9544931" y="3669199"/>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p:cNvSpPr txBox="1"/>
            <p:nvPr/>
          </p:nvSpPr>
          <p:spPr>
            <a:xfrm>
              <a:off x="9590208" y="4291259"/>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17" name="Oval 116"/>
            <p:cNvSpPr/>
            <p:nvPr/>
          </p:nvSpPr>
          <p:spPr>
            <a:xfrm>
              <a:off x="8772421" y="5025707"/>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8" name="TextBox 117"/>
            <p:cNvSpPr txBox="1"/>
            <p:nvPr/>
          </p:nvSpPr>
          <p:spPr>
            <a:xfrm>
              <a:off x="8819094" y="5652926"/>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29" name="Group 128"/>
            <p:cNvGrpSpPr/>
            <p:nvPr/>
          </p:nvGrpSpPr>
          <p:grpSpPr>
            <a:xfrm>
              <a:off x="6323557" y="3669199"/>
              <a:ext cx="1531535" cy="1371600"/>
              <a:chOff x="5535593" y="2779277"/>
              <a:chExt cx="1531535" cy="1371600"/>
            </a:xfrm>
          </p:grpSpPr>
          <p:sp>
            <p:nvSpPr>
              <p:cNvPr id="130" name="Oval 129"/>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1" name="TextBox 130"/>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2" name="Oval 131"/>
            <p:cNvSpPr>
              <a:spLocks noChangeAspect="1"/>
            </p:cNvSpPr>
            <p:nvPr/>
          </p:nvSpPr>
          <p:spPr>
            <a:xfrm>
              <a:off x="7181029" y="5025707"/>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3" name="TextBox 132"/>
            <p:cNvSpPr txBox="1"/>
            <p:nvPr/>
          </p:nvSpPr>
          <p:spPr>
            <a:xfrm>
              <a:off x="7158838" y="5651626"/>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4" name="Oval 133"/>
            <p:cNvSpPr/>
            <p:nvPr/>
          </p:nvSpPr>
          <p:spPr>
            <a:xfrm>
              <a:off x="7181029" y="2304399"/>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5" name="TextBox 134"/>
            <p:cNvSpPr txBox="1"/>
            <p:nvPr/>
          </p:nvSpPr>
          <p:spPr>
            <a:xfrm>
              <a:off x="7291883" y="2918047"/>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36" name="TextBox 135"/>
            <p:cNvSpPr txBox="1"/>
            <p:nvPr/>
          </p:nvSpPr>
          <p:spPr>
            <a:xfrm>
              <a:off x="7587650" y="4033297"/>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37" name="Group 136"/>
            <p:cNvGrpSpPr/>
            <p:nvPr/>
          </p:nvGrpSpPr>
          <p:grpSpPr>
            <a:xfrm>
              <a:off x="10737028" y="4211288"/>
              <a:ext cx="312441" cy="280464"/>
              <a:chOff x="6869189" y="1324298"/>
              <a:chExt cx="312441" cy="280464"/>
            </a:xfrm>
          </p:grpSpPr>
          <p:sp>
            <p:nvSpPr>
              <p:cNvPr id="138" name="Oval 137"/>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39" name="TextBox 138"/>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40" name="Group 139"/>
            <p:cNvGrpSpPr/>
            <p:nvPr/>
          </p:nvGrpSpPr>
          <p:grpSpPr>
            <a:xfrm>
              <a:off x="9319264" y="6231078"/>
              <a:ext cx="312441" cy="280464"/>
              <a:chOff x="6869189" y="1324298"/>
              <a:chExt cx="312441" cy="280464"/>
            </a:xfrm>
          </p:grpSpPr>
          <p:sp>
            <p:nvSpPr>
              <p:cNvPr id="141" name="Oval 14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2" name="TextBox 14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pic>
          <p:nvPicPr>
            <p:cNvPr id="149" name="Picture 1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2570776"/>
              <a:ext cx="309301" cy="309301"/>
            </a:xfrm>
            <a:prstGeom prst="rect">
              <a:avLst/>
            </a:prstGeom>
          </p:spPr>
        </p:pic>
        <p:pic>
          <p:nvPicPr>
            <p:cNvPr id="150" name="Picture 1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5347716"/>
              <a:ext cx="350997" cy="270160"/>
            </a:xfrm>
            <a:prstGeom prst="rect">
              <a:avLst/>
            </a:prstGeom>
          </p:spPr>
        </p:pic>
        <p:pic>
          <p:nvPicPr>
            <p:cNvPr id="151" name="Picture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5258328"/>
              <a:ext cx="357612" cy="357612"/>
            </a:xfrm>
            <a:prstGeom prst="rect">
              <a:avLst/>
            </a:prstGeom>
          </p:spPr>
        </p:pic>
        <p:pic>
          <p:nvPicPr>
            <p:cNvPr id="152" name="Picture 15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861744"/>
              <a:ext cx="271519" cy="353456"/>
            </a:xfrm>
            <a:prstGeom prst="rect">
              <a:avLst/>
            </a:prstGeom>
          </p:spPr>
        </p:pic>
        <p:pic>
          <p:nvPicPr>
            <p:cNvPr id="153" name="Picture 15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919287"/>
              <a:ext cx="441521" cy="309412"/>
            </a:xfrm>
            <a:prstGeom prst="rect">
              <a:avLst/>
            </a:prstGeom>
          </p:spPr>
        </p:pic>
        <p:pic>
          <p:nvPicPr>
            <p:cNvPr id="154" name="Picture 1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2566787"/>
              <a:ext cx="249085" cy="312011"/>
            </a:xfrm>
            <a:prstGeom prst="rect">
              <a:avLst/>
            </a:prstGeom>
          </p:spPr>
        </p:pic>
        <p:grpSp>
          <p:nvGrpSpPr>
            <p:cNvPr id="155" name="Group 154"/>
            <p:cNvGrpSpPr/>
            <p:nvPr/>
          </p:nvGrpSpPr>
          <p:grpSpPr>
            <a:xfrm>
              <a:off x="7716684" y="2194560"/>
              <a:ext cx="312441" cy="280464"/>
              <a:chOff x="6869189" y="1324298"/>
              <a:chExt cx="312441" cy="280464"/>
            </a:xfrm>
          </p:grpSpPr>
          <p:sp>
            <p:nvSpPr>
              <p:cNvPr id="156" name="Oval 155"/>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7" name="TextBox 156"/>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58" name="Group 157"/>
            <p:cNvGrpSpPr/>
            <p:nvPr/>
          </p:nvGrpSpPr>
          <p:grpSpPr>
            <a:xfrm>
              <a:off x="9325035" y="2194560"/>
              <a:ext cx="312441" cy="280464"/>
              <a:chOff x="6869189" y="1324298"/>
              <a:chExt cx="312441" cy="280464"/>
            </a:xfrm>
          </p:grpSpPr>
          <p:sp>
            <p:nvSpPr>
              <p:cNvPr id="159" name="Oval 15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0" name="TextBox 15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sp>
          <p:nvSpPr>
            <p:cNvPr id="103" name="Oval 102"/>
            <p:cNvSpPr>
              <a:spLocks noChangeAspect="1"/>
            </p:cNvSpPr>
            <p:nvPr/>
          </p:nvSpPr>
          <p:spPr>
            <a:xfrm>
              <a:off x="7737320" y="6231078"/>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4" name="TextBox 173"/>
            <p:cNvSpPr txBox="1"/>
            <p:nvPr/>
          </p:nvSpPr>
          <p:spPr>
            <a:xfrm>
              <a:off x="7718285" y="6234543"/>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04</a:t>
              </a:r>
            </a:p>
          </p:txBody>
        </p:sp>
        <p:grpSp>
          <p:nvGrpSpPr>
            <p:cNvPr id="67" name="Group 66"/>
            <p:cNvGrpSpPr/>
            <p:nvPr/>
          </p:nvGrpSpPr>
          <p:grpSpPr>
            <a:xfrm>
              <a:off x="6263664" y="4211329"/>
              <a:ext cx="312441" cy="280464"/>
              <a:chOff x="6869189" y="1324298"/>
              <a:chExt cx="312441" cy="280464"/>
            </a:xfrm>
          </p:grpSpPr>
          <p:sp>
            <p:nvSpPr>
              <p:cNvPr id="68" name="Oval 67"/>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69" name="TextBox 68"/>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grpSp>
      <p:sp>
        <p:nvSpPr>
          <p:cNvPr id="78" name="TextBox 77"/>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9" name="TextBox 78"/>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81" name="Group 80"/>
          <p:cNvGrpSpPr/>
          <p:nvPr/>
        </p:nvGrpSpPr>
        <p:grpSpPr>
          <a:xfrm>
            <a:off x="5675177" y="6473006"/>
            <a:ext cx="841647" cy="348813"/>
            <a:chOff x="6174243" y="6473006"/>
            <a:chExt cx="841647" cy="348813"/>
          </a:xfrm>
        </p:grpSpPr>
        <p:grpSp>
          <p:nvGrpSpPr>
            <p:cNvPr id="82" name="Group 81"/>
            <p:cNvGrpSpPr/>
            <p:nvPr/>
          </p:nvGrpSpPr>
          <p:grpSpPr>
            <a:xfrm>
              <a:off x="6833010" y="6570694"/>
              <a:ext cx="182880" cy="182880"/>
              <a:chOff x="5794754" y="6385951"/>
              <a:chExt cx="596348" cy="598867"/>
            </a:xfrm>
          </p:grpSpPr>
          <p:sp>
            <p:nvSpPr>
              <p:cNvPr id="104"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5" name="Group 104"/>
              <p:cNvGrpSpPr/>
              <p:nvPr/>
            </p:nvGrpSpPr>
            <p:grpSpPr>
              <a:xfrm>
                <a:off x="5946646" y="6625274"/>
                <a:ext cx="298708" cy="149354"/>
                <a:chOff x="9820952" y="3104564"/>
                <a:chExt cx="274321" cy="137160"/>
              </a:xfrm>
            </p:grpSpPr>
            <p:cxnSp>
              <p:nvCxnSpPr>
                <p:cNvPr id="106" name="Straight Connector 105"/>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83" name="Group 82"/>
            <p:cNvGrpSpPr/>
            <p:nvPr/>
          </p:nvGrpSpPr>
          <p:grpSpPr>
            <a:xfrm rot="10800000">
              <a:off x="6174243" y="6569734"/>
              <a:ext cx="182880" cy="182880"/>
              <a:chOff x="5794754" y="6354763"/>
              <a:chExt cx="596348" cy="598867"/>
            </a:xfrm>
          </p:grpSpPr>
          <p:sp>
            <p:nvSpPr>
              <p:cNvPr id="85"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6" name="Group 85"/>
              <p:cNvGrpSpPr/>
              <p:nvPr/>
            </p:nvGrpSpPr>
            <p:grpSpPr>
              <a:xfrm>
                <a:off x="5946646" y="6594086"/>
                <a:ext cx="298708" cy="149354"/>
                <a:chOff x="9820952" y="3075924"/>
                <a:chExt cx="274321" cy="137160"/>
              </a:xfrm>
            </p:grpSpPr>
            <p:cxnSp>
              <p:nvCxnSpPr>
                <p:cNvPr id="101" name="Straight Connector 100"/>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4" name="TextBox 83"/>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87" name="Group 86"/>
          <p:cNvGrpSpPr/>
          <p:nvPr/>
        </p:nvGrpSpPr>
        <p:grpSpPr>
          <a:xfrm>
            <a:off x="140456" y="878091"/>
            <a:ext cx="11909921" cy="459974"/>
            <a:chOff x="140456" y="878091"/>
            <a:chExt cx="11909921" cy="459974"/>
          </a:xfrm>
        </p:grpSpPr>
        <p:sp>
          <p:nvSpPr>
            <p:cNvPr id="90" name="Rectangle 89"/>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1" name="Picture 9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2" name="Rectangle 91"/>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3" name="Rectangle 92"/>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4" name="Picture 9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95" name="Picture 9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96" name="Rectangle 95"/>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6" name="TextBox 75"/>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7661188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 name="TextBox 10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3" name="Group 2"/>
          <p:cNvGrpSpPr/>
          <p:nvPr/>
        </p:nvGrpSpPr>
        <p:grpSpPr>
          <a:xfrm>
            <a:off x="766581" y="3017520"/>
            <a:ext cx="5029200" cy="2853534"/>
            <a:chOff x="766581" y="3533106"/>
            <a:chExt cx="5029200" cy="2853534"/>
          </a:xfrm>
        </p:grpSpPr>
        <p:sp>
          <p:nvSpPr>
            <p:cNvPr id="161" name="Rectangle 160"/>
            <p:cNvSpPr/>
            <p:nvPr/>
          </p:nvSpPr>
          <p:spPr>
            <a:xfrm>
              <a:off x="766581" y="3533106"/>
              <a:ext cx="5029200"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3" name="Rectangle 162"/>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4" name="TextBox 163"/>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CUSTOMER DATA &amp; OWNERSHIP </a:t>
              </a:r>
            </a:p>
          </p:txBody>
        </p:sp>
        <p:grpSp>
          <p:nvGrpSpPr>
            <p:cNvPr id="165" name="Group 164"/>
            <p:cNvGrpSpPr/>
            <p:nvPr/>
          </p:nvGrpSpPr>
          <p:grpSpPr>
            <a:xfrm>
              <a:off x="5348397" y="3681430"/>
              <a:ext cx="298707" cy="298707"/>
              <a:chOff x="9820952" y="3075924"/>
              <a:chExt cx="274320" cy="274320"/>
            </a:xfrm>
          </p:grpSpPr>
          <p:cxnSp>
            <p:nvCxnSpPr>
              <p:cNvPr id="166" name="Straight Connector 165"/>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68" name="TextBox 167"/>
            <p:cNvSpPr txBox="1"/>
            <p:nvPr/>
          </p:nvSpPr>
          <p:spPr>
            <a:xfrm>
              <a:off x="906269" y="4211583"/>
              <a:ext cx="4537779" cy="1077218"/>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marL="0" indent="0">
                <a:buNone/>
              </a:pPr>
              <a:r>
                <a:rPr lang="en-US" dirty="0"/>
                <a:t>What types of data needs to be shared from each party? How can this data be used to enable business operations (e.g</a:t>
              </a:r>
              <a:r>
                <a:rPr lang="en-US" dirty="0" smtClean="0"/>
                <a:t>., </a:t>
              </a:r>
              <a:r>
                <a:rPr lang="en-US" dirty="0"/>
                <a:t>reporting, propensity analysis)?</a:t>
              </a:r>
            </a:p>
          </p:txBody>
        </p:sp>
        <p:sp>
          <p:nvSpPr>
            <p:cNvPr id="169" name="Rectangle 168"/>
            <p:cNvSpPr/>
            <p:nvPr/>
          </p:nvSpPr>
          <p:spPr>
            <a:xfrm>
              <a:off x="766581" y="6340920"/>
              <a:ext cx="5029200" cy="45720"/>
            </a:xfrm>
            <a:prstGeom prst="rect">
              <a:avLst/>
            </a:prstGeom>
            <a:solidFill>
              <a:srgbClr val="4C47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p:cNvGrpSpPr/>
          <p:nvPr/>
        </p:nvGrpSpPr>
        <p:grpSpPr>
          <a:xfrm>
            <a:off x="6260817" y="2194560"/>
            <a:ext cx="4788652" cy="4316982"/>
            <a:chOff x="6260817" y="1621161"/>
            <a:chExt cx="4788652" cy="4316982"/>
          </a:xfrm>
        </p:grpSpPr>
        <p:sp>
          <p:nvSpPr>
            <p:cNvPr id="109" name="Oval 108"/>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Arc 111"/>
            <p:cNvSpPr/>
            <p:nvPr/>
          </p:nvSpPr>
          <p:spPr>
            <a:xfrm rot="1800000">
              <a:off x="7061098" y="2164917"/>
              <a:ext cx="3188963" cy="3188963"/>
            </a:xfrm>
            <a:prstGeom prst="arc">
              <a:avLst>
                <a:gd name="adj1" fmla="val 12201975"/>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Oval 112"/>
            <p:cNvSpPr/>
            <p:nvPr/>
          </p:nvSpPr>
          <p:spPr>
            <a:xfrm>
              <a:off x="8772421" y="1731000"/>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5" name="Oval 114"/>
            <p:cNvSpPr>
              <a:spLocks noChangeAspect="1"/>
            </p:cNvSpPr>
            <p:nvPr/>
          </p:nvSpPr>
          <p:spPr>
            <a:xfrm>
              <a:off x="9544931" y="3095800"/>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17" name="Oval 116"/>
            <p:cNvSpPr/>
            <p:nvPr/>
          </p:nvSpPr>
          <p:spPr>
            <a:xfrm>
              <a:off x="8772421" y="4452308"/>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8" name="TextBox 117"/>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29" name="Group 128"/>
            <p:cNvGrpSpPr/>
            <p:nvPr/>
          </p:nvGrpSpPr>
          <p:grpSpPr>
            <a:xfrm>
              <a:off x="6323557" y="3095800"/>
              <a:ext cx="1531535" cy="1371600"/>
              <a:chOff x="5535593" y="2779277"/>
              <a:chExt cx="1531535" cy="1371600"/>
            </a:xfrm>
          </p:grpSpPr>
          <p:sp>
            <p:nvSpPr>
              <p:cNvPr id="130" name="Oval 129"/>
              <p:cNvSpPr>
                <a:spLocks noChangeAspect="1"/>
              </p:cNvSpPr>
              <p:nvPr/>
            </p:nvSpPr>
            <p:spPr>
              <a:xfrm rot="1800000">
                <a:off x="5616451" y="2779277"/>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1" name="TextBox 130"/>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2" name="Oval 131"/>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3" name="TextBox 132"/>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4" name="Oval 133"/>
            <p:cNvSpPr/>
            <p:nvPr/>
          </p:nvSpPr>
          <p:spPr>
            <a:xfrm>
              <a:off x="7181029" y="1731000"/>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5" name="TextBox 134"/>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36" name="TextBox 135"/>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37" name="Group 136"/>
            <p:cNvGrpSpPr/>
            <p:nvPr/>
          </p:nvGrpSpPr>
          <p:grpSpPr>
            <a:xfrm>
              <a:off x="10737028" y="3637889"/>
              <a:ext cx="312441" cy="280464"/>
              <a:chOff x="6869189" y="1324298"/>
              <a:chExt cx="312441" cy="280464"/>
            </a:xfrm>
          </p:grpSpPr>
          <p:sp>
            <p:nvSpPr>
              <p:cNvPr id="138" name="Oval 137"/>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39" name="TextBox 138"/>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40" name="Group 139"/>
            <p:cNvGrpSpPr/>
            <p:nvPr/>
          </p:nvGrpSpPr>
          <p:grpSpPr>
            <a:xfrm>
              <a:off x="9319264" y="5657679"/>
              <a:ext cx="312441" cy="280464"/>
              <a:chOff x="6869189" y="1324298"/>
              <a:chExt cx="312441" cy="280464"/>
            </a:xfrm>
          </p:grpSpPr>
          <p:sp>
            <p:nvSpPr>
              <p:cNvPr id="141" name="Oval 14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2" name="TextBox 14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grpSp>
          <p:nvGrpSpPr>
            <p:cNvPr id="143" name="Group 142"/>
            <p:cNvGrpSpPr/>
            <p:nvPr/>
          </p:nvGrpSpPr>
          <p:grpSpPr>
            <a:xfrm>
              <a:off x="7716831" y="5657679"/>
              <a:ext cx="312441" cy="280464"/>
              <a:chOff x="6869189" y="1324298"/>
              <a:chExt cx="312441" cy="280464"/>
            </a:xfrm>
          </p:grpSpPr>
          <p:sp>
            <p:nvSpPr>
              <p:cNvPr id="144" name="Oval 143"/>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5" name="TextBox 144"/>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pic>
          <p:nvPicPr>
            <p:cNvPr id="149" name="Picture 1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50" name="Picture 1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51" name="Picture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52" name="Picture 15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53" name="Picture 15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54" name="Picture 1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55" name="Group 154"/>
            <p:cNvGrpSpPr/>
            <p:nvPr/>
          </p:nvGrpSpPr>
          <p:grpSpPr>
            <a:xfrm>
              <a:off x="7716684" y="1621161"/>
              <a:ext cx="312441" cy="280464"/>
              <a:chOff x="6869189" y="1324298"/>
              <a:chExt cx="312441" cy="280464"/>
            </a:xfrm>
          </p:grpSpPr>
          <p:sp>
            <p:nvSpPr>
              <p:cNvPr id="156" name="Oval 155"/>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7" name="TextBox 156"/>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58" name="Group 157"/>
            <p:cNvGrpSpPr/>
            <p:nvPr/>
          </p:nvGrpSpPr>
          <p:grpSpPr>
            <a:xfrm>
              <a:off x="9325035" y="1621161"/>
              <a:ext cx="312441" cy="280464"/>
              <a:chOff x="6869189" y="1324298"/>
              <a:chExt cx="312441" cy="280464"/>
            </a:xfrm>
          </p:grpSpPr>
          <p:sp>
            <p:nvSpPr>
              <p:cNvPr id="159" name="Oval 15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0" name="TextBox 15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sp>
          <p:nvSpPr>
            <p:cNvPr id="106" name="Oval 105"/>
            <p:cNvSpPr>
              <a:spLocks noChangeAspect="1"/>
            </p:cNvSpPr>
            <p:nvPr/>
          </p:nvSpPr>
          <p:spPr>
            <a:xfrm>
              <a:off x="6279852" y="3637889"/>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4" name="TextBox 173"/>
            <p:cNvSpPr txBox="1"/>
            <p:nvPr/>
          </p:nvSpPr>
          <p:spPr>
            <a:xfrm>
              <a:off x="6260817" y="3641354"/>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05</a:t>
              </a:r>
            </a:p>
          </p:txBody>
        </p:sp>
      </p:grpSp>
      <p:sp>
        <p:nvSpPr>
          <p:cNvPr id="78" name="TextBox 77"/>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9" name="TextBox 78"/>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81" name="Group 80"/>
          <p:cNvGrpSpPr/>
          <p:nvPr/>
        </p:nvGrpSpPr>
        <p:grpSpPr>
          <a:xfrm>
            <a:off x="5675177" y="6473006"/>
            <a:ext cx="841647" cy="348813"/>
            <a:chOff x="6174243" y="6473006"/>
            <a:chExt cx="841647" cy="348813"/>
          </a:xfrm>
        </p:grpSpPr>
        <p:grpSp>
          <p:nvGrpSpPr>
            <p:cNvPr id="82" name="Group 81"/>
            <p:cNvGrpSpPr/>
            <p:nvPr/>
          </p:nvGrpSpPr>
          <p:grpSpPr>
            <a:xfrm>
              <a:off x="6833010" y="6570694"/>
              <a:ext cx="182880" cy="182880"/>
              <a:chOff x="5794754" y="6385951"/>
              <a:chExt cx="596348" cy="598867"/>
            </a:xfrm>
          </p:grpSpPr>
          <p:sp>
            <p:nvSpPr>
              <p:cNvPr id="103"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4" name="Group 103"/>
              <p:cNvGrpSpPr/>
              <p:nvPr/>
            </p:nvGrpSpPr>
            <p:grpSpPr>
              <a:xfrm>
                <a:off x="5946646" y="6625274"/>
                <a:ext cx="298708" cy="149354"/>
                <a:chOff x="9820952" y="3104564"/>
                <a:chExt cx="274321" cy="137160"/>
              </a:xfrm>
            </p:grpSpPr>
            <p:cxnSp>
              <p:nvCxnSpPr>
                <p:cNvPr id="105" name="Straight Connector 104"/>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83" name="Group 82"/>
            <p:cNvGrpSpPr/>
            <p:nvPr/>
          </p:nvGrpSpPr>
          <p:grpSpPr>
            <a:xfrm rot="10800000">
              <a:off x="6174243" y="6569734"/>
              <a:ext cx="182880" cy="182880"/>
              <a:chOff x="5794754" y="6354763"/>
              <a:chExt cx="596348" cy="598867"/>
            </a:xfrm>
          </p:grpSpPr>
          <p:sp>
            <p:nvSpPr>
              <p:cNvPr id="85"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0" name="Group 99"/>
              <p:cNvGrpSpPr/>
              <p:nvPr/>
            </p:nvGrpSpPr>
            <p:grpSpPr>
              <a:xfrm>
                <a:off x="5946646" y="6594086"/>
                <a:ext cx="298708" cy="149354"/>
                <a:chOff x="9820952" y="3075924"/>
                <a:chExt cx="274321" cy="137160"/>
              </a:xfrm>
            </p:grpSpPr>
            <p:cxnSp>
              <p:nvCxnSpPr>
                <p:cNvPr id="101" name="Straight Connector 100"/>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4" name="TextBox 83"/>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86" name="Group 85"/>
          <p:cNvGrpSpPr/>
          <p:nvPr/>
        </p:nvGrpSpPr>
        <p:grpSpPr>
          <a:xfrm>
            <a:off x="140456" y="878091"/>
            <a:ext cx="11909921" cy="459974"/>
            <a:chOff x="140456" y="878091"/>
            <a:chExt cx="11909921" cy="459974"/>
          </a:xfrm>
        </p:grpSpPr>
        <p:sp>
          <p:nvSpPr>
            <p:cNvPr id="87" name="Rectangle 86"/>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0" name="Picture 8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1" name="Rectangle 90"/>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2" name="Rectangle 91"/>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3" name="Picture 9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94" name="Picture 9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95" name="Rectangle 94"/>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6" name="TextBox 75"/>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11301253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 name="TextBox 10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4" name="Group 3"/>
          <p:cNvGrpSpPr/>
          <p:nvPr/>
        </p:nvGrpSpPr>
        <p:grpSpPr>
          <a:xfrm>
            <a:off x="766581" y="3017520"/>
            <a:ext cx="5029200" cy="2853534"/>
            <a:chOff x="766581" y="3533106"/>
            <a:chExt cx="5029200" cy="2853534"/>
          </a:xfrm>
        </p:grpSpPr>
        <p:sp>
          <p:nvSpPr>
            <p:cNvPr id="161" name="Rectangle 160"/>
            <p:cNvSpPr/>
            <p:nvPr/>
          </p:nvSpPr>
          <p:spPr>
            <a:xfrm>
              <a:off x="766581" y="3533106"/>
              <a:ext cx="5029200"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Rectangle 161"/>
            <p:cNvSpPr/>
            <p:nvPr/>
          </p:nvSpPr>
          <p:spPr>
            <a:xfrm>
              <a:off x="766581" y="4121845"/>
              <a:ext cx="5029200" cy="22647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3" name="Rectangle 162"/>
            <p:cNvSpPr/>
            <p:nvPr/>
          </p:nvSpPr>
          <p:spPr>
            <a:xfrm>
              <a:off x="5200813" y="3533107"/>
              <a:ext cx="594360" cy="58873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4" name="TextBox 163"/>
            <p:cNvSpPr txBox="1"/>
            <p:nvPr/>
          </p:nvSpPr>
          <p:spPr>
            <a:xfrm>
              <a:off x="934166" y="3635381"/>
              <a:ext cx="3157238"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PARTNERSHIP TERMINATION</a:t>
              </a:r>
            </a:p>
          </p:txBody>
        </p:sp>
        <p:grpSp>
          <p:nvGrpSpPr>
            <p:cNvPr id="165" name="Group 164"/>
            <p:cNvGrpSpPr/>
            <p:nvPr/>
          </p:nvGrpSpPr>
          <p:grpSpPr>
            <a:xfrm>
              <a:off x="5348397" y="3681430"/>
              <a:ext cx="298707" cy="298707"/>
              <a:chOff x="9820952" y="3075924"/>
              <a:chExt cx="274320" cy="274320"/>
            </a:xfrm>
          </p:grpSpPr>
          <p:cxnSp>
            <p:nvCxnSpPr>
              <p:cNvPr id="166" name="Straight Connector 165"/>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68" name="TextBox 167"/>
            <p:cNvSpPr txBox="1"/>
            <p:nvPr/>
          </p:nvSpPr>
          <p:spPr>
            <a:xfrm>
              <a:off x="906269" y="4211583"/>
              <a:ext cx="4537779" cy="584775"/>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marL="0" indent="0">
                <a:buNone/>
              </a:pPr>
              <a:r>
                <a:rPr lang="en-US" dirty="0"/>
                <a:t>Under what conditions can the partnership be terminated? </a:t>
              </a:r>
            </a:p>
          </p:txBody>
        </p:sp>
        <p:sp>
          <p:nvSpPr>
            <p:cNvPr id="169" name="Rectangle 168"/>
            <p:cNvSpPr/>
            <p:nvPr/>
          </p:nvSpPr>
          <p:spPr>
            <a:xfrm>
              <a:off x="766581" y="6340920"/>
              <a:ext cx="5029200" cy="45720"/>
            </a:xfrm>
            <a:prstGeom prst="rect">
              <a:avLst/>
            </a:prstGeom>
            <a:solidFill>
              <a:srgbClr val="C83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 name="Group 1"/>
          <p:cNvGrpSpPr/>
          <p:nvPr/>
        </p:nvGrpSpPr>
        <p:grpSpPr>
          <a:xfrm>
            <a:off x="6263664" y="2194560"/>
            <a:ext cx="4785805" cy="4316982"/>
            <a:chOff x="6263664" y="1621161"/>
            <a:chExt cx="4785805" cy="4316982"/>
          </a:xfrm>
        </p:grpSpPr>
        <p:sp>
          <p:nvSpPr>
            <p:cNvPr id="109" name="Oval 108"/>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Arc 111"/>
            <p:cNvSpPr/>
            <p:nvPr/>
          </p:nvSpPr>
          <p:spPr>
            <a:xfrm rot="1800000">
              <a:off x="7054776" y="2163223"/>
              <a:ext cx="3195740" cy="3188963"/>
            </a:xfrm>
            <a:prstGeom prst="arc">
              <a:avLst>
                <a:gd name="adj1" fmla="val 12211789"/>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Oval 112"/>
            <p:cNvSpPr/>
            <p:nvPr/>
          </p:nvSpPr>
          <p:spPr>
            <a:xfrm>
              <a:off x="8772421" y="1731000"/>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5" name="Oval 114"/>
            <p:cNvSpPr>
              <a:spLocks noChangeAspect="1"/>
            </p:cNvSpPr>
            <p:nvPr/>
          </p:nvSpPr>
          <p:spPr>
            <a:xfrm>
              <a:off x="9544931" y="3095800"/>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17" name="Oval 116"/>
            <p:cNvSpPr/>
            <p:nvPr/>
          </p:nvSpPr>
          <p:spPr>
            <a:xfrm>
              <a:off x="8772421" y="4452308"/>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8" name="TextBox 117"/>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29" name="Group 128"/>
            <p:cNvGrpSpPr/>
            <p:nvPr/>
          </p:nvGrpSpPr>
          <p:grpSpPr>
            <a:xfrm>
              <a:off x="6323557" y="3095800"/>
              <a:ext cx="1531535" cy="1371600"/>
              <a:chOff x="5535593" y="2779277"/>
              <a:chExt cx="1531535" cy="1371600"/>
            </a:xfrm>
          </p:grpSpPr>
          <p:sp>
            <p:nvSpPr>
              <p:cNvPr id="130" name="Oval 129"/>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1" name="TextBox 130"/>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32" name="Oval 131"/>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3" name="TextBox 132"/>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34" name="Oval 133"/>
            <p:cNvSpPr/>
            <p:nvPr/>
          </p:nvSpPr>
          <p:spPr>
            <a:xfrm>
              <a:off x="7181029" y="1731000"/>
              <a:ext cx="1371600" cy="1371600"/>
            </a:xfrm>
            <a:prstGeom prst="ellipse">
              <a:avLst/>
            </a:prstGeom>
            <a:solidFill>
              <a:srgbClr val="8585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35" name="TextBox 134"/>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36" name="TextBox 135"/>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37" name="Group 136"/>
            <p:cNvGrpSpPr/>
            <p:nvPr/>
          </p:nvGrpSpPr>
          <p:grpSpPr>
            <a:xfrm>
              <a:off x="10737028" y="3637889"/>
              <a:ext cx="312441" cy="280464"/>
              <a:chOff x="6869189" y="1324298"/>
              <a:chExt cx="312441" cy="280464"/>
            </a:xfrm>
          </p:grpSpPr>
          <p:sp>
            <p:nvSpPr>
              <p:cNvPr id="138" name="Oval 137"/>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39" name="TextBox 138"/>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40" name="Group 139"/>
            <p:cNvGrpSpPr/>
            <p:nvPr/>
          </p:nvGrpSpPr>
          <p:grpSpPr>
            <a:xfrm>
              <a:off x="9319264" y="5657679"/>
              <a:ext cx="312441" cy="280464"/>
              <a:chOff x="6869189" y="1324298"/>
              <a:chExt cx="312441" cy="280464"/>
            </a:xfrm>
          </p:grpSpPr>
          <p:sp>
            <p:nvSpPr>
              <p:cNvPr id="141" name="Oval 140"/>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2" name="TextBox 141"/>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grpSp>
          <p:nvGrpSpPr>
            <p:cNvPr id="143" name="Group 142"/>
            <p:cNvGrpSpPr/>
            <p:nvPr/>
          </p:nvGrpSpPr>
          <p:grpSpPr>
            <a:xfrm>
              <a:off x="7716831" y="5657679"/>
              <a:ext cx="312441" cy="280464"/>
              <a:chOff x="6869189" y="1324298"/>
              <a:chExt cx="312441" cy="280464"/>
            </a:xfrm>
          </p:grpSpPr>
          <p:sp>
            <p:nvSpPr>
              <p:cNvPr id="144" name="Oval 143"/>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5" name="TextBox 144"/>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grpSp>
          <p:nvGrpSpPr>
            <p:cNvPr id="146" name="Group 145"/>
            <p:cNvGrpSpPr/>
            <p:nvPr/>
          </p:nvGrpSpPr>
          <p:grpSpPr>
            <a:xfrm>
              <a:off x="6263664" y="3637889"/>
              <a:ext cx="312441" cy="280464"/>
              <a:chOff x="6869189" y="1324298"/>
              <a:chExt cx="312441" cy="280464"/>
            </a:xfrm>
          </p:grpSpPr>
          <p:sp>
            <p:nvSpPr>
              <p:cNvPr id="147" name="Oval 146"/>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8" name="TextBox 147"/>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pic>
          <p:nvPicPr>
            <p:cNvPr id="149" name="Picture 1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50" name="Picture 1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51" name="Picture 1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52" name="Picture 15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53" name="Picture 15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54" name="Picture 1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58" name="Group 157"/>
            <p:cNvGrpSpPr/>
            <p:nvPr/>
          </p:nvGrpSpPr>
          <p:grpSpPr>
            <a:xfrm>
              <a:off x="9325035" y="1621161"/>
              <a:ext cx="312441" cy="280464"/>
              <a:chOff x="6869189" y="1324298"/>
              <a:chExt cx="312441" cy="280464"/>
            </a:xfrm>
          </p:grpSpPr>
          <p:sp>
            <p:nvSpPr>
              <p:cNvPr id="159" name="Oval 15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60" name="TextBox 15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sp>
          <p:nvSpPr>
            <p:cNvPr id="3" name="Oval 2"/>
            <p:cNvSpPr>
              <a:spLocks noChangeAspect="1"/>
            </p:cNvSpPr>
            <p:nvPr/>
          </p:nvSpPr>
          <p:spPr>
            <a:xfrm>
              <a:off x="7737320" y="1621161"/>
              <a:ext cx="274320" cy="274320"/>
            </a:xfrm>
            <a:prstGeom prst="ellipse">
              <a:avLst/>
            </a:prstGeom>
            <a:solidFill>
              <a:srgbClr val="333D47"/>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74" name="TextBox 173"/>
            <p:cNvSpPr txBox="1"/>
            <p:nvPr/>
          </p:nvSpPr>
          <p:spPr>
            <a:xfrm>
              <a:off x="7718285" y="1624626"/>
              <a:ext cx="312441" cy="276999"/>
            </a:xfrm>
            <a:prstGeom prst="rect">
              <a:avLst/>
            </a:prstGeom>
            <a:noFill/>
            <a:ln>
              <a:noFill/>
            </a:ln>
          </p:spPr>
          <p:txBody>
            <a:bodyPr wrap="square" rtlCol="0">
              <a:spAutoFit/>
            </a:bodyPr>
            <a:lstStyle/>
            <a:p>
              <a:pPr algn="ctr"/>
              <a:r>
                <a:rPr lang="en-US" sz="1200" dirty="0">
                  <a:solidFill>
                    <a:srgbClr val="D6D8DA"/>
                  </a:solidFill>
                  <a:latin typeface="AIA Everest Condensed" panose="00000506000000000000" pitchFamily="50" charset="0"/>
                </a:rPr>
                <a:t>06</a:t>
              </a:r>
            </a:p>
          </p:txBody>
        </p:sp>
      </p:grpSp>
      <p:grpSp>
        <p:nvGrpSpPr>
          <p:cNvPr id="84" name="Group 83"/>
          <p:cNvGrpSpPr/>
          <p:nvPr/>
        </p:nvGrpSpPr>
        <p:grpSpPr>
          <a:xfrm>
            <a:off x="5675177" y="6473006"/>
            <a:ext cx="841647" cy="348813"/>
            <a:chOff x="6174243" y="6473006"/>
            <a:chExt cx="841647" cy="348813"/>
          </a:xfrm>
        </p:grpSpPr>
        <p:grpSp>
          <p:nvGrpSpPr>
            <p:cNvPr id="85" name="Group 84"/>
            <p:cNvGrpSpPr/>
            <p:nvPr/>
          </p:nvGrpSpPr>
          <p:grpSpPr>
            <a:xfrm>
              <a:off x="6833010" y="6570694"/>
              <a:ext cx="182880" cy="182880"/>
              <a:chOff x="5794754" y="6385951"/>
              <a:chExt cx="596348" cy="598867"/>
            </a:xfrm>
          </p:grpSpPr>
          <p:sp>
            <p:nvSpPr>
              <p:cNvPr id="94"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95" name="Group 94"/>
              <p:cNvGrpSpPr/>
              <p:nvPr/>
            </p:nvGrpSpPr>
            <p:grpSpPr>
              <a:xfrm>
                <a:off x="5946646" y="6625274"/>
                <a:ext cx="298708" cy="149354"/>
                <a:chOff x="9820952" y="3104564"/>
                <a:chExt cx="274321" cy="137160"/>
              </a:xfrm>
            </p:grpSpPr>
            <p:cxnSp>
              <p:nvCxnSpPr>
                <p:cNvPr id="96" name="Straight Connector 95"/>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86" name="Group 85"/>
            <p:cNvGrpSpPr/>
            <p:nvPr/>
          </p:nvGrpSpPr>
          <p:grpSpPr>
            <a:xfrm rot="10800000">
              <a:off x="6174243" y="6569734"/>
              <a:ext cx="182880" cy="182880"/>
              <a:chOff x="5794754" y="6354763"/>
              <a:chExt cx="596348" cy="598867"/>
            </a:xfrm>
          </p:grpSpPr>
          <p:sp>
            <p:nvSpPr>
              <p:cNvPr id="90"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91" name="Group 90"/>
              <p:cNvGrpSpPr/>
              <p:nvPr/>
            </p:nvGrpSpPr>
            <p:grpSpPr>
              <a:xfrm>
                <a:off x="5946646" y="6594086"/>
                <a:ext cx="298708" cy="149354"/>
                <a:chOff x="9820952" y="3075924"/>
                <a:chExt cx="274321" cy="137160"/>
              </a:xfrm>
            </p:grpSpPr>
            <p:cxnSp>
              <p:nvCxnSpPr>
                <p:cNvPr id="92" name="Straight Connector 91"/>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87" name="TextBox 86"/>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sp>
        <p:nvSpPr>
          <p:cNvPr id="78" name="TextBox 77"/>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9" name="TextBox 78"/>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81" name="Group 80"/>
          <p:cNvGrpSpPr/>
          <p:nvPr/>
        </p:nvGrpSpPr>
        <p:grpSpPr>
          <a:xfrm>
            <a:off x="140456" y="878091"/>
            <a:ext cx="11909921" cy="459974"/>
            <a:chOff x="140456" y="878091"/>
            <a:chExt cx="11909921" cy="459974"/>
          </a:xfrm>
        </p:grpSpPr>
        <p:sp>
          <p:nvSpPr>
            <p:cNvPr id="82" name="Rectangle 81"/>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3" name="Picture 8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8" name="Rectangle 97"/>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9" name="Rectangle 98"/>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100" name="Picture 9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101" name="Picture 10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102" name="Rectangle 101"/>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6" name="TextBox 75"/>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3711986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104" t="7054" r="-104" b="5256"/>
          <a:stretch/>
        </p:blipFill>
        <p:spPr>
          <a:xfrm>
            <a:off x="0" y="883275"/>
            <a:ext cx="12225049" cy="5999073"/>
          </a:xfrm>
          <a:prstGeom prst="rect">
            <a:avLst/>
          </a:prstGeom>
        </p:spPr>
      </p:pic>
      <p:sp>
        <p:nvSpPr>
          <p:cNvPr id="10" name="TextBox 9"/>
          <p:cNvSpPr txBox="1"/>
          <p:nvPr/>
        </p:nvSpPr>
        <p:spPr>
          <a:xfrm>
            <a:off x="182880" y="1188720"/>
            <a:ext cx="3012947" cy="430887"/>
          </a:xfrm>
          <a:prstGeom prst="rect">
            <a:avLst/>
          </a:prstGeom>
          <a:noFill/>
        </p:spPr>
        <p:txBody>
          <a:bodyPr wrap="square" rtlCol="0">
            <a:spAutoFit/>
          </a:bodyPr>
          <a:lstStyle>
            <a:defPPr>
              <a:defRPr lang="en-US"/>
            </a:defPPr>
            <a:lvl1pPr>
              <a:defRPr sz="2200">
                <a:solidFill>
                  <a:srgbClr val="2B343D"/>
                </a:solidFill>
                <a:latin typeface="AIA Everest Condensed Medium" panose="00000606000000000000" pitchFamily="2" charset="0"/>
                <a:cs typeface="AIA" panose="02000506000000020004" pitchFamily="2" charset="-34"/>
              </a:defRPr>
            </a:lvl1pPr>
          </a:lstStyle>
          <a:p>
            <a:r>
              <a:rPr lang="en-US" dirty="0"/>
              <a:t>COMMERCIAL NEGOTIATION</a:t>
            </a:r>
          </a:p>
        </p:txBody>
      </p:sp>
      <p:sp>
        <p:nvSpPr>
          <p:cNvPr id="28" name="TextBox 27"/>
          <p:cNvSpPr txBox="1"/>
          <p:nvPr/>
        </p:nvSpPr>
        <p:spPr>
          <a:xfrm>
            <a:off x="182880" y="1737360"/>
            <a:ext cx="5790408" cy="1815882"/>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r>
              <a:rPr lang="en-MY" sz="1600" dirty="0"/>
              <a:t>There is always an ongoing search for new business opportunities with banks to grow AIA’s portfolio of partnerships.</a:t>
            </a:r>
          </a:p>
          <a:p>
            <a:endParaRPr lang="en-MY" sz="1600" dirty="0"/>
          </a:p>
          <a:p>
            <a:r>
              <a:rPr lang="en-MY" sz="1600" dirty="0"/>
              <a:t>After a potential opportunity is successfully identified, AIA Business Units (BUs) and Group Corporate Transactions (GCT) jointly develop an engagement plan to set terms for the detail and facilitate the negotiation process.</a:t>
            </a:r>
          </a:p>
        </p:txBody>
      </p:sp>
      <p:sp>
        <p:nvSpPr>
          <p:cNvPr id="24" name="TextBox 23"/>
          <p:cNvSpPr txBox="1"/>
          <p:nvPr/>
        </p:nvSpPr>
        <p:spPr>
          <a:xfrm>
            <a:off x="159925" y="3657600"/>
            <a:ext cx="4551815" cy="307777"/>
          </a:xfrm>
          <a:prstGeom prst="rect">
            <a:avLst/>
          </a:prstGeom>
          <a:noFill/>
        </p:spPr>
        <p:txBody>
          <a:bodyPr wrap="square" rtlCol="0">
            <a:spAutoFit/>
          </a:bodyPr>
          <a:lstStyle/>
          <a:p>
            <a:r>
              <a:rPr lang="en-US" sz="1400" i="1" dirty="0">
                <a:solidFill>
                  <a:srgbClr val="D31145"/>
                </a:solidFill>
                <a:latin typeface="AIA Everest" panose="00000500000000000000" pitchFamily="50" charset="0"/>
                <a:cs typeface="AIA" panose="02000506000000020004" pitchFamily="2" charset="-34"/>
              </a:rPr>
              <a:t>Click each element to learn more.</a:t>
            </a:r>
          </a:p>
        </p:txBody>
      </p:sp>
      <p:sp>
        <p:nvSpPr>
          <p:cNvPr id="14" name="Rectangle 13"/>
          <p:cNvSpPr/>
          <p:nvPr/>
        </p:nvSpPr>
        <p:spPr>
          <a:xfrm>
            <a:off x="269022" y="4083130"/>
            <a:ext cx="2775934" cy="77724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5" name="Rectangle 14"/>
          <p:cNvSpPr/>
          <p:nvPr/>
        </p:nvSpPr>
        <p:spPr>
          <a:xfrm>
            <a:off x="267876" y="4083129"/>
            <a:ext cx="777240" cy="777240"/>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 name="TextBox 15"/>
          <p:cNvSpPr txBox="1"/>
          <p:nvPr/>
        </p:nvSpPr>
        <p:spPr>
          <a:xfrm>
            <a:off x="1045116" y="4150971"/>
            <a:ext cx="2002131"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KEY </a:t>
            </a:r>
            <a:r>
              <a:rPr lang="en-US" sz="2400" dirty="0" smtClean="0">
                <a:solidFill>
                  <a:schemeClr val="bg1"/>
                </a:solidFill>
                <a:latin typeface="AIA Everest Condensed" panose="00000506000000000000" pitchFamily="50" charset="0"/>
              </a:rPr>
              <a:t>CONSIDERATIONS</a:t>
            </a:r>
            <a:endParaRPr lang="en-US" sz="2400" dirty="0">
              <a:solidFill>
                <a:schemeClr val="bg1"/>
              </a:solidFill>
              <a:latin typeface="AIA Everest Condensed" panose="00000506000000000000" pitchFamily="50" charset="0"/>
            </a:endParaRPr>
          </a:p>
        </p:txBody>
      </p:sp>
      <p:sp>
        <p:nvSpPr>
          <p:cNvPr id="17" name="Rectangle 16"/>
          <p:cNvSpPr/>
          <p:nvPr/>
        </p:nvSpPr>
        <p:spPr>
          <a:xfrm>
            <a:off x="270168" y="4932608"/>
            <a:ext cx="2775934" cy="77724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8" name="Rectangle 17"/>
          <p:cNvSpPr/>
          <p:nvPr/>
        </p:nvSpPr>
        <p:spPr>
          <a:xfrm>
            <a:off x="269022" y="4932607"/>
            <a:ext cx="777240" cy="777240"/>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9" name="TextBox 18"/>
          <p:cNvSpPr txBox="1"/>
          <p:nvPr/>
        </p:nvSpPr>
        <p:spPr>
          <a:xfrm>
            <a:off x="1044906" y="4989917"/>
            <a:ext cx="2001196"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DISTRIBUTION AGREEMENT </a:t>
            </a: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076" y="4219364"/>
            <a:ext cx="490114" cy="459050"/>
          </a:xfrm>
          <a:prstGeom prst="rect">
            <a:avLst/>
          </a:prstGeom>
        </p:spPr>
      </p:pic>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310" y="5145825"/>
            <a:ext cx="598454" cy="419390"/>
          </a:xfrm>
          <a:prstGeom prst="rect">
            <a:avLst/>
          </a:prstGeom>
        </p:spPr>
      </p:pic>
      <p:grpSp>
        <p:nvGrpSpPr>
          <p:cNvPr id="36" name="Group 35"/>
          <p:cNvGrpSpPr/>
          <p:nvPr/>
        </p:nvGrpSpPr>
        <p:grpSpPr>
          <a:xfrm>
            <a:off x="5638800" y="6473006"/>
            <a:ext cx="923925" cy="348813"/>
            <a:chOff x="5638800" y="6473006"/>
            <a:chExt cx="923925" cy="348813"/>
          </a:xfrm>
        </p:grpSpPr>
        <p:sp>
          <p:nvSpPr>
            <p:cNvPr id="37" name="Rounded Rectangle 36"/>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5675177" y="6473006"/>
              <a:ext cx="841647" cy="348813"/>
              <a:chOff x="6174243" y="6473006"/>
              <a:chExt cx="841647" cy="348813"/>
            </a:xfrm>
          </p:grpSpPr>
          <p:grpSp>
            <p:nvGrpSpPr>
              <p:cNvPr id="39" name="Group 38"/>
              <p:cNvGrpSpPr/>
              <p:nvPr/>
            </p:nvGrpSpPr>
            <p:grpSpPr>
              <a:xfrm>
                <a:off x="6833010" y="6570694"/>
                <a:ext cx="182880" cy="182880"/>
                <a:chOff x="5794754" y="6385951"/>
                <a:chExt cx="596348" cy="598867"/>
              </a:xfrm>
            </p:grpSpPr>
            <p:sp>
              <p:nvSpPr>
                <p:cNvPr id="46"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7" name="Group 46"/>
                <p:cNvGrpSpPr/>
                <p:nvPr/>
              </p:nvGrpSpPr>
              <p:grpSpPr>
                <a:xfrm>
                  <a:off x="5946646" y="6625274"/>
                  <a:ext cx="298708" cy="149354"/>
                  <a:chOff x="9820952" y="3104564"/>
                  <a:chExt cx="274321" cy="137160"/>
                </a:xfrm>
              </p:grpSpPr>
              <p:cxnSp>
                <p:nvCxnSpPr>
                  <p:cNvPr id="48" name="Straight Connector 47"/>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0" name="Group 39"/>
              <p:cNvGrpSpPr/>
              <p:nvPr/>
            </p:nvGrpSpPr>
            <p:grpSpPr>
              <a:xfrm rot="10800000">
                <a:off x="6174243" y="6569734"/>
                <a:ext cx="182880" cy="182880"/>
                <a:chOff x="5794754" y="6354763"/>
                <a:chExt cx="596348" cy="598867"/>
              </a:xfrm>
            </p:grpSpPr>
            <p:sp>
              <p:nvSpPr>
                <p:cNvPr id="42"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3" name="Group 42"/>
                <p:cNvGrpSpPr/>
                <p:nvPr/>
              </p:nvGrpSpPr>
              <p:grpSpPr>
                <a:xfrm>
                  <a:off x="5946646" y="6594086"/>
                  <a:ext cx="298708" cy="149354"/>
                  <a:chOff x="9820952" y="3075924"/>
                  <a:chExt cx="274321" cy="137160"/>
                </a:xfrm>
              </p:grpSpPr>
              <p:cxnSp>
                <p:nvCxnSpPr>
                  <p:cNvPr id="44" name="Straight Connector 43"/>
                  <p:cNvCxnSpPr/>
                  <p:nvPr/>
                </p:nvCxnSpPr>
                <p:spPr>
                  <a:xfrm>
                    <a:off x="9820952" y="3075924"/>
                    <a:ext cx="134339"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9958112" y="307592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sp>
            <p:nvSpPr>
              <p:cNvPr id="41" name="TextBox 40"/>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1 of 5</a:t>
                </a:r>
                <a:endParaRPr lang="en-US" altLang="en-US" sz="1200" dirty="0">
                  <a:solidFill>
                    <a:srgbClr val="6A6A6A"/>
                  </a:solidFill>
                  <a:latin typeface="AIA Everest" panose="00000500000000000000" pitchFamily="2" charset="0"/>
                </a:endParaRPr>
              </a:p>
            </p:txBody>
          </p:sp>
        </p:grpSp>
      </p:grpSp>
    </p:spTree>
    <p:extLst>
      <p:ext uri="{BB962C8B-B14F-4D97-AF65-F5344CB8AC3E}">
        <p14:creationId xmlns:p14="http://schemas.microsoft.com/office/powerpoint/2010/main" val="1029519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40" t="2364" b="11832"/>
          <a:stretch/>
        </p:blipFill>
        <p:spPr>
          <a:xfrm>
            <a:off x="0" y="887948"/>
            <a:ext cx="12192000" cy="5994400"/>
          </a:xfrm>
          <a:prstGeom prst="rect">
            <a:avLst/>
          </a:prstGeom>
        </p:spPr>
      </p:pic>
      <p:grpSp>
        <p:nvGrpSpPr>
          <p:cNvPr id="2" name="Group 1"/>
          <p:cNvGrpSpPr/>
          <p:nvPr/>
        </p:nvGrpSpPr>
        <p:grpSpPr>
          <a:xfrm>
            <a:off x="502920" y="2743200"/>
            <a:ext cx="2860182" cy="1986998"/>
            <a:chOff x="164649" y="2794385"/>
            <a:chExt cx="2860182" cy="1986998"/>
          </a:xfrm>
        </p:grpSpPr>
        <p:sp>
          <p:nvSpPr>
            <p:cNvPr id="21" name="Rectangle 20"/>
            <p:cNvSpPr/>
            <p:nvPr/>
          </p:nvSpPr>
          <p:spPr>
            <a:xfrm>
              <a:off x="269022" y="3166709"/>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22" name="Rectangle 21"/>
            <p:cNvSpPr/>
            <p:nvPr/>
          </p:nvSpPr>
          <p:spPr>
            <a:xfrm>
              <a:off x="267876" y="3166709"/>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9" name="TextBox 48"/>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53" name="TextBox 52"/>
            <p:cNvSpPr txBox="1"/>
            <p:nvPr/>
          </p:nvSpPr>
          <p:spPr>
            <a:xfrm>
              <a:off x="333975" y="3234550"/>
              <a:ext cx="2453016"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KEY CONSIDERATIONS AT EACH STAGE</a:t>
              </a:r>
            </a:p>
          </p:txBody>
        </p:sp>
        <p:sp>
          <p:nvSpPr>
            <p:cNvPr id="55" name="Rectangle 54"/>
            <p:cNvSpPr/>
            <p:nvPr/>
          </p:nvSpPr>
          <p:spPr>
            <a:xfrm>
              <a:off x="270168" y="4016187"/>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6" name="Rectangle 55"/>
            <p:cNvSpPr/>
            <p:nvPr/>
          </p:nvSpPr>
          <p:spPr>
            <a:xfrm>
              <a:off x="269022" y="4016187"/>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7" name="TextBox 56"/>
            <p:cNvSpPr txBox="1"/>
            <p:nvPr/>
          </p:nvSpPr>
          <p:spPr>
            <a:xfrm>
              <a:off x="333975" y="4073496"/>
              <a:ext cx="2451870"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AIA GROUP GOVERNANCE </a:t>
              </a:r>
            </a:p>
          </p:txBody>
        </p:sp>
      </p:grpSp>
      <p:grpSp>
        <p:nvGrpSpPr>
          <p:cNvPr id="5" name="Group 4"/>
          <p:cNvGrpSpPr/>
          <p:nvPr/>
        </p:nvGrpSpPr>
        <p:grpSpPr>
          <a:xfrm>
            <a:off x="5638800" y="6473006"/>
            <a:ext cx="923925" cy="323165"/>
            <a:chOff x="5638800" y="6473006"/>
            <a:chExt cx="923925" cy="323165"/>
          </a:xfrm>
        </p:grpSpPr>
        <p:sp>
          <p:nvSpPr>
            <p:cNvPr id="3" name="Rounded Rectangle 2"/>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5675177" y="6473006"/>
              <a:ext cx="841647" cy="323165"/>
              <a:chOff x="6174243" y="6473006"/>
              <a:chExt cx="841647" cy="323165"/>
            </a:xfrm>
          </p:grpSpPr>
          <p:grpSp>
            <p:nvGrpSpPr>
              <p:cNvPr id="38" name="Group 37"/>
              <p:cNvGrpSpPr/>
              <p:nvPr/>
            </p:nvGrpSpPr>
            <p:grpSpPr>
              <a:xfrm>
                <a:off x="6833010" y="6570694"/>
                <a:ext cx="182880" cy="182880"/>
                <a:chOff x="5794754" y="6385951"/>
                <a:chExt cx="596348" cy="598867"/>
              </a:xfrm>
            </p:grpSpPr>
            <p:sp>
              <p:nvSpPr>
                <p:cNvPr id="48"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0" name="Group 49"/>
                <p:cNvGrpSpPr/>
                <p:nvPr/>
              </p:nvGrpSpPr>
              <p:grpSpPr>
                <a:xfrm>
                  <a:off x="5946646" y="6625274"/>
                  <a:ext cx="298708" cy="149354"/>
                  <a:chOff x="9820952" y="3104564"/>
                  <a:chExt cx="274321" cy="137160"/>
                </a:xfrm>
              </p:grpSpPr>
              <p:cxnSp>
                <p:nvCxnSpPr>
                  <p:cNvPr id="51" name="Straight Connector 50"/>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0" name="Group 39"/>
              <p:cNvGrpSpPr/>
              <p:nvPr/>
            </p:nvGrpSpPr>
            <p:grpSpPr>
              <a:xfrm rot="10800000">
                <a:off x="6174243" y="6569734"/>
                <a:ext cx="182880" cy="182880"/>
                <a:chOff x="5794754" y="6354763"/>
                <a:chExt cx="596348" cy="598867"/>
              </a:xfrm>
            </p:grpSpPr>
            <p:sp>
              <p:nvSpPr>
                <p:cNvPr id="42"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4" name="Group 43"/>
                <p:cNvGrpSpPr/>
                <p:nvPr/>
              </p:nvGrpSpPr>
              <p:grpSpPr>
                <a:xfrm>
                  <a:off x="5946646" y="6594086"/>
                  <a:ext cx="298708" cy="149354"/>
                  <a:chOff x="9820952" y="3075924"/>
                  <a:chExt cx="274321" cy="137160"/>
                </a:xfrm>
              </p:grpSpPr>
              <p:cxnSp>
                <p:nvCxnSpPr>
                  <p:cNvPr id="46" name="Straight Connector 4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41" name="TextBox 40"/>
              <p:cNvSpPr txBox="1"/>
              <p:nvPr/>
            </p:nvSpPr>
            <p:spPr>
              <a:xfrm>
                <a:off x="6311237" y="6473006"/>
                <a:ext cx="573614" cy="323165"/>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2 of 5</a:t>
                </a:r>
                <a:endParaRPr lang="en-US" altLang="en-US" sz="1200" dirty="0">
                  <a:solidFill>
                    <a:srgbClr val="6A6A6A"/>
                  </a:solidFill>
                  <a:latin typeface="AIA Everest" panose="00000500000000000000" pitchFamily="2" charset="0"/>
                </a:endParaRPr>
              </a:p>
            </p:txBody>
          </p:sp>
        </p:grpSp>
      </p:grpSp>
      <p:sp>
        <p:nvSpPr>
          <p:cNvPr id="32" name="TextBox 31"/>
          <p:cNvSpPr txBox="1"/>
          <p:nvPr/>
        </p:nvSpPr>
        <p:spPr>
          <a:xfrm>
            <a:off x="640080" y="1032746"/>
            <a:ext cx="9827857" cy="430887"/>
          </a:xfrm>
          <a:prstGeom prst="rect">
            <a:avLst/>
          </a:prstGeom>
          <a:noFill/>
        </p:spPr>
        <p:txBody>
          <a:bodyPr wrap="square" rtlCol="0">
            <a:spAutoFit/>
          </a:bodyPr>
          <a:lstStyle/>
          <a:p>
            <a:pPr algn="ctr"/>
            <a:r>
              <a:rPr lang="en-US" sz="2200" dirty="0" smtClean="0">
                <a:solidFill>
                  <a:srgbClr val="2B343D"/>
                </a:solidFill>
                <a:latin typeface="AIA Everest Condensed Medium" panose="00000606000000000000" pitchFamily="2" charset="0"/>
                <a:cs typeface="AIA" panose="02000506000000020004" pitchFamily="2" charset="-34"/>
              </a:rPr>
              <a:t>KEY CONSIDERATIONS </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7" name="Group 6"/>
          <p:cNvGrpSpPr/>
          <p:nvPr/>
        </p:nvGrpSpPr>
        <p:grpSpPr>
          <a:xfrm>
            <a:off x="140456" y="879874"/>
            <a:ext cx="11909921" cy="458191"/>
            <a:chOff x="140456" y="879874"/>
            <a:chExt cx="11909921" cy="458191"/>
          </a:xfrm>
        </p:grpSpPr>
        <p:sp>
          <p:nvSpPr>
            <p:cNvPr id="58" name="Rectangle 57"/>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59" name="Pictur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1" name="Rectangle 60"/>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2" name="Rectangle 61"/>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43" name="Picture 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33" name="Pictur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66" name="Rectangle 65"/>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Tree>
    <p:extLst>
      <p:ext uri="{BB962C8B-B14F-4D97-AF65-F5344CB8AC3E}">
        <p14:creationId xmlns:p14="http://schemas.microsoft.com/office/powerpoint/2010/main" val="1706282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5" name="Group 54"/>
          <p:cNvGrpSpPr/>
          <p:nvPr/>
        </p:nvGrpSpPr>
        <p:grpSpPr>
          <a:xfrm>
            <a:off x="3957421" y="1651183"/>
            <a:ext cx="4524978" cy="4524978"/>
            <a:chOff x="3957421" y="1651183"/>
            <a:chExt cx="4524978" cy="4524978"/>
          </a:xfrm>
        </p:grpSpPr>
        <p:sp>
          <p:nvSpPr>
            <p:cNvPr id="57" name="Oval 56"/>
            <p:cNvSpPr/>
            <p:nvPr/>
          </p:nvSpPr>
          <p:spPr>
            <a:xfrm flipH="1">
              <a:off x="5410539" y="3104301"/>
              <a:ext cx="1618742" cy="1618742"/>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957421" y="1651183"/>
              <a:ext cx="4524978" cy="4524978"/>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p:cNvSpPr>
            <a:spLocks/>
          </p:cNvSpPr>
          <p:nvPr/>
        </p:nvSpPr>
        <p:spPr bwMode="auto">
          <a:xfrm rot="2700000">
            <a:off x="4774596" y="1317639"/>
            <a:ext cx="2423708" cy="3080269"/>
          </a:xfrm>
          <a:custGeom>
            <a:avLst/>
            <a:gdLst>
              <a:gd name="T0" fmla="*/ 1529 w 1783"/>
              <a:gd name="T1" fmla="*/ 0 h 2266"/>
              <a:gd name="T2" fmla="*/ 1449 w 1783"/>
              <a:gd name="T3" fmla="*/ 4 h 2266"/>
              <a:gd name="T4" fmla="*/ 1295 w 1783"/>
              <a:gd name="T5" fmla="*/ 22 h 2266"/>
              <a:gd name="T6" fmla="*/ 1147 w 1783"/>
              <a:gd name="T7" fmla="*/ 54 h 2266"/>
              <a:gd name="T8" fmla="*/ 1003 w 1783"/>
              <a:gd name="T9" fmla="*/ 102 h 2266"/>
              <a:gd name="T10" fmla="*/ 865 w 1783"/>
              <a:gd name="T11" fmla="*/ 162 h 2266"/>
              <a:gd name="T12" fmla="*/ 734 w 1783"/>
              <a:gd name="T13" fmla="*/ 234 h 2266"/>
              <a:gd name="T14" fmla="*/ 612 w 1783"/>
              <a:gd name="T15" fmla="*/ 320 h 2266"/>
              <a:gd name="T16" fmla="*/ 500 w 1783"/>
              <a:gd name="T17" fmla="*/ 414 h 2266"/>
              <a:gd name="T18" fmla="*/ 396 w 1783"/>
              <a:gd name="T19" fmla="*/ 520 h 2266"/>
              <a:gd name="T20" fmla="*/ 304 w 1783"/>
              <a:gd name="T21" fmla="*/ 634 h 2266"/>
              <a:gd name="T22" fmla="*/ 220 w 1783"/>
              <a:gd name="T23" fmla="*/ 758 h 2266"/>
              <a:gd name="T24" fmla="*/ 150 w 1783"/>
              <a:gd name="T25" fmla="*/ 888 h 2266"/>
              <a:gd name="T26" fmla="*/ 92 w 1783"/>
              <a:gd name="T27" fmla="*/ 1028 h 2266"/>
              <a:gd name="T28" fmla="*/ 48 w 1783"/>
              <a:gd name="T29" fmla="*/ 1172 h 2266"/>
              <a:gd name="T30" fmla="*/ 18 w 1783"/>
              <a:gd name="T31" fmla="*/ 1322 h 2266"/>
              <a:gd name="T32" fmla="*/ 2 w 1783"/>
              <a:gd name="T33" fmla="*/ 1476 h 2266"/>
              <a:gd name="T34" fmla="*/ 0 w 1783"/>
              <a:gd name="T35" fmla="*/ 1556 h 2266"/>
              <a:gd name="T36" fmla="*/ 2 w 1783"/>
              <a:gd name="T37" fmla="*/ 1648 h 2266"/>
              <a:gd name="T38" fmla="*/ 10 w 1783"/>
              <a:gd name="T39" fmla="*/ 1740 h 2266"/>
              <a:gd name="T40" fmla="*/ 24 w 1783"/>
              <a:gd name="T41" fmla="*/ 1832 h 2266"/>
              <a:gd name="T42" fmla="*/ 44 w 1783"/>
              <a:gd name="T43" fmla="*/ 1922 h 2266"/>
              <a:gd name="T44" fmla="*/ 68 w 1783"/>
              <a:gd name="T45" fmla="*/ 2012 h 2266"/>
              <a:gd name="T46" fmla="*/ 98 w 1783"/>
              <a:gd name="T47" fmla="*/ 2098 h 2266"/>
              <a:gd name="T48" fmla="*/ 132 w 1783"/>
              <a:gd name="T49" fmla="*/ 2184 h 2266"/>
              <a:gd name="T50" fmla="*/ 172 w 1783"/>
              <a:gd name="T51" fmla="*/ 2266 h 2266"/>
              <a:gd name="T52" fmla="*/ 927 w 1783"/>
              <a:gd name="T53" fmla="*/ 1836 h 2266"/>
              <a:gd name="T54" fmla="*/ 913 w 1783"/>
              <a:gd name="T55" fmla="*/ 1802 h 2266"/>
              <a:gd name="T56" fmla="*/ 891 w 1783"/>
              <a:gd name="T57" fmla="*/ 1734 h 2266"/>
              <a:gd name="T58" fmla="*/ 875 w 1783"/>
              <a:gd name="T59" fmla="*/ 1664 h 2266"/>
              <a:gd name="T60" fmla="*/ 867 w 1783"/>
              <a:gd name="T61" fmla="*/ 1592 h 2266"/>
              <a:gd name="T62" fmla="*/ 867 w 1783"/>
              <a:gd name="T63" fmla="*/ 1556 h 2266"/>
              <a:gd name="T64" fmla="*/ 871 w 1783"/>
              <a:gd name="T65" fmla="*/ 1488 h 2266"/>
              <a:gd name="T66" fmla="*/ 881 w 1783"/>
              <a:gd name="T67" fmla="*/ 1420 h 2266"/>
              <a:gd name="T68" fmla="*/ 897 w 1783"/>
              <a:gd name="T69" fmla="*/ 1356 h 2266"/>
              <a:gd name="T70" fmla="*/ 919 w 1783"/>
              <a:gd name="T71" fmla="*/ 1294 h 2266"/>
              <a:gd name="T72" fmla="*/ 947 w 1783"/>
              <a:gd name="T73" fmla="*/ 1236 h 2266"/>
              <a:gd name="T74" fmla="*/ 979 w 1783"/>
              <a:gd name="T75" fmla="*/ 1180 h 2266"/>
              <a:gd name="T76" fmla="*/ 1017 w 1783"/>
              <a:gd name="T77" fmla="*/ 1126 h 2266"/>
              <a:gd name="T78" fmla="*/ 1059 w 1783"/>
              <a:gd name="T79" fmla="*/ 1078 h 2266"/>
              <a:gd name="T80" fmla="*/ 1107 w 1783"/>
              <a:gd name="T81" fmla="*/ 1034 h 2266"/>
              <a:gd name="T82" fmla="*/ 1157 w 1783"/>
              <a:gd name="T83" fmla="*/ 994 h 2266"/>
              <a:gd name="T84" fmla="*/ 1211 w 1783"/>
              <a:gd name="T85" fmla="*/ 958 h 2266"/>
              <a:gd name="T86" fmla="*/ 1269 w 1783"/>
              <a:gd name="T87" fmla="*/ 928 h 2266"/>
              <a:gd name="T88" fmla="*/ 1331 w 1783"/>
              <a:gd name="T89" fmla="*/ 904 h 2266"/>
              <a:gd name="T90" fmla="*/ 1393 w 1783"/>
              <a:gd name="T91" fmla="*/ 886 h 2266"/>
              <a:gd name="T92" fmla="*/ 1459 w 1783"/>
              <a:gd name="T93" fmla="*/ 872 h 2266"/>
              <a:gd name="T94" fmla="*/ 1527 w 1783"/>
              <a:gd name="T95" fmla="*/ 866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3" h="2266">
                <a:moveTo>
                  <a:pt x="1783" y="432"/>
                </a:moveTo>
                <a:lnTo>
                  <a:pt x="1529" y="0"/>
                </a:lnTo>
                <a:lnTo>
                  <a:pt x="1529" y="0"/>
                </a:lnTo>
                <a:lnTo>
                  <a:pt x="1449" y="4"/>
                </a:lnTo>
                <a:lnTo>
                  <a:pt x="1373" y="10"/>
                </a:lnTo>
                <a:lnTo>
                  <a:pt x="1295" y="22"/>
                </a:lnTo>
                <a:lnTo>
                  <a:pt x="1221" y="36"/>
                </a:lnTo>
                <a:lnTo>
                  <a:pt x="1147" y="54"/>
                </a:lnTo>
                <a:lnTo>
                  <a:pt x="1073" y="76"/>
                </a:lnTo>
                <a:lnTo>
                  <a:pt x="1003" y="102"/>
                </a:lnTo>
                <a:lnTo>
                  <a:pt x="933" y="130"/>
                </a:lnTo>
                <a:lnTo>
                  <a:pt x="865" y="162"/>
                </a:lnTo>
                <a:lnTo>
                  <a:pt x="799" y="196"/>
                </a:lnTo>
                <a:lnTo>
                  <a:pt x="734" y="234"/>
                </a:lnTo>
                <a:lnTo>
                  <a:pt x="672" y="276"/>
                </a:lnTo>
                <a:lnTo>
                  <a:pt x="612" y="320"/>
                </a:lnTo>
                <a:lnTo>
                  <a:pt x="556" y="366"/>
                </a:lnTo>
                <a:lnTo>
                  <a:pt x="500" y="414"/>
                </a:lnTo>
                <a:lnTo>
                  <a:pt x="446" y="466"/>
                </a:lnTo>
                <a:lnTo>
                  <a:pt x="396" y="520"/>
                </a:lnTo>
                <a:lnTo>
                  <a:pt x="348" y="576"/>
                </a:lnTo>
                <a:lnTo>
                  <a:pt x="304" y="634"/>
                </a:lnTo>
                <a:lnTo>
                  <a:pt x="260" y="696"/>
                </a:lnTo>
                <a:lnTo>
                  <a:pt x="220" y="758"/>
                </a:lnTo>
                <a:lnTo>
                  <a:pt x="184" y="822"/>
                </a:lnTo>
                <a:lnTo>
                  <a:pt x="150" y="888"/>
                </a:lnTo>
                <a:lnTo>
                  <a:pt x="120" y="958"/>
                </a:lnTo>
                <a:lnTo>
                  <a:pt x="92" y="1028"/>
                </a:lnTo>
                <a:lnTo>
                  <a:pt x="68" y="1098"/>
                </a:lnTo>
                <a:lnTo>
                  <a:pt x="48" y="1172"/>
                </a:lnTo>
                <a:lnTo>
                  <a:pt x="30" y="1246"/>
                </a:lnTo>
                <a:lnTo>
                  <a:pt x="18" y="1322"/>
                </a:lnTo>
                <a:lnTo>
                  <a:pt x="8" y="1398"/>
                </a:lnTo>
                <a:lnTo>
                  <a:pt x="2" y="1476"/>
                </a:lnTo>
                <a:lnTo>
                  <a:pt x="0" y="1556"/>
                </a:lnTo>
                <a:lnTo>
                  <a:pt x="0" y="1556"/>
                </a:lnTo>
                <a:lnTo>
                  <a:pt x="0" y="1602"/>
                </a:lnTo>
                <a:lnTo>
                  <a:pt x="2" y="1648"/>
                </a:lnTo>
                <a:lnTo>
                  <a:pt x="6" y="1694"/>
                </a:lnTo>
                <a:lnTo>
                  <a:pt x="10" y="1740"/>
                </a:lnTo>
                <a:lnTo>
                  <a:pt x="16" y="1786"/>
                </a:lnTo>
                <a:lnTo>
                  <a:pt x="24" y="1832"/>
                </a:lnTo>
                <a:lnTo>
                  <a:pt x="34" y="1878"/>
                </a:lnTo>
                <a:lnTo>
                  <a:pt x="44" y="1922"/>
                </a:lnTo>
                <a:lnTo>
                  <a:pt x="54" y="1966"/>
                </a:lnTo>
                <a:lnTo>
                  <a:pt x="68" y="2012"/>
                </a:lnTo>
                <a:lnTo>
                  <a:pt x="82" y="2054"/>
                </a:lnTo>
                <a:lnTo>
                  <a:pt x="98" y="2098"/>
                </a:lnTo>
                <a:lnTo>
                  <a:pt x="114" y="2142"/>
                </a:lnTo>
                <a:lnTo>
                  <a:pt x="132" y="2184"/>
                </a:lnTo>
                <a:lnTo>
                  <a:pt x="152" y="2226"/>
                </a:lnTo>
                <a:lnTo>
                  <a:pt x="172" y="2266"/>
                </a:lnTo>
                <a:lnTo>
                  <a:pt x="418" y="1832"/>
                </a:lnTo>
                <a:lnTo>
                  <a:pt x="927" y="1836"/>
                </a:lnTo>
                <a:lnTo>
                  <a:pt x="927" y="1836"/>
                </a:lnTo>
                <a:lnTo>
                  <a:pt x="913" y="1802"/>
                </a:lnTo>
                <a:lnTo>
                  <a:pt x="901" y="1768"/>
                </a:lnTo>
                <a:lnTo>
                  <a:pt x="891" y="1734"/>
                </a:lnTo>
                <a:lnTo>
                  <a:pt x="881" y="1700"/>
                </a:lnTo>
                <a:lnTo>
                  <a:pt x="875" y="1664"/>
                </a:lnTo>
                <a:lnTo>
                  <a:pt x="871" y="1628"/>
                </a:lnTo>
                <a:lnTo>
                  <a:pt x="867" y="1592"/>
                </a:lnTo>
                <a:lnTo>
                  <a:pt x="867" y="1556"/>
                </a:lnTo>
                <a:lnTo>
                  <a:pt x="867" y="1556"/>
                </a:lnTo>
                <a:lnTo>
                  <a:pt x="867" y="1522"/>
                </a:lnTo>
                <a:lnTo>
                  <a:pt x="871" y="1488"/>
                </a:lnTo>
                <a:lnTo>
                  <a:pt x="875" y="1454"/>
                </a:lnTo>
                <a:lnTo>
                  <a:pt x="881" y="1420"/>
                </a:lnTo>
                <a:lnTo>
                  <a:pt x="887" y="1388"/>
                </a:lnTo>
                <a:lnTo>
                  <a:pt x="897" y="1356"/>
                </a:lnTo>
                <a:lnTo>
                  <a:pt x="907" y="1324"/>
                </a:lnTo>
                <a:lnTo>
                  <a:pt x="919" y="1294"/>
                </a:lnTo>
                <a:lnTo>
                  <a:pt x="931" y="1264"/>
                </a:lnTo>
                <a:lnTo>
                  <a:pt x="947" y="1236"/>
                </a:lnTo>
                <a:lnTo>
                  <a:pt x="963" y="1206"/>
                </a:lnTo>
                <a:lnTo>
                  <a:pt x="979" y="1180"/>
                </a:lnTo>
                <a:lnTo>
                  <a:pt x="997" y="1152"/>
                </a:lnTo>
                <a:lnTo>
                  <a:pt x="1017" y="1126"/>
                </a:lnTo>
                <a:lnTo>
                  <a:pt x="1037" y="1102"/>
                </a:lnTo>
                <a:lnTo>
                  <a:pt x="1059" y="1078"/>
                </a:lnTo>
                <a:lnTo>
                  <a:pt x="1083" y="1056"/>
                </a:lnTo>
                <a:lnTo>
                  <a:pt x="1107" y="1034"/>
                </a:lnTo>
                <a:lnTo>
                  <a:pt x="1131" y="1014"/>
                </a:lnTo>
                <a:lnTo>
                  <a:pt x="1157" y="994"/>
                </a:lnTo>
                <a:lnTo>
                  <a:pt x="1185" y="976"/>
                </a:lnTo>
                <a:lnTo>
                  <a:pt x="1211" y="958"/>
                </a:lnTo>
                <a:lnTo>
                  <a:pt x="1241" y="944"/>
                </a:lnTo>
                <a:lnTo>
                  <a:pt x="1269" y="928"/>
                </a:lnTo>
                <a:lnTo>
                  <a:pt x="1299" y="916"/>
                </a:lnTo>
                <a:lnTo>
                  <a:pt x="1331" y="904"/>
                </a:lnTo>
                <a:lnTo>
                  <a:pt x="1361" y="894"/>
                </a:lnTo>
                <a:lnTo>
                  <a:pt x="1393" y="886"/>
                </a:lnTo>
                <a:lnTo>
                  <a:pt x="1427" y="878"/>
                </a:lnTo>
                <a:lnTo>
                  <a:pt x="1459" y="872"/>
                </a:lnTo>
                <a:lnTo>
                  <a:pt x="1493" y="868"/>
                </a:lnTo>
                <a:lnTo>
                  <a:pt x="1527" y="866"/>
                </a:lnTo>
                <a:lnTo>
                  <a:pt x="1783" y="432"/>
                </a:lnTo>
                <a:close/>
              </a:path>
            </a:pathLst>
          </a:custGeom>
          <a:solidFill>
            <a:srgbClr val="706CA9"/>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 name="Freeform 5"/>
          <p:cNvSpPr>
            <a:spLocks/>
          </p:cNvSpPr>
          <p:nvPr/>
        </p:nvSpPr>
        <p:spPr bwMode="auto">
          <a:xfrm rot="2700000">
            <a:off x="3486282" y="4006449"/>
            <a:ext cx="3594101" cy="1617617"/>
          </a:xfrm>
          <a:custGeom>
            <a:avLst/>
            <a:gdLst>
              <a:gd name="T0" fmla="*/ 1893 w 2644"/>
              <a:gd name="T1" fmla="*/ 40 h 1190"/>
              <a:gd name="T2" fmla="*/ 1841 w 2644"/>
              <a:gd name="T3" fmla="*/ 102 h 1190"/>
              <a:gd name="T4" fmla="*/ 1783 w 2644"/>
              <a:gd name="T5" fmla="*/ 158 h 1190"/>
              <a:gd name="T6" fmla="*/ 1719 w 2644"/>
              <a:gd name="T7" fmla="*/ 208 h 1190"/>
              <a:gd name="T8" fmla="*/ 1649 w 2644"/>
              <a:gd name="T9" fmla="*/ 248 h 1190"/>
              <a:gd name="T10" fmla="*/ 1575 w 2644"/>
              <a:gd name="T11" fmla="*/ 280 h 1190"/>
              <a:gd name="T12" fmla="*/ 1497 w 2644"/>
              <a:gd name="T13" fmla="*/ 304 h 1190"/>
              <a:gd name="T14" fmla="*/ 1417 w 2644"/>
              <a:gd name="T15" fmla="*/ 318 h 1190"/>
              <a:gd name="T16" fmla="*/ 1335 w 2644"/>
              <a:gd name="T17" fmla="*/ 324 h 1190"/>
              <a:gd name="T18" fmla="*/ 1291 w 2644"/>
              <a:gd name="T19" fmla="*/ 322 h 1190"/>
              <a:gd name="T20" fmla="*/ 1205 w 2644"/>
              <a:gd name="T21" fmla="*/ 312 h 1190"/>
              <a:gd name="T22" fmla="*/ 1121 w 2644"/>
              <a:gd name="T23" fmla="*/ 290 h 1190"/>
              <a:gd name="T24" fmla="*/ 1041 w 2644"/>
              <a:gd name="T25" fmla="*/ 258 h 1190"/>
              <a:gd name="T26" fmla="*/ 967 w 2644"/>
              <a:gd name="T27" fmla="*/ 216 h 1190"/>
              <a:gd name="T28" fmla="*/ 897 w 2644"/>
              <a:gd name="T29" fmla="*/ 166 h 1190"/>
              <a:gd name="T30" fmla="*/ 833 w 2644"/>
              <a:gd name="T31" fmla="*/ 108 h 1190"/>
              <a:gd name="T32" fmla="*/ 777 w 2644"/>
              <a:gd name="T33" fmla="*/ 40 h 1190"/>
              <a:gd name="T34" fmla="*/ 248 w 2644"/>
              <a:gd name="T35" fmla="*/ 0 h 1190"/>
              <a:gd name="T36" fmla="*/ 0 w 2644"/>
              <a:gd name="T37" fmla="*/ 436 h 1190"/>
              <a:gd name="T38" fmla="*/ 56 w 2644"/>
              <a:gd name="T39" fmla="*/ 522 h 1190"/>
              <a:gd name="T40" fmla="*/ 116 w 2644"/>
              <a:gd name="T41" fmla="*/ 602 h 1190"/>
              <a:gd name="T42" fmla="*/ 182 w 2644"/>
              <a:gd name="T43" fmla="*/ 680 h 1190"/>
              <a:gd name="T44" fmla="*/ 252 w 2644"/>
              <a:gd name="T45" fmla="*/ 750 h 1190"/>
              <a:gd name="T46" fmla="*/ 324 w 2644"/>
              <a:gd name="T47" fmla="*/ 818 h 1190"/>
              <a:gd name="T48" fmla="*/ 402 w 2644"/>
              <a:gd name="T49" fmla="*/ 880 h 1190"/>
              <a:gd name="T50" fmla="*/ 484 w 2644"/>
              <a:gd name="T51" fmla="*/ 936 h 1190"/>
              <a:gd name="T52" fmla="*/ 569 w 2644"/>
              <a:gd name="T53" fmla="*/ 988 h 1190"/>
              <a:gd name="T54" fmla="*/ 657 w 2644"/>
              <a:gd name="T55" fmla="*/ 1034 h 1190"/>
              <a:gd name="T56" fmla="*/ 749 w 2644"/>
              <a:gd name="T57" fmla="*/ 1074 h 1190"/>
              <a:gd name="T58" fmla="*/ 841 w 2644"/>
              <a:gd name="T59" fmla="*/ 1110 h 1190"/>
              <a:gd name="T60" fmla="*/ 937 w 2644"/>
              <a:gd name="T61" fmla="*/ 1138 h 1190"/>
              <a:gd name="T62" fmla="*/ 1035 w 2644"/>
              <a:gd name="T63" fmla="*/ 1160 h 1190"/>
              <a:gd name="T64" fmla="*/ 1133 w 2644"/>
              <a:gd name="T65" fmla="*/ 1176 h 1190"/>
              <a:gd name="T66" fmla="*/ 1233 w 2644"/>
              <a:gd name="T67" fmla="*/ 1186 h 1190"/>
              <a:gd name="T68" fmla="*/ 1335 w 2644"/>
              <a:gd name="T69" fmla="*/ 1190 h 1190"/>
              <a:gd name="T70" fmla="*/ 1385 w 2644"/>
              <a:gd name="T71" fmla="*/ 1190 h 1190"/>
              <a:gd name="T72" fmla="*/ 1483 w 2644"/>
              <a:gd name="T73" fmla="*/ 1182 h 1190"/>
              <a:gd name="T74" fmla="*/ 1579 w 2644"/>
              <a:gd name="T75" fmla="*/ 1170 h 1190"/>
              <a:gd name="T76" fmla="*/ 1675 w 2644"/>
              <a:gd name="T77" fmla="*/ 1152 h 1190"/>
              <a:gd name="T78" fmla="*/ 1769 w 2644"/>
              <a:gd name="T79" fmla="*/ 1128 h 1190"/>
              <a:gd name="T80" fmla="*/ 1861 w 2644"/>
              <a:gd name="T81" fmla="*/ 1098 h 1190"/>
              <a:gd name="T82" fmla="*/ 1951 w 2644"/>
              <a:gd name="T83" fmla="*/ 1062 h 1190"/>
              <a:gd name="T84" fmla="*/ 2037 w 2644"/>
              <a:gd name="T85" fmla="*/ 1022 h 1190"/>
              <a:gd name="T86" fmla="*/ 2122 w 2644"/>
              <a:gd name="T87" fmla="*/ 976 h 1190"/>
              <a:gd name="T88" fmla="*/ 2204 w 2644"/>
              <a:gd name="T89" fmla="*/ 924 h 1190"/>
              <a:gd name="T90" fmla="*/ 2282 w 2644"/>
              <a:gd name="T91" fmla="*/ 868 h 1190"/>
              <a:gd name="T92" fmla="*/ 2358 w 2644"/>
              <a:gd name="T93" fmla="*/ 808 h 1190"/>
              <a:gd name="T94" fmla="*/ 2428 w 2644"/>
              <a:gd name="T95" fmla="*/ 742 h 1190"/>
              <a:gd name="T96" fmla="*/ 2496 w 2644"/>
              <a:gd name="T97" fmla="*/ 672 h 1190"/>
              <a:gd name="T98" fmla="*/ 2558 w 2644"/>
              <a:gd name="T99" fmla="*/ 596 h 1190"/>
              <a:gd name="T100" fmla="*/ 2616 w 2644"/>
              <a:gd name="T101" fmla="*/ 518 h 1190"/>
              <a:gd name="T102" fmla="*/ 2144 w 2644"/>
              <a:gd name="T103" fmla="*/ 48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44" h="1190">
                <a:moveTo>
                  <a:pt x="1893" y="40"/>
                </a:moveTo>
                <a:lnTo>
                  <a:pt x="1893" y="40"/>
                </a:lnTo>
                <a:lnTo>
                  <a:pt x="1867" y="72"/>
                </a:lnTo>
                <a:lnTo>
                  <a:pt x="1841" y="102"/>
                </a:lnTo>
                <a:lnTo>
                  <a:pt x="1813" y="132"/>
                </a:lnTo>
                <a:lnTo>
                  <a:pt x="1783" y="158"/>
                </a:lnTo>
                <a:lnTo>
                  <a:pt x="1751" y="184"/>
                </a:lnTo>
                <a:lnTo>
                  <a:pt x="1719" y="208"/>
                </a:lnTo>
                <a:lnTo>
                  <a:pt x="1683" y="228"/>
                </a:lnTo>
                <a:lnTo>
                  <a:pt x="1649" y="248"/>
                </a:lnTo>
                <a:lnTo>
                  <a:pt x="1613" y="266"/>
                </a:lnTo>
                <a:lnTo>
                  <a:pt x="1575" y="280"/>
                </a:lnTo>
                <a:lnTo>
                  <a:pt x="1537" y="294"/>
                </a:lnTo>
                <a:lnTo>
                  <a:pt x="1497" y="304"/>
                </a:lnTo>
                <a:lnTo>
                  <a:pt x="1457" y="312"/>
                </a:lnTo>
                <a:lnTo>
                  <a:pt x="1417" y="318"/>
                </a:lnTo>
                <a:lnTo>
                  <a:pt x="1377" y="322"/>
                </a:lnTo>
                <a:lnTo>
                  <a:pt x="1335" y="324"/>
                </a:lnTo>
                <a:lnTo>
                  <a:pt x="1335" y="324"/>
                </a:lnTo>
                <a:lnTo>
                  <a:pt x="1291" y="322"/>
                </a:lnTo>
                <a:lnTo>
                  <a:pt x="1247" y="318"/>
                </a:lnTo>
                <a:lnTo>
                  <a:pt x="1205" y="312"/>
                </a:lnTo>
                <a:lnTo>
                  <a:pt x="1163" y="302"/>
                </a:lnTo>
                <a:lnTo>
                  <a:pt x="1121" y="290"/>
                </a:lnTo>
                <a:lnTo>
                  <a:pt x="1081" y="274"/>
                </a:lnTo>
                <a:lnTo>
                  <a:pt x="1041" y="258"/>
                </a:lnTo>
                <a:lnTo>
                  <a:pt x="1003" y="238"/>
                </a:lnTo>
                <a:lnTo>
                  <a:pt x="967" y="216"/>
                </a:lnTo>
                <a:lnTo>
                  <a:pt x="931" y="192"/>
                </a:lnTo>
                <a:lnTo>
                  <a:pt x="897" y="166"/>
                </a:lnTo>
                <a:lnTo>
                  <a:pt x="863" y="138"/>
                </a:lnTo>
                <a:lnTo>
                  <a:pt x="833" y="108"/>
                </a:lnTo>
                <a:lnTo>
                  <a:pt x="805" y="74"/>
                </a:lnTo>
                <a:lnTo>
                  <a:pt x="777" y="40"/>
                </a:lnTo>
                <a:lnTo>
                  <a:pt x="753" y="4"/>
                </a:lnTo>
                <a:lnTo>
                  <a:pt x="248" y="0"/>
                </a:lnTo>
                <a:lnTo>
                  <a:pt x="0" y="436"/>
                </a:lnTo>
                <a:lnTo>
                  <a:pt x="0" y="436"/>
                </a:lnTo>
                <a:lnTo>
                  <a:pt x="28" y="480"/>
                </a:lnTo>
                <a:lnTo>
                  <a:pt x="56" y="522"/>
                </a:lnTo>
                <a:lnTo>
                  <a:pt x="86" y="562"/>
                </a:lnTo>
                <a:lnTo>
                  <a:pt x="116" y="602"/>
                </a:lnTo>
                <a:lnTo>
                  <a:pt x="148" y="642"/>
                </a:lnTo>
                <a:lnTo>
                  <a:pt x="182" y="680"/>
                </a:lnTo>
                <a:lnTo>
                  <a:pt x="216" y="716"/>
                </a:lnTo>
                <a:lnTo>
                  <a:pt x="252" y="750"/>
                </a:lnTo>
                <a:lnTo>
                  <a:pt x="288" y="784"/>
                </a:lnTo>
                <a:lnTo>
                  <a:pt x="324" y="818"/>
                </a:lnTo>
                <a:lnTo>
                  <a:pt x="364" y="850"/>
                </a:lnTo>
                <a:lnTo>
                  <a:pt x="402" y="880"/>
                </a:lnTo>
                <a:lnTo>
                  <a:pt x="442" y="908"/>
                </a:lnTo>
                <a:lnTo>
                  <a:pt x="484" y="936"/>
                </a:lnTo>
                <a:lnTo>
                  <a:pt x="526" y="962"/>
                </a:lnTo>
                <a:lnTo>
                  <a:pt x="569" y="988"/>
                </a:lnTo>
                <a:lnTo>
                  <a:pt x="613" y="1012"/>
                </a:lnTo>
                <a:lnTo>
                  <a:pt x="657" y="1034"/>
                </a:lnTo>
                <a:lnTo>
                  <a:pt x="703" y="1054"/>
                </a:lnTo>
                <a:lnTo>
                  <a:pt x="749" y="1074"/>
                </a:lnTo>
                <a:lnTo>
                  <a:pt x="795" y="1092"/>
                </a:lnTo>
                <a:lnTo>
                  <a:pt x="841" y="1110"/>
                </a:lnTo>
                <a:lnTo>
                  <a:pt x="889" y="1124"/>
                </a:lnTo>
                <a:lnTo>
                  <a:pt x="937" y="1138"/>
                </a:lnTo>
                <a:lnTo>
                  <a:pt x="985" y="1150"/>
                </a:lnTo>
                <a:lnTo>
                  <a:pt x="1035" y="1160"/>
                </a:lnTo>
                <a:lnTo>
                  <a:pt x="1083" y="1170"/>
                </a:lnTo>
                <a:lnTo>
                  <a:pt x="1133" y="1176"/>
                </a:lnTo>
                <a:lnTo>
                  <a:pt x="1183" y="1182"/>
                </a:lnTo>
                <a:lnTo>
                  <a:pt x="1233" y="1186"/>
                </a:lnTo>
                <a:lnTo>
                  <a:pt x="1285" y="1190"/>
                </a:lnTo>
                <a:lnTo>
                  <a:pt x="1335" y="1190"/>
                </a:lnTo>
                <a:lnTo>
                  <a:pt x="1335" y="1190"/>
                </a:lnTo>
                <a:lnTo>
                  <a:pt x="1385" y="1190"/>
                </a:lnTo>
                <a:lnTo>
                  <a:pt x="1433" y="1186"/>
                </a:lnTo>
                <a:lnTo>
                  <a:pt x="1483" y="1182"/>
                </a:lnTo>
                <a:lnTo>
                  <a:pt x="1531" y="1178"/>
                </a:lnTo>
                <a:lnTo>
                  <a:pt x="1579" y="1170"/>
                </a:lnTo>
                <a:lnTo>
                  <a:pt x="1627" y="1162"/>
                </a:lnTo>
                <a:lnTo>
                  <a:pt x="1675" y="1152"/>
                </a:lnTo>
                <a:lnTo>
                  <a:pt x="1723" y="1140"/>
                </a:lnTo>
                <a:lnTo>
                  <a:pt x="1769" y="1128"/>
                </a:lnTo>
                <a:lnTo>
                  <a:pt x="1815" y="1114"/>
                </a:lnTo>
                <a:lnTo>
                  <a:pt x="1861" y="1098"/>
                </a:lnTo>
                <a:lnTo>
                  <a:pt x="1905" y="1080"/>
                </a:lnTo>
                <a:lnTo>
                  <a:pt x="1951" y="1062"/>
                </a:lnTo>
                <a:lnTo>
                  <a:pt x="1995" y="1042"/>
                </a:lnTo>
                <a:lnTo>
                  <a:pt x="2037" y="1022"/>
                </a:lnTo>
                <a:lnTo>
                  <a:pt x="2081" y="1000"/>
                </a:lnTo>
                <a:lnTo>
                  <a:pt x="2122" y="976"/>
                </a:lnTo>
                <a:lnTo>
                  <a:pt x="2164" y="950"/>
                </a:lnTo>
                <a:lnTo>
                  <a:pt x="2204" y="924"/>
                </a:lnTo>
                <a:lnTo>
                  <a:pt x="2244" y="896"/>
                </a:lnTo>
                <a:lnTo>
                  <a:pt x="2282" y="868"/>
                </a:lnTo>
                <a:lnTo>
                  <a:pt x="2320" y="838"/>
                </a:lnTo>
                <a:lnTo>
                  <a:pt x="2358" y="808"/>
                </a:lnTo>
                <a:lnTo>
                  <a:pt x="2394" y="774"/>
                </a:lnTo>
                <a:lnTo>
                  <a:pt x="2428" y="742"/>
                </a:lnTo>
                <a:lnTo>
                  <a:pt x="2462" y="708"/>
                </a:lnTo>
                <a:lnTo>
                  <a:pt x="2496" y="672"/>
                </a:lnTo>
                <a:lnTo>
                  <a:pt x="2528" y="634"/>
                </a:lnTo>
                <a:lnTo>
                  <a:pt x="2558" y="596"/>
                </a:lnTo>
                <a:lnTo>
                  <a:pt x="2588" y="558"/>
                </a:lnTo>
                <a:lnTo>
                  <a:pt x="2616" y="518"/>
                </a:lnTo>
                <a:lnTo>
                  <a:pt x="2644" y="478"/>
                </a:lnTo>
                <a:lnTo>
                  <a:pt x="2144" y="480"/>
                </a:lnTo>
                <a:lnTo>
                  <a:pt x="1893" y="40"/>
                </a:lnTo>
                <a:close/>
              </a:path>
            </a:pathLst>
          </a:custGeom>
          <a:solidFill>
            <a:srgbClr val="C83681"/>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
          <p:cNvSpPr>
            <a:spLocks/>
          </p:cNvSpPr>
          <p:nvPr/>
        </p:nvSpPr>
        <p:spPr bwMode="auto">
          <a:xfrm rot="2700000">
            <a:off x="6376646" y="2733379"/>
            <a:ext cx="2018624" cy="3140081"/>
          </a:xfrm>
          <a:custGeom>
            <a:avLst/>
            <a:gdLst>
              <a:gd name="T0" fmla="*/ 1291 w 1485"/>
              <a:gd name="T1" fmla="*/ 2306 h 2310"/>
              <a:gd name="T2" fmla="*/ 1335 w 1485"/>
              <a:gd name="T3" fmla="*/ 2220 h 2310"/>
              <a:gd name="T4" fmla="*/ 1375 w 1485"/>
              <a:gd name="T5" fmla="*/ 2130 h 2310"/>
              <a:gd name="T6" fmla="*/ 1409 w 1485"/>
              <a:gd name="T7" fmla="*/ 2038 h 2310"/>
              <a:gd name="T8" fmla="*/ 1435 w 1485"/>
              <a:gd name="T9" fmla="*/ 1944 h 2310"/>
              <a:gd name="T10" fmla="*/ 1457 w 1485"/>
              <a:gd name="T11" fmla="*/ 1848 h 2310"/>
              <a:gd name="T12" fmla="*/ 1473 w 1485"/>
              <a:gd name="T13" fmla="*/ 1750 h 2310"/>
              <a:gd name="T14" fmla="*/ 1483 w 1485"/>
              <a:gd name="T15" fmla="*/ 1652 h 2310"/>
              <a:gd name="T16" fmla="*/ 1485 w 1485"/>
              <a:gd name="T17" fmla="*/ 1554 h 2310"/>
              <a:gd name="T18" fmla="*/ 1483 w 1485"/>
              <a:gd name="T19" fmla="*/ 1476 h 2310"/>
              <a:gd name="T20" fmla="*/ 1469 w 1485"/>
              <a:gd name="T21" fmla="*/ 1324 h 2310"/>
              <a:gd name="T22" fmla="*/ 1439 w 1485"/>
              <a:gd name="T23" fmla="*/ 1176 h 2310"/>
              <a:gd name="T24" fmla="*/ 1395 w 1485"/>
              <a:gd name="T25" fmla="*/ 1034 h 2310"/>
              <a:gd name="T26" fmla="*/ 1341 w 1485"/>
              <a:gd name="T27" fmla="*/ 898 h 2310"/>
              <a:gd name="T28" fmla="*/ 1273 w 1485"/>
              <a:gd name="T29" fmla="*/ 768 h 2310"/>
              <a:gd name="T30" fmla="*/ 1193 w 1485"/>
              <a:gd name="T31" fmla="*/ 646 h 2310"/>
              <a:gd name="T32" fmla="*/ 1103 w 1485"/>
              <a:gd name="T33" fmla="*/ 534 h 2310"/>
              <a:gd name="T34" fmla="*/ 1003 w 1485"/>
              <a:gd name="T35" fmla="*/ 428 h 2310"/>
              <a:gd name="T36" fmla="*/ 893 w 1485"/>
              <a:gd name="T37" fmla="*/ 334 h 2310"/>
              <a:gd name="T38" fmla="*/ 775 w 1485"/>
              <a:gd name="T39" fmla="*/ 248 h 2310"/>
              <a:gd name="T40" fmla="*/ 648 w 1485"/>
              <a:gd name="T41" fmla="*/ 174 h 2310"/>
              <a:gd name="T42" fmla="*/ 516 w 1485"/>
              <a:gd name="T43" fmla="*/ 112 h 2310"/>
              <a:gd name="T44" fmla="*/ 376 w 1485"/>
              <a:gd name="T45" fmla="*/ 64 h 2310"/>
              <a:gd name="T46" fmla="*/ 232 w 1485"/>
              <a:gd name="T47" fmla="*/ 28 h 2310"/>
              <a:gd name="T48" fmla="*/ 82 w 1485"/>
              <a:gd name="T49" fmla="*/ 6 h 2310"/>
              <a:gd name="T50" fmla="*/ 258 w 1485"/>
              <a:gd name="T51" fmla="*/ 430 h 2310"/>
              <a:gd name="T52" fmla="*/ 0 w 1485"/>
              <a:gd name="T53" fmla="*/ 868 h 2310"/>
              <a:gd name="T54" fmla="*/ 64 w 1485"/>
              <a:gd name="T55" fmla="*/ 878 h 2310"/>
              <a:gd name="T56" fmla="*/ 126 w 1485"/>
              <a:gd name="T57" fmla="*/ 892 h 2310"/>
              <a:gd name="T58" fmla="*/ 186 w 1485"/>
              <a:gd name="T59" fmla="*/ 914 h 2310"/>
              <a:gd name="T60" fmla="*/ 244 w 1485"/>
              <a:gd name="T61" fmla="*/ 940 h 2310"/>
              <a:gd name="T62" fmla="*/ 298 w 1485"/>
              <a:gd name="T63" fmla="*/ 972 h 2310"/>
              <a:gd name="T64" fmla="*/ 348 w 1485"/>
              <a:gd name="T65" fmla="*/ 1006 h 2310"/>
              <a:gd name="T66" fmla="*/ 396 w 1485"/>
              <a:gd name="T67" fmla="*/ 1046 h 2310"/>
              <a:gd name="T68" fmla="*/ 440 w 1485"/>
              <a:gd name="T69" fmla="*/ 1090 h 2310"/>
              <a:gd name="T70" fmla="*/ 478 w 1485"/>
              <a:gd name="T71" fmla="*/ 1138 h 2310"/>
              <a:gd name="T72" fmla="*/ 514 w 1485"/>
              <a:gd name="T73" fmla="*/ 1190 h 2310"/>
              <a:gd name="T74" fmla="*/ 544 w 1485"/>
              <a:gd name="T75" fmla="*/ 1244 h 2310"/>
              <a:gd name="T76" fmla="*/ 570 w 1485"/>
              <a:gd name="T77" fmla="*/ 1302 h 2310"/>
              <a:gd name="T78" fmla="*/ 590 w 1485"/>
              <a:gd name="T79" fmla="*/ 1362 h 2310"/>
              <a:gd name="T80" fmla="*/ 606 w 1485"/>
              <a:gd name="T81" fmla="*/ 1424 h 2310"/>
              <a:gd name="T82" fmla="*/ 614 w 1485"/>
              <a:gd name="T83" fmla="*/ 1488 h 2310"/>
              <a:gd name="T84" fmla="*/ 618 w 1485"/>
              <a:gd name="T85" fmla="*/ 1554 h 2310"/>
              <a:gd name="T86" fmla="*/ 616 w 1485"/>
              <a:gd name="T87" fmla="*/ 1596 h 2310"/>
              <a:gd name="T88" fmla="*/ 606 w 1485"/>
              <a:gd name="T89" fmla="*/ 1678 h 2310"/>
              <a:gd name="T90" fmla="*/ 588 w 1485"/>
              <a:gd name="T91" fmla="*/ 1758 h 2310"/>
              <a:gd name="T92" fmla="*/ 558 w 1485"/>
              <a:gd name="T93" fmla="*/ 1836 h 2310"/>
              <a:gd name="T94" fmla="*/ 789 w 1485"/>
              <a:gd name="T95" fmla="*/ 2310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5" h="2310">
                <a:moveTo>
                  <a:pt x="1291" y="2306"/>
                </a:moveTo>
                <a:lnTo>
                  <a:pt x="1291" y="2306"/>
                </a:lnTo>
                <a:lnTo>
                  <a:pt x="1315" y="2264"/>
                </a:lnTo>
                <a:lnTo>
                  <a:pt x="1335" y="2220"/>
                </a:lnTo>
                <a:lnTo>
                  <a:pt x="1357" y="2174"/>
                </a:lnTo>
                <a:lnTo>
                  <a:pt x="1375" y="2130"/>
                </a:lnTo>
                <a:lnTo>
                  <a:pt x="1393" y="2084"/>
                </a:lnTo>
                <a:lnTo>
                  <a:pt x="1409" y="2038"/>
                </a:lnTo>
                <a:lnTo>
                  <a:pt x="1423" y="1990"/>
                </a:lnTo>
                <a:lnTo>
                  <a:pt x="1435" y="1944"/>
                </a:lnTo>
                <a:lnTo>
                  <a:pt x="1447" y="1896"/>
                </a:lnTo>
                <a:lnTo>
                  <a:pt x="1457" y="1848"/>
                </a:lnTo>
                <a:lnTo>
                  <a:pt x="1465" y="1800"/>
                </a:lnTo>
                <a:lnTo>
                  <a:pt x="1473" y="1750"/>
                </a:lnTo>
                <a:lnTo>
                  <a:pt x="1479" y="1702"/>
                </a:lnTo>
                <a:lnTo>
                  <a:pt x="1483" y="1652"/>
                </a:lnTo>
                <a:lnTo>
                  <a:pt x="1485" y="1604"/>
                </a:lnTo>
                <a:lnTo>
                  <a:pt x="1485" y="1554"/>
                </a:lnTo>
                <a:lnTo>
                  <a:pt x="1485" y="1554"/>
                </a:lnTo>
                <a:lnTo>
                  <a:pt x="1483" y="1476"/>
                </a:lnTo>
                <a:lnTo>
                  <a:pt x="1477" y="1400"/>
                </a:lnTo>
                <a:lnTo>
                  <a:pt x="1469" y="1324"/>
                </a:lnTo>
                <a:lnTo>
                  <a:pt x="1455" y="1250"/>
                </a:lnTo>
                <a:lnTo>
                  <a:pt x="1439" y="1176"/>
                </a:lnTo>
                <a:lnTo>
                  <a:pt x="1419" y="1104"/>
                </a:lnTo>
                <a:lnTo>
                  <a:pt x="1395" y="1034"/>
                </a:lnTo>
                <a:lnTo>
                  <a:pt x="1369" y="966"/>
                </a:lnTo>
                <a:lnTo>
                  <a:pt x="1341" y="898"/>
                </a:lnTo>
                <a:lnTo>
                  <a:pt x="1307" y="832"/>
                </a:lnTo>
                <a:lnTo>
                  <a:pt x="1273" y="768"/>
                </a:lnTo>
                <a:lnTo>
                  <a:pt x="1233" y="706"/>
                </a:lnTo>
                <a:lnTo>
                  <a:pt x="1193" y="646"/>
                </a:lnTo>
                <a:lnTo>
                  <a:pt x="1149" y="588"/>
                </a:lnTo>
                <a:lnTo>
                  <a:pt x="1103" y="534"/>
                </a:lnTo>
                <a:lnTo>
                  <a:pt x="1053" y="480"/>
                </a:lnTo>
                <a:lnTo>
                  <a:pt x="1003" y="428"/>
                </a:lnTo>
                <a:lnTo>
                  <a:pt x="949" y="380"/>
                </a:lnTo>
                <a:lnTo>
                  <a:pt x="893" y="334"/>
                </a:lnTo>
                <a:lnTo>
                  <a:pt x="835" y="290"/>
                </a:lnTo>
                <a:lnTo>
                  <a:pt x="775" y="248"/>
                </a:lnTo>
                <a:lnTo>
                  <a:pt x="713" y="210"/>
                </a:lnTo>
                <a:lnTo>
                  <a:pt x="648" y="174"/>
                </a:lnTo>
                <a:lnTo>
                  <a:pt x="582" y="142"/>
                </a:lnTo>
                <a:lnTo>
                  <a:pt x="516" y="112"/>
                </a:lnTo>
                <a:lnTo>
                  <a:pt x="446" y="86"/>
                </a:lnTo>
                <a:lnTo>
                  <a:pt x="376" y="64"/>
                </a:lnTo>
                <a:lnTo>
                  <a:pt x="304" y="44"/>
                </a:lnTo>
                <a:lnTo>
                  <a:pt x="232" y="28"/>
                </a:lnTo>
                <a:lnTo>
                  <a:pt x="156" y="14"/>
                </a:lnTo>
                <a:lnTo>
                  <a:pt x="82" y="6"/>
                </a:lnTo>
                <a:lnTo>
                  <a:pt x="4" y="0"/>
                </a:lnTo>
                <a:lnTo>
                  <a:pt x="258" y="430"/>
                </a:lnTo>
                <a:lnTo>
                  <a:pt x="0" y="868"/>
                </a:lnTo>
                <a:lnTo>
                  <a:pt x="0" y="868"/>
                </a:lnTo>
                <a:lnTo>
                  <a:pt x="32" y="872"/>
                </a:lnTo>
                <a:lnTo>
                  <a:pt x="64" y="878"/>
                </a:lnTo>
                <a:lnTo>
                  <a:pt x="96" y="884"/>
                </a:lnTo>
                <a:lnTo>
                  <a:pt x="126" y="892"/>
                </a:lnTo>
                <a:lnTo>
                  <a:pt x="156" y="902"/>
                </a:lnTo>
                <a:lnTo>
                  <a:pt x="186" y="914"/>
                </a:lnTo>
                <a:lnTo>
                  <a:pt x="216" y="926"/>
                </a:lnTo>
                <a:lnTo>
                  <a:pt x="244" y="940"/>
                </a:lnTo>
                <a:lnTo>
                  <a:pt x="270" y="956"/>
                </a:lnTo>
                <a:lnTo>
                  <a:pt x="298" y="972"/>
                </a:lnTo>
                <a:lnTo>
                  <a:pt x="324" y="988"/>
                </a:lnTo>
                <a:lnTo>
                  <a:pt x="348" y="1006"/>
                </a:lnTo>
                <a:lnTo>
                  <a:pt x="372" y="1026"/>
                </a:lnTo>
                <a:lnTo>
                  <a:pt x="396" y="1046"/>
                </a:lnTo>
                <a:lnTo>
                  <a:pt x="418" y="1068"/>
                </a:lnTo>
                <a:lnTo>
                  <a:pt x="440" y="1090"/>
                </a:lnTo>
                <a:lnTo>
                  <a:pt x="460" y="1114"/>
                </a:lnTo>
                <a:lnTo>
                  <a:pt x="478" y="1138"/>
                </a:lnTo>
                <a:lnTo>
                  <a:pt x="498" y="1164"/>
                </a:lnTo>
                <a:lnTo>
                  <a:pt x="514" y="1190"/>
                </a:lnTo>
                <a:lnTo>
                  <a:pt x="530" y="1216"/>
                </a:lnTo>
                <a:lnTo>
                  <a:pt x="544" y="1244"/>
                </a:lnTo>
                <a:lnTo>
                  <a:pt x="558" y="1272"/>
                </a:lnTo>
                <a:lnTo>
                  <a:pt x="570" y="1302"/>
                </a:lnTo>
                <a:lnTo>
                  <a:pt x="582" y="1332"/>
                </a:lnTo>
                <a:lnTo>
                  <a:pt x="590" y="1362"/>
                </a:lnTo>
                <a:lnTo>
                  <a:pt x="598" y="1392"/>
                </a:lnTo>
                <a:lnTo>
                  <a:pt x="606" y="1424"/>
                </a:lnTo>
                <a:lnTo>
                  <a:pt x="612" y="1456"/>
                </a:lnTo>
                <a:lnTo>
                  <a:pt x="614" y="1488"/>
                </a:lnTo>
                <a:lnTo>
                  <a:pt x="618" y="1520"/>
                </a:lnTo>
                <a:lnTo>
                  <a:pt x="618" y="1554"/>
                </a:lnTo>
                <a:lnTo>
                  <a:pt x="618" y="1554"/>
                </a:lnTo>
                <a:lnTo>
                  <a:pt x="616" y="1596"/>
                </a:lnTo>
                <a:lnTo>
                  <a:pt x="614" y="1636"/>
                </a:lnTo>
                <a:lnTo>
                  <a:pt x="606" y="1678"/>
                </a:lnTo>
                <a:lnTo>
                  <a:pt x="598" y="1718"/>
                </a:lnTo>
                <a:lnTo>
                  <a:pt x="588" y="1758"/>
                </a:lnTo>
                <a:lnTo>
                  <a:pt x="574" y="1798"/>
                </a:lnTo>
                <a:lnTo>
                  <a:pt x="558" y="1836"/>
                </a:lnTo>
                <a:lnTo>
                  <a:pt x="540" y="1872"/>
                </a:lnTo>
                <a:lnTo>
                  <a:pt x="789" y="2310"/>
                </a:lnTo>
                <a:lnTo>
                  <a:pt x="1291" y="2306"/>
                </a:lnTo>
                <a:close/>
              </a:path>
            </a:pathLst>
          </a:custGeom>
          <a:solidFill>
            <a:srgbClr val="4B92BE"/>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 name="TextBox 28"/>
          <p:cNvSpPr txBox="1"/>
          <p:nvPr/>
        </p:nvSpPr>
        <p:spPr>
          <a:xfrm>
            <a:off x="5422449" y="2166095"/>
            <a:ext cx="1285684"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NEGOTIATION PROCESS</a:t>
            </a:r>
          </a:p>
        </p:txBody>
      </p:sp>
      <p:sp>
        <p:nvSpPr>
          <p:cNvPr id="38" name="TextBox 37"/>
          <p:cNvSpPr txBox="1"/>
          <p:nvPr/>
        </p:nvSpPr>
        <p:spPr>
          <a:xfrm>
            <a:off x="6992465" y="4267514"/>
            <a:ext cx="1281377"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DISTRIBUTION </a:t>
            </a:r>
            <a:r>
              <a:rPr lang="en-US" sz="1800" dirty="0" smtClean="0">
                <a:solidFill>
                  <a:schemeClr val="bg1"/>
                </a:solidFill>
                <a:latin typeface="AIA Everest Condensed" panose="00000506000000000000" pitchFamily="50" charset="0"/>
              </a:rPr>
              <a:t>AGREEMENT</a:t>
            </a:r>
            <a:endParaRPr lang="en-US" sz="1800" dirty="0">
              <a:solidFill>
                <a:schemeClr val="bg1"/>
              </a:solidFill>
              <a:latin typeface="AIA Everest Condensed" panose="00000506000000000000" pitchFamily="50" charset="0"/>
            </a:endParaRPr>
          </a:p>
        </p:txBody>
      </p:sp>
      <p:sp>
        <p:nvSpPr>
          <p:cNvPr id="40" name="TextBox 39"/>
          <p:cNvSpPr txBox="1"/>
          <p:nvPr/>
        </p:nvSpPr>
        <p:spPr>
          <a:xfrm>
            <a:off x="4437065" y="4857823"/>
            <a:ext cx="2028612" cy="605294"/>
          </a:xfrm>
          <a:prstGeom prst="rect">
            <a:avLst/>
          </a:prstGeom>
          <a:noFill/>
        </p:spPr>
        <p:txBody>
          <a:bodyPr wrap="square" rtlCol="0">
            <a:spAutoFit/>
          </a:bodyPr>
          <a:lstStyle/>
          <a:p>
            <a:pPr algn="ctr">
              <a:lnSpc>
                <a:spcPts val="2000"/>
              </a:lnSpc>
            </a:pPr>
            <a:r>
              <a:rPr lang="en-US" sz="1800" dirty="0" smtClean="0">
                <a:solidFill>
                  <a:schemeClr val="bg1"/>
                </a:solidFill>
                <a:latin typeface="AIA Everest Condensed" panose="00000506000000000000" pitchFamily="50" charset="0"/>
              </a:rPr>
              <a:t>COMPENSATION &amp; REMUNERATION</a:t>
            </a:r>
            <a:endParaRPr lang="en-US" sz="1800" dirty="0">
              <a:solidFill>
                <a:schemeClr val="bg1"/>
              </a:solidFill>
              <a:latin typeface="AIA Everest Condensed" panose="00000506000000000000" pitchFamily="50" charset="0"/>
            </a:endParaRPr>
          </a:p>
        </p:txBody>
      </p:sp>
      <p:grpSp>
        <p:nvGrpSpPr>
          <p:cNvPr id="11" name="Group 10"/>
          <p:cNvGrpSpPr/>
          <p:nvPr/>
        </p:nvGrpSpPr>
        <p:grpSpPr>
          <a:xfrm>
            <a:off x="6768686" y="2326360"/>
            <a:ext cx="639651" cy="638145"/>
            <a:chOff x="5629374" y="1902590"/>
            <a:chExt cx="639651" cy="638145"/>
          </a:xfrm>
        </p:grpSpPr>
        <p:sp>
          <p:nvSpPr>
            <p:cNvPr id="4" name="Oval 3"/>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5662028"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01</a:t>
              </a:r>
            </a:p>
          </p:txBody>
        </p:sp>
      </p:gr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6640" y="3749040"/>
            <a:ext cx="539392" cy="377999"/>
          </a:xfrm>
          <a:prstGeom prst="rect">
            <a:avLst/>
          </a:prstGeom>
        </p:spPr>
      </p:pic>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7720" y="4343400"/>
            <a:ext cx="476828" cy="438425"/>
          </a:xfrm>
          <a:prstGeom prst="rect">
            <a:avLst/>
          </a:prstGeom>
        </p:spPr>
      </p:pic>
      <p:sp>
        <p:nvSpPr>
          <p:cNvPr id="48" name="TextBox 47"/>
          <p:cNvSpPr txBox="1"/>
          <p:nvPr/>
        </p:nvSpPr>
        <p:spPr>
          <a:xfrm>
            <a:off x="5428212" y="3673877"/>
            <a:ext cx="1556908" cy="523220"/>
          </a:xfrm>
          <a:prstGeom prst="rect">
            <a:avLst/>
          </a:prstGeom>
          <a:noFill/>
        </p:spPr>
        <p:txBody>
          <a:bodyPr wrap="square" rtlCol="0">
            <a:spAutoFit/>
          </a:bodyPr>
          <a:lstStyle/>
          <a:p>
            <a:pPr algn="ctr"/>
            <a:r>
              <a:rPr lang="en-US" sz="1400" i="1" dirty="0">
                <a:solidFill>
                  <a:srgbClr val="D31145"/>
                </a:solidFill>
                <a:latin typeface="AIA Everest" panose="00000500000000000000" pitchFamily="50" charset="0"/>
                <a:cs typeface="AIA" panose="02000506000000020004" pitchFamily="2" charset="-34"/>
              </a:rPr>
              <a:t>Click each stage to learn more.</a:t>
            </a:r>
          </a:p>
        </p:txBody>
      </p:sp>
      <p:grpSp>
        <p:nvGrpSpPr>
          <p:cNvPr id="62" name="Group 61"/>
          <p:cNvGrpSpPr/>
          <p:nvPr/>
        </p:nvGrpSpPr>
        <p:grpSpPr>
          <a:xfrm>
            <a:off x="6535358" y="4957245"/>
            <a:ext cx="626297" cy="638145"/>
            <a:chOff x="5629374" y="1902590"/>
            <a:chExt cx="626297" cy="638145"/>
          </a:xfrm>
        </p:grpSpPr>
        <p:sp>
          <p:nvSpPr>
            <p:cNvPr id="63" name="Oval 62"/>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02</a:t>
              </a:r>
            </a:p>
          </p:txBody>
        </p:sp>
      </p:grpSp>
      <p:grpSp>
        <p:nvGrpSpPr>
          <p:cNvPr id="65" name="Group 64"/>
          <p:cNvGrpSpPr/>
          <p:nvPr/>
        </p:nvGrpSpPr>
        <p:grpSpPr>
          <a:xfrm>
            <a:off x="4389120" y="3408963"/>
            <a:ext cx="626297" cy="638145"/>
            <a:chOff x="5629374" y="1902590"/>
            <a:chExt cx="626297" cy="638145"/>
          </a:xfrm>
        </p:grpSpPr>
        <p:sp>
          <p:nvSpPr>
            <p:cNvPr id="66" name="Oval 65"/>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03</a:t>
              </a:r>
            </a:p>
          </p:txBody>
        </p:sp>
      </p:grpSp>
      <p:sp>
        <p:nvSpPr>
          <p:cNvPr id="96" name="TextBox 95"/>
          <p:cNvSpPr txBox="1"/>
          <p:nvPr/>
        </p:nvSpPr>
        <p:spPr>
          <a:xfrm>
            <a:off x="1355154" y="1032746"/>
            <a:ext cx="9570021" cy="430887"/>
          </a:xfrm>
          <a:prstGeom prst="rect">
            <a:avLst/>
          </a:prstGeom>
          <a:noFill/>
        </p:spPr>
        <p:txBody>
          <a:bodyPr wrap="square" rtlCol="0">
            <a:spAutoFit/>
          </a:bodyPr>
          <a:lstStyle>
            <a:defPPr>
              <a:defRPr lang="en-US"/>
            </a:defPPr>
            <a:lvl1pPr algn="ctr">
              <a:defRPr sz="2200">
                <a:solidFill>
                  <a:srgbClr val="2B343D"/>
                </a:solidFill>
                <a:latin typeface="AIA Everest Condensed Medium" panose="00000606000000000000" pitchFamily="2" charset="0"/>
                <a:cs typeface="AIA" panose="02000506000000020004" pitchFamily="2" charset="-34"/>
              </a:defRPr>
            </a:lvl1pPr>
          </a:lstStyle>
          <a:p>
            <a:r>
              <a:rPr lang="en-US" dirty="0" smtClean="0"/>
              <a:t>KEY </a:t>
            </a:r>
            <a:r>
              <a:rPr lang="en-US" dirty="0"/>
              <a:t>CONSIDERATIONS AT EACH STAGE</a:t>
            </a:r>
          </a:p>
        </p:txBody>
      </p:sp>
      <p:grpSp>
        <p:nvGrpSpPr>
          <p:cNvPr id="3" name="Group 2"/>
          <p:cNvGrpSpPr/>
          <p:nvPr/>
        </p:nvGrpSpPr>
        <p:grpSpPr>
          <a:xfrm>
            <a:off x="502920" y="2743200"/>
            <a:ext cx="2860182" cy="1986998"/>
            <a:chOff x="164649" y="2794385"/>
            <a:chExt cx="2860182" cy="1986998"/>
          </a:xfrm>
        </p:grpSpPr>
        <p:sp>
          <p:nvSpPr>
            <p:cNvPr id="78" name="Rectangle 77"/>
            <p:cNvSpPr/>
            <p:nvPr/>
          </p:nvSpPr>
          <p:spPr>
            <a:xfrm>
              <a:off x="269022" y="3166709"/>
              <a:ext cx="2516823" cy="765196"/>
            </a:xfrm>
            <a:prstGeom prst="rect">
              <a:avLst/>
            </a:prstGeom>
            <a:solidFill>
              <a:srgbClr val="ADB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1" name="Rectangle 90"/>
            <p:cNvSpPr/>
            <p:nvPr/>
          </p:nvSpPr>
          <p:spPr>
            <a:xfrm>
              <a:off x="267876" y="3166709"/>
              <a:ext cx="80532" cy="765195"/>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7" name="TextBox 96"/>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98" name="TextBox 97"/>
            <p:cNvSpPr txBox="1"/>
            <p:nvPr/>
          </p:nvSpPr>
          <p:spPr>
            <a:xfrm>
              <a:off x="333975" y="3234550"/>
              <a:ext cx="2453016" cy="707886"/>
            </a:xfrm>
            <a:prstGeom prst="rect">
              <a:avLst/>
            </a:prstGeom>
            <a:noFill/>
          </p:spPr>
          <p:txBody>
            <a:bodyPr wrap="square" rtlCol="0">
              <a:spAutoFit/>
            </a:bodyPr>
            <a:lstStyle>
              <a:defPPr>
                <a:defRPr lang="en-US"/>
              </a:defPPr>
              <a:lvl1pPr>
                <a:lnSpc>
                  <a:spcPts val="2400"/>
                </a:lnSpc>
                <a:defRPr sz="2400">
                  <a:solidFill>
                    <a:srgbClr val="D6D8DA"/>
                  </a:solidFill>
                  <a:latin typeface="AIA Everest Condensed" panose="00000506000000000000" pitchFamily="50" charset="0"/>
                </a:defRPr>
              </a:lvl1pPr>
            </a:lstStyle>
            <a:p>
              <a:r>
                <a:rPr lang="en-US" dirty="0"/>
                <a:t>KEY CONSIDERATIONS AT EACH STAGE</a:t>
              </a:r>
            </a:p>
          </p:txBody>
        </p:sp>
        <p:sp>
          <p:nvSpPr>
            <p:cNvPr id="99" name="Rectangle 98"/>
            <p:cNvSpPr/>
            <p:nvPr/>
          </p:nvSpPr>
          <p:spPr>
            <a:xfrm>
              <a:off x="270168" y="4016187"/>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0" name="Rectangle 99"/>
            <p:cNvSpPr/>
            <p:nvPr/>
          </p:nvSpPr>
          <p:spPr>
            <a:xfrm>
              <a:off x="269022" y="4016187"/>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1" name="TextBox 100"/>
            <p:cNvSpPr txBox="1"/>
            <p:nvPr/>
          </p:nvSpPr>
          <p:spPr>
            <a:xfrm>
              <a:off x="333975" y="4073496"/>
              <a:ext cx="2451870"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AIA GROUP GOVERNANCE </a:t>
              </a:r>
            </a:p>
          </p:txBody>
        </p:sp>
      </p:grpSp>
      <p:grpSp>
        <p:nvGrpSpPr>
          <p:cNvPr id="70" name="Group 69"/>
          <p:cNvGrpSpPr/>
          <p:nvPr/>
        </p:nvGrpSpPr>
        <p:grpSpPr>
          <a:xfrm>
            <a:off x="5675177" y="6473006"/>
            <a:ext cx="841647" cy="348813"/>
            <a:chOff x="6174243" y="6473006"/>
            <a:chExt cx="841647" cy="348813"/>
          </a:xfrm>
        </p:grpSpPr>
        <p:grpSp>
          <p:nvGrpSpPr>
            <p:cNvPr id="71" name="Group 70"/>
            <p:cNvGrpSpPr/>
            <p:nvPr/>
          </p:nvGrpSpPr>
          <p:grpSpPr>
            <a:xfrm>
              <a:off x="6833010" y="6570694"/>
              <a:ext cx="182880" cy="182880"/>
              <a:chOff x="5794754" y="6385951"/>
              <a:chExt cx="596348" cy="598867"/>
            </a:xfrm>
          </p:grpSpPr>
          <p:sp>
            <p:nvSpPr>
              <p:cNvPr id="82"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3" name="Group 82"/>
              <p:cNvGrpSpPr/>
              <p:nvPr/>
            </p:nvGrpSpPr>
            <p:grpSpPr>
              <a:xfrm>
                <a:off x="5946646" y="6625274"/>
                <a:ext cx="298708" cy="149354"/>
                <a:chOff x="9820952" y="3104564"/>
                <a:chExt cx="274321" cy="137160"/>
              </a:xfrm>
            </p:grpSpPr>
            <p:cxnSp>
              <p:nvCxnSpPr>
                <p:cNvPr id="84" name="Straight Connector 83"/>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72" name="Group 71"/>
            <p:cNvGrpSpPr/>
            <p:nvPr/>
          </p:nvGrpSpPr>
          <p:grpSpPr>
            <a:xfrm rot="10800000">
              <a:off x="6174243" y="6569734"/>
              <a:ext cx="182880" cy="182880"/>
              <a:chOff x="5794754" y="6354763"/>
              <a:chExt cx="596348" cy="598867"/>
            </a:xfrm>
          </p:grpSpPr>
          <p:sp>
            <p:nvSpPr>
              <p:cNvPr id="74"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5" name="Group 74"/>
              <p:cNvGrpSpPr/>
              <p:nvPr/>
            </p:nvGrpSpPr>
            <p:grpSpPr>
              <a:xfrm>
                <a:off x="5946646" y="6594086"/>
                <a:ext cx="298708" cy="149354"/>
                <a:chOff x="9820952" y="3075924"/>
                <a:chExt cx="274321" cy="137160"/>
              </a:xfrm>
            </p:grpSpPr>
            <p:cxnSp>
              <p:nvCxnSpPr>
                <p:cNvPr id="76" name="Straight Connector 7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73" name="TextBox 72"/>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5</a:t>
              </a:r>
              <a:endParaRPr lang="en-US" altLang="en-US" sz="1200" dirty="0">
                <a:solidFill>
                  <a:srgbClr val="6A6A6A"/>
                </a:solidFill>
                <a:latin typeface="AIA Everest" panose="00000500000000000000" pitchFamily="2" charset="0"/>
              </a:endParaRPr>
            </a:p>
          </p:txBody>
        </p:sp>
      </p:grpSp>
      <p:grpSp>
        <p:nvGrpSpPr>
          <p:cNvPr id="59" name="Group 58"/>
          <p:cNvGrpSpPr/>
          <p:nvPr/>
        </p:nvGrpSpPr>
        <p:grpSpPr>
          <a:xfrm>
            <a:off x="140456" y="879874"/>
            <a:ext cx="11909921" cy="458191"/>
            <a:chOff x="140456" y="879874"/>
            <a:chExt cx="11909921" cy="458191"/>
          </a:xfrm>
        </p:grpSpPr>
        <p:sp>
          <p:nvSpPr>
            <p:cNvPr id="60" name="Rectangle 59"/>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1" name="Picture 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8" name="Rectangle 67"/>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9" name="Rectangle 68"/>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6" name="Picture 8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87" name="Picture 8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88" name="Rectangle 87"/>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pic>
        <p:nvPicPr>
          <p:cNvPr id="56" name="Picture 5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9200" y="2423160"/>
            <a:ext cx="426244" cy="426244"/>
          </a:xfrm>
          <a:prstGeom prst="rect">
            <a:avLst/>
          </a:prstGeom>
        </p:spPr>
      </p:pic>
    </p:spTree>
    <p:extLst>
      <p:ext uri="{BB962C8B-B14F-4D97-AF65-F5344CB8AC3E}">
        <p14:creationId xmlns:p14="http://schemas.microsoft.com/office/powerpoint/2010/main" val="3121455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p:cNvGrpSpPr/>
          <p:nvPr/>
        </p:nvGrpSpPr>
        <p:grpSpPr>
          <a:xfrm>
            <a:off x="3957421" y="1651183"/>
            <a:ext cx="4524978" cy="4524978"/>
            <a:chOff x="3957421" y="1651183"/>
            <a:chExt cx="4524978" cy="4524978"/>
          </a:xfrm>
        </p:grpSpPr>
        <p:sp>
          <p:nvSpPr>
            <p:cNvPr id="57" name="Oval 56"/>
            <p:cNvSpPr/>
            <p:nvPr/>
          </p:nvSpPr>
          <p:spPr>
            <a:xfrm flipH="1">
              <a:off x="5410539" y="3104301"/>
              <a:ext cx="1618742" cy="1618742"/>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957421" y="1651183"/>
              <a:ext cx="4524978" cy="4524978"/>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Rectangle 95"/>
          <p:cNvSpPr/>
          <p:nvPr/>
        </p:nvSpPr>
        <p:spPr>
          <a:xfrm>
            <a:off x="8564080" y="2286000"/>
            <a:ext cx="3483864"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8564080" y="2879500"/>
            <a:ext cx="3483864" cy="27086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8" name="Rectangle 97"/>
          <p:cNvSpPr/>
          <p:nvPr/>
        </p:nvSpPr>
        <p:spPr>
          <a:xfrm>
            <a:off x="11450914" y="2286001"/>
            <a:ext cx="594360" cy="589794"/>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nvGrpSpPr>
          <p:cNvPr id="109" name="Group 108"/>
          <p:cNvGrpSpPr/>
          <p:nvPr/>
        </p:nvGrpSpPr>
        <p:grpSpPr>
          <a:xfrm>
            <a:off x="11598498" y="2434324"/>
            <a:ext cx="298707" cy="298707"/>
            <a:chOff x="9820952" y="3075924"/>
            <a:chExt cx="274320" cy="274320"/>
          </a:xfrm>
        </p:grpSpPr>
        <p:cxnSp>
          <p:nvCxnSpPr>
            <p:cNvPr id="118" name="Straight Connector 117"/>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20" name="Rectangle 119"/>
          <p:cNvSpPr/>
          <p:nvPr/>
        </p:nvSpPr>
        <p:spPr>
          <a:xfrm>
            <a:off x="8564080" y="5542467"/>
            <a:ext cx="3483864" cy="45720"/>
          </a:xfrm>
          <a:prstGeom prst="rect">
            <a:avLst/>
          </a:prstGeom>
          <a:solidFill>
            <a:srgbClr val="706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TextBox 52"/>
          <p:cNvSpPr txBox="1"/>
          <p:nvPr/>
        </p:nvSpPr>
        <p:spPr>
          <a:xfrm>
            <a:off x="8658629" y="2395783"/>
            <a:ext cx="2556025"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NEGOTIATION PROCESS</a:t>
            </a:r>
          </a:p>
        </p:txBody>
      </p:sp>
      <p:sp>
        <p:nvSpPr>
          <p:cNvPr id="69" name="TextBox 68"/>
          <p:cNvSpPr txBox="1"/>
          <p:nvPr/>
        </p:nvSpPr>
        <p:spPr>
          <a:xfrm>
            <a:off x="8671802" y="3017520"/>
            <a:ext cx="3213858" cy="1815882"/>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742">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MY" sz="1600" dirty="0"/>
              <a:t>Partnership deals can be bilateral (AIA and the partner</a:t>
            </a:r>
            <a:r>
              <a:rPr lang="en-MY" sz="1600" dirty="0" smtClean="0"/>
              <a:t>).</a:t>
            </a:r>
          </a:p>
          <a:p>
            <a:pPr marL="0" indent="0">
              <a:buNone/>
            </a:pPr>
            <a:r>
              <a:rPr lang="en-MY" sz="1600" dirty="0"/>
              <a:t> </a:t>
            </a:r>
            <a:r>
              <a:rPr lang="en-MY" sz="1600" dirty="0" smtClean="0"/>
              <a:t>      or</a:t>
            </a:r>
            <a:endParaRPr lang="en-MY" sz="1600" dirty="0"/>
          </a:p>
          <a:p>
            <a:r>
              <a:rPr lang="en-MY" sz="1600" dirty="0"/>
              <a:t>Competitive (involving many competing parties bidding for the distribution contract with the partner</a:t>
            </a:r>
            <a:r>
              <a:rPr lang="en-MY" sz="1600" dirty="0" smtClean="0"/>
              <a:t>).</a:t>
            </a:r>
            <a:endParaRPr lang="en-MY" sz="1600" dirty="0"/>
          </a:p>
        </p:txBody>
      </p:sp>
      <p:pic>
        <p:nvPicPr>
          <p:cNvPr id="70" name="Picture 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4080" y="1287573"/>
            <a:ext cx="816552" cy="816550"/>
          </a:xfrm>
          <a:prstGeom prst="rect">
            <a:avLst/>
          </a:prstGeom>
        </p:spPr>
      </p:pic>
      <p:grpSp>
        <p:nvGrpSpPr>
          <p:cNvPr id="2" name="Group 1"/>
          <p:cNvGrpSpPr/>
          <p:nvPr/>
        </p:nvGrpSpPr>
        <p:grpSpPr>
          <a:xfrm>
            <a:off x="4389120" y="1645920"/>
            <a:ext cx="4566878" cy="4966388"/>
            <a:chOff x="3618093" y="1611029"/>
            <a:chExt cx="4566878" cy="4966388"/>
          </a:xfrm>
        </p:grpSpPr>
        <p:sp>
          <p:nvSpPr>
            <p:cNvPr id="99" name="Freeform 7"/>
            <p:cNvSpPr>
              <a:spLocks/>
            </p:cNvSpPr>
            <p:nvPr/>
          </p:nvSpPr>
          <p:spPr bwMode="auto">
            <a:xfrm rot="2700000">
              <a:off x="4003569" y="1282748"/>
              <a:ext cx="2423708" cy="3080269"/>
            </a:xfrm>
            <a:custGeom>
              <a:avLst/>
              <a:gdLst>
                <a:gd name="T0" fmla="*/ 1529 w 1783"/>
                <a:gd name="T1" fmla="*/ 0 h 2266"/>
                <a:gd name="T2" fmla="*/ 1449 w 1783"/>
                <a:gd name="T3" fmla="*/ 4 h 2266"/>
                <a:gd name="T4" fmla="*/ 1295 w 1783"/>
                <a:gd name="T5" fmla="*/ 22 h 2266"/>
                <a:gd name="T6" fmla="*/ 1147 w 1783"/>
                <a:gd name="T7" fmla="*/ 54 h 2266"/>
                <a:gd name="T8" fmla="*/ 1003 w 1783"/>
                <a:gd name="T9" fmla="*/ 102 h 2266"/>
                <a:gd name="T10" fmla="*/ 865 w 1783"/>
                <a:gd name="T11" fmla="*/ 162 h 2266"/>
                <a:gd name="T12" fmla="*/ 734 w 1783"/>
                <a:gd name="T13" fmla="*/ 234 h 2266"/>
                <a:gd name="T14" fmla="*/ 612 w 1783"/>
                <a:gd name="T15" fmla="*/ 320 h 2266"/>
                <a:gd name="T16" fmla="*/ 500 w 1783"/>
                <a:gd name="T17" fmla="*/ 414 h 2266"/>
                <a:gd name="T18" fmla="*/ 396 w 1783"/>
                <a:gd name="T19" fmla="*/ 520 h 2266"/>
                <a:gd name="T20" fmla="*/ 304 w 1783"/>
                <a:gd name="T21" fmla="*/ 634 h 2266"/>
                <a:gd name="T22" fmla="*/ 220 w 1783"/>
                <a:gd name="T23" fmla="*/ 758 h 2266"/>
                <a:gd name="T24" fmla="*/ 150 w 1783"/>
                <a:gd name="T25" fmla="*/ 888 h 2266"/>
                <a:gd name="T26" fmla="*/ 92 w 1783"/>
                <a:gd name="T27" fmla="*/ 1028 h 2266"/>
                <a:gd name="T28" fmla="*/ 48 w 1783"/>
                <a:gd name="T29" fmla="*/ 1172 h 2266"/>
                <a:gd name="T30" fmla="*/ 18 w 1783"/>
                <a:gd name="T31" fmla="*/ 1322 h 2266"/>
                <a:gd name="T32" fmla="*/ 2 w 1783"/>
                <a:gd name="T33" fmla="*/ 1476 h 2266"/>
                <a:gd name="T34" fmla="*/ 0 w 1783"/>
                <a:gd name="T35" fmla="*/ 1556 h 2266"/>
                <a:gd name="T36" fmla="*/ 2 w 1783"/>
                <a:gd name="T37" fmla="*/ 1648 h 2266"/>
                <a:gd name="T38" fmla="*/ 10 w 1783"/>
                <a:gd name="T39" fmla="*/ 1740 h 2266"/>
                <a:gd name="T40" fmla="*/ 24 w 1783"/>
                <a:gd name="T41" fmla="*/ 1832 h 2266"/>
                <a:gd name="T42" fmla="*/ 44 w 1783"/>
                <a:gd name="T43" fmla="*/ 1922 h 2266"/>
                <a:gd name="T44" fmla="*/ 68 w 1783"/>
                <a:gd name="T45" fmla="*/ 2012 h 2266"/>
                <a:gd name="T46" fmla="*/ 98 w 1783"/>
                <a:gd name="T47" fmla="*/ 2098 h 2266"/>
                <a:gd name="T48" fmla="*/ 132 w 1783"/>
                <a:gd name="T49" fmla="*/ 2184 h 2266"/>
                <a:gd name="T50" fmla="*/ 172 w 1783"/>
                <a:gd name="T51" fmla="*/ 2266 h 2266"/>
                <a:gd name="T52" fmla="*/ 927 w 1783"/>
                <a:gd name="T53" fmla="*/ 1836 h 2266"/>
                <a:gd name="T54" fmla="*/ 913 w 1783"/>
                <a:gd name="T55" fmla="*/ 1802 h 2266"/>
                <a:gd name="T56" fmla="*/ 891 w 1783"/>
                <a:gd name="T57" fmla="*/ 1734 h 2266"/>
                <a:gd name="T58" fmla="*/ 875 w 1783"/>
                <a:gd name="T59" fmla="*/ 1664 h 2266"/>
                <a:gd name="T60" fmla="*/ 867 w 1783"/>
                <a:gd name="T61" fmla="*/ 1592 h 2266"/>
                <a:gd name="T62" fmla="*/ 867 w 1783"/>
                <a:gd name="T63" fmla="*/ 1556 h 2266"/>
                <a:gd name="T64" fmla="*/ 871 w 1783"/>
                <a:gd name="T65" fmla="*/ 1488 h 2266"/>
                <a:gd name="T66" fmla="*/ 881 w 1783"/>
                <a:gd name="T67" fmla="*/ 1420 h 2266"/>
                <a:gd name="T68" fmla="*/ 897 w 1783"/>
                <a:gd name="T69" fmla="*/ 1356 h 2266"/>
                <a:gd name="T70" fmla="*/ 919 w 1783"/>
                <a:gd name="T71" fmla="*/ 1294 h 2266"/>
                <a:gd name="T72" fmla="*/ 947 w 1783"/>
                <a:gd name="T73" fmla="*/ 1236 h 2266"/>
                <a:gd name="T74" fmla="*/ 979 w 1783"/>
                <a:gd name="T75" fmla="*/ 1180 h 2266"/>
                <a:gd name="T76" fmla="*/ 1017 w 1783"/>
                <a:gd name="T77" fmla="*/ 1126 h 2266"/>
                <a:gd name="T78" fmla="*/ 1059 w 1783"/>
                <a:gd name="T79" fmla="*/ 1078 h 2266"/>
                <a:gd name="T80" fmla="*/ 1107 w 1783"/>
                <a:gd name="T81" fmla="*/ 1034 h 2266"/>
                <a:gd name="T82" fmla="*/ 1157 w 1783"/>
                <a:gd name="T83" fmla="*/ 994 h 2266"/>
                <a:gd name="T84" fmla="*/ 1211 w 1783"/>
                <a:gd name="T85" fmla="*/ 958 h 2266"/>
                <a:gd name="T86" fmla="*/ 1269 w 1783"/>
                <a:gd name="T87" fmla="*/ 928 h 2266"/>
                <a:gd name="T88" fmla="*/ 1331 w 1783"/>
                <a:gd name="T89" fmla="*/ 904 h 2266"/>
                <a:gd name="T90" fmla="*/ 1393 w 1783"/>
                <a:gd name="T91" fmla="*/ 886 h 2266"/>
                <a:gd name="T92" fmla="*/ 1459 w 1783"/>
                <a:gd name="T93" fmla="*/ 872 h 2266"/>
                <a:gd name="T94" fmla="*/ 1527 w 1783"/>
                <a:gd name="T95" fmla="*/ 866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3" h="2266">
                  <a:moveTo>
                    <a:pt x="1783" y="432"/>
                  </a:moveTo>
                  <a:lnTo>
                    <a:pt x="1529" y="0"/>
                  </a:lnTo>
                  <a:lnTo>
                    <a:pt x="1529" y="0"/>
                  </a:lnTo>
                  <a:lnTo>
                    <a:pt x="1449" y="4"/>
                  </a:lnTo>
                  <a:lnTo>
                    <a:pt x="1373" y="10"/>
                  </a:lnTo>
                  <a:lnTo>
                    <a:pt x="1295" y="22"/>
                  </a:lnTo>
                  <a:lnTo>
                    <a:pt x="1221" y="36"/>
                  </a:lnTo>
                  <a:lnTo>
                    <a:pt x="1147" y="54"/>
                  </a:lnTo>
                  <a:lnTo>
                    <a:pt x="1073" y="76"/>
                  </a:lnTo>
                  <a:lnTo>
                    <a:pt x="1003" y="102"/>
                  </a:lnTo>
                  <a:lnTo>
                    <a:pt x="933" y="130"/>
                  </a:lnTo>
                  <a:lnTo>
                    <a:pt x="865" y="162"/>
                  </a:lnTo>
                  <a:lnTo>
                    <a:pt x="799" y="196"/>
                  </a:lnTo>
                  <a:lnTo>
                    <a:pt x="734" y="234"/>
                  </a:lnTo>
                  <a:lnTo>
                    <a:pt x="672" y="276"/>
                  </a:lnTo>
                  <a:lnTo>
                    <a:pt x="612" y="320"/>
                  </a:lnTo>
                  <a:lnTo>
                    <a:pt x="556" y="366"/>
                  </a:lnTo>
                  <a:lnTo>
                    <a:pt x="500" y="414"/>
                  </a:lnTo>
                  <a:lnTo>
                    <a:pt x="446" y="466"/>
                  </a:lnTo>
                  <a:lnTo>
                    <a:pt x="396" y="520"/>
                  </a:lnTo>
                  <a:lnTo>
                    <a:pt x="348" y="576"/>
                  </a:lnTo>
                  <a:lnTo>
                    <a:pt x="304" y="634"/>
                  </a:lnTo>
                  <a:lnTo>
                    <a:pt x="260" y="696"/>
                  </a:lnTo>
                  <a:lnTo>
                    <a:pt x="220" y="758"/>
                  </a:lnTo>
                  <a:lnTo>
                    <a:pt x="184" y="822"/>
                  </a:lnTo>
                  <a:lnTo>
                    <a:pt x="150" y="888"/>
                  </a:lnTo>
                  <a:lnTo>
                    <a:pt x="120" y="958"/>
                  </a:lnTo>
                  <a:lnTo>
                    <a:pt x="92" y="1028"/>
                  </a:lnTo>
                  <a:lnTo>
                    <a:pt x="68" y="1098"/>
                  </a:lnTo>
                  <a:lnTo>
                    <a:pt x="48" y="1172"/>
                  </a:lnTo>
                  <a:lnTo>
                    <a:pt x="30" y="1246"/>
                  </a:lnTo>
                  <a:lnTo>
                    <a:pt x="18" y="1322"/>
                  </a:lnTo>
                  <a:lnTo>
                    <a:pt x="8" y="1398"/>
                  </a:lnTo>
                  <a:lnTo>
                    <a:pt x="2" y="1476"/>
                  </a:lnTo>
                  <a:lnTo>
                    <a:pt x="0" y="1556"/>
                  </a:lnTo>
                  <a:lnTo>
                    <a:pt x="0" y="1556"/>
                  </a:lnTo>
                  <a:lnTo>
                    <a:pt x="0" y="1602"/>
                  </a:lnTo>
                  <a:lnTo>
                    <a:pt x="2" y="1648"/>
                  </a:lnTo>
                  <a:lnTo>
                    <a:pt x="6" y="1694"/>
                  </a:lnTo>
                  <a:lnTo>
                    <a:pt x="10" y="1740"/>
                  </a:lnTo>
                  <a:lnTo>
                    <a:pt x="16" y="1786"/>
                  </a:lnTo>
                  <a:lnTo>
                    <a:pt x="24" y="1832"/>
                  </a:lnTo>
                  <a:lnTo>
                    <a:pt x="34" y="1878"/>
                  </a:lnTo>
                  <a:lnTo>
                    <a:pt x="44" y="1922"/>
                  </a:lnTo>
                  <a:lnTo>
                    <a:pt x="54" y="1966"/>
                  </a:lnTo>
                  <a:lnTo>
                    <a:pt x="68" y="2012"/>
                  </a:lnTo>
                  <a:lnTo>
                    <a:pt x="82" y="2054"/>
                  </a:lnTo>
                  <a:lnTo>
                    <a:pt x="98" y="2098"/>
                  </a:lnTo>
                  <a:lnTo>
                    <a:pt x="114" y="2142"/>
                  </a:lnTo>
                  <a:lnTo>
                    <a:pt x="132" y="2184"/>
                  </a:lnTo>
                  <a:lnTo>
                    <a:pt x="152" y="2226"/>
                  </a:lnTo>
                  <a:lnTo>
                    <a:pt x="172" y="2266"/>
                  </a:lnTo>
                  <a:lnTo>
                    <a:pt x="418" y="1832"/>
                  </a:lnTo>
                  <a:lnTo>
                    <a:pt x="927" y="1836"/>
                  </a:lnTo>
                  <a:lnTo>
                    <a:pt x="927" y="1836"/>
                  </a:lnTo>
                  <a:lnTo>
                    <a:pt x="913" y="1802"/>
                  </a:lnTo>
                  <a:lnTo>
                    <a:pt x="901" y="1768"/>
                  </a:lnTo>
                  <a:lnTo>
                    <a:pt x="891" y="1734"/>
                  </a:lnTo>
                  <a:lnTo>
                    <a:pt x="881" y="1700"/>
                  </a:lnTo>
                  <a:lnTo>
                    <a:pt x="875" y="1664"/>
                  </a:lnTo>
                  <a:lnTo>
                    <a:pt x="871" y="1628"/>
                  </a:lnTo>
                  <a:lnTo>
                    <a:pt x="867" y="1592"/>
                  </a:lnTo>
                  <a:lnTo>
                    <a:pt x="867" y="1556"/>
                  </a:lnTo>
                  <a:lnTo>
                    <a:pt x="867" y="1556"/>
                  </a:lnTo>
                  <a:lnTo>
                    <a:pt x="867" y="1522"/>
                  </a:lnTo>
                  <a:lnTo>
                    <a:pt x="871" y="1488"/>
                  </a:lnTo>
                  <a:lnTo>
                    <a:pt x="875" y="1454"/>
                  </a:lnTo>
                  <a:lnTo>
                    <a:pt x="881" y="1420"/>
                  </a:lnTo>
                  <a:lnTo>
                    <a:pt x="887" y="1388"/>
                  </a:lnTo>
                  <a:lnTo>
                    <a:pt x="897" y="1356"/>
                  </a:lnTo>
                  <a:lnTo>
                    <a:pt x="907" y="1324"/>
                  </a:lnTo>
                  <a:lnTo>
                    <a:pt x="919" y="1294"/>
                  </a:lnTo>
                  <a:lnTo>
                    <a:pt x="931" y="1264"/>
                  </a:lnTo>
                  <a:lnTo>
                    <a:pt x="947" y="1236"/>
                  </a:lnTo>
                  <a:lnTo>
                    <a:pt x="963" y="1206"/>
                  </a:lnTo>
                  <a:lnTo>
                    <a:pt x="979" y="1180"/>
                  </a:lnTo>
                  <a:lnTo>
                    <a:pt x="997" y="1152"/>
                  </a:lnTo>
                  <a:lnTo>
                    <a:pt x="1017" y="1126"/>
                  </a:lnTo>
                  <a:lnTo>
                    <a:pt x="1037" y="1102"/>
                  </a:lnTo>
                  <a:lnTo>
                    <a:pt x="1059" y="1078"/>
                  </a:lnTo>
                  <a:lnTo>
                    <a:pt x="1083" y="1056"/>
                  </a:lnTo>
                  <a:lnTo>
                    <a:pt x="1107" y="1034"/>
                  </a:lnTo>
                  <a:lnTo>
                    <a:pt x="1131" y="1014"/>
                  </a:lnTo>
                  <a:lnTo>
                    <a:pt x="1157" y="994"/>
                  </a:lnTo>
                  <a:lnTo>
                    <a:pt x="1185" y="976"/>
                  </a:lnTo>
                  <a:lnTo>
                    <a:pt x="1211" y="958"/>
                  </a:lnTo>
                  <a:lnTo>
                    <a:pt x="1241" y="944"/>
                  </a:lnTo>
                  <a:lnTo>
                    <a:pt x="1269" y="928"/>
                  </a:lnTo>
                  <a:lnTo>
                    <a:pt x="1299" y="916"/>
                  </a:lnTo>
                  <a:lnTo>
                    <a:pt x="1331" y="904"/>
                  </a:lnTo>
                  <a:lnTo>
                    <a:pt x="1361" y="894"/>
                  </a:lnTo>
                  <a:lnTo>
                    <a:pt x="1393" y="886"/>
                  </a:lnTo>
                  <a:lnTo>
                    <a:pt x="1427" y="878"/>
                  </a:lnTo>
                  <a:lnTo>
                    <a:pt x="1459" y="872"/>
                  </a:lnTo>
                  <a:lnTo>
                    <a:pt x="1493" y="868"/>
                  </a:lnTo>
                  <a:lnTo>
                    <a:pt x="1527" y="866"/>
                  </a:lnTo>
                  <a:lnTo>
                    <a:pt x="1783" y="432"/>
                  </a:lnTo>
                  <a:close/>
                </a:path>
              </a:pathLst>
            </a:custGeom>
            <a:solidFill>
              <a:srgbClr val="858585"/>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0" name="Freeform 5"/>
            <p:cNvSpPr>
              <a:spLocks/>
            </p:cNvSpPr>
            <p:nvPr/>
          </p:nvSpPr>
          <p:spPr bwMode="auto">
            <a:xfrm rot="2700000">
              <a:off x="2715255" y="3971558"/>
              <a:ext cx="3594101" cy="1617617"/>
            </a:xfrm>
            <a:custGeom>
              <a:avLst/>
              <a:gdLst>
                <a:gd name="T0" fmla="*/ 1893 w 2644"/>
                <a:gd name="T1" fmla="*/ 40 h 1190"/>
                <a:gd name="T2" fmla="*/ 1841 w 2644"/>
                <a:gd name="T3" fmla="*/ 102 h 1190"/>
                <a:gd name="T4" fmla="*/ 1783 w 2644"/>
                <a:gd name="T5" fmla="*/ 158 h 1190"/>
                <a:gd name="T6" fmla="*/ 1719 w 2644"/>
                <a:gd name="T7" fmla="*/ 208 h 1190"/>
                <a:gd name="T8" fmla="*/ 1649 w 2644"/>
                <a:gd name="T9" fmla="*/ 248 h 1190"/>
                <a:gd name="T10" fmla="*/ 1575 w 2644"/>
                <a:gd name="T11" fmla="*/ 280 h 1190"/>
                <a:gd name="T12" fmla="*/ 1497 w 2644"/>
                <a:gd name="T13" fmla="*/ 304 h 1190"/>
                <a:gd name="T14" fmla="*/ 1417 w 2644"/>
                <a:gd name="T15" fmla="*/ 318 h 1190"/>
                <a:gd name="T16" fmla="*/ 1335 w 2644"/>
                <a:gd name="T17" fmla="*/ 324 h 1190"/>
                <a:gd name="T18" fmla="*/ 1291 w 2644"/>
                <a:gd name="T19" fmla="*/ 322 h 1190"/>
                <a:gd name="T20" fmla="*/ 1205 w 2644"/>
                <a:gd name="T21" fmla="*/ 312 h 1190"/>
                <a:gd name="T22" fmla="*/ 1121 w 2644"/>
                <a:gd name="T23" fmla="*/ 290 h 1190"/>
                <a:gd name="T24" fmla="*/ 1041 w 2644"/>
                <a:gd name="T25" fmla="*/ 258 h 1190"/>
                <a:gd name="T26" fmla="*/ 967 w 2644"/>
                <a:gd name="T27" fmla="*/ 216 h 1190"/>
                <a:gd name="T28" fmla="*/ 897 w 2644"/>
                <a:gd name="T29" fmla="*/ 166 h 1190"/>
                <a:gd name="T30" fmla="*/ 833 w 2644"/>
                <a:gd name="T31" fmla="*/ 108 h 1190"/>
                <a:gd name="T32" fmla="*/ 777 w 2644"/>
                <a:gd name="T33" fmla="*/ 40 h 1190"/>
                <a:gd name="T34" fmla="*/ 248 w 2644"/>
                <a:gd name="T35" fmla="*/ 0 h 1190"/>
                <a:gd name="T36" fmla="*/ 0 w 2644"/>
                <a:gd name="T37" fmla="*/ 436 h 1190"/>
                <a:gd name="T38" fmla="*/ 56 w 2644"/>
                <a:gd name="T39" fmla="*/ 522 h 1190"/>
                <a:gd name="T40" fmla="*/ 116 w 2644"/>
                <a:gd name="T41" fmla="*/ 602 h 1190"/>
                <a:gd name="T42" fmla="*/ 182 w 2644"/>
                <a:gd name="T43" fmla="*/ 680 h 1190"/>
                <a:gd name="T44" fmla="*/ 252 w 2644"/>
                <a:gd name="T45" fmla="*/ 750 h 1190"/>
                <a:gd name="T46" fmla="*/ 324 w 2644"/>
                <a:gd name="T47" fmla="*/ 818 h 1190"/>
                <a:gd name="T48" fmla="*/ 402 w 2644"/>
                <a:gd name="T49" fmla="*/ 880 h 1190"/>
                <a:gd name="T50" fmla="*/ 484 w 2644"/>
                <a:gd name="T51" fmla="*/ 936 h 1190"/>
                <a:gd name="T52" fmla="*/ 569 w 2644"/>
                <a:gd name="T53" fmla="*/ 988 h 1190"/>
                <a:gd name="T54" fmla="*/ 657 w 2644"/>
                <a:gd name="T55" fmla="*/ 1034 h 1190"/>
                <a:gd name="T56" fmla="*/ 749 w 2644"/>
                <a:gd name="T57" fmla="*/ 1074 h 1190"/>
                <a:gd name="T58" fmla="*/ 841 w 2644"/>
                <a:gd name="T59" fmla="*/ 1110 h 1190"/>
                <a:gd name="T60" fmla="*/ 937 w 2644"/>
                <a:gd name="T61" fmla="*/ 1138 h 1190"/>
                <a:gd name="T62" fmla="*/ 1035 w 2644"/>
                <a:gd name="T63" fmla="*/ 1160 h 1190"/>
                <a:gd name="T64" fmla="*/ 1133 w 2644"/>
                <a:gd name="T65" fmla="*/ 1176 h 1190"/>
                <a:gd name="T66" fmla="*/ 1233 w 2644"/>
                <a:gd name="T67" fmla="*/ 1186 h 1190"/>
                <a:gd name="T68" fmla="*/ 1335 w 2644"/>
                <a:gd name="T69" fmla="*/ 1190 h 1190"/>
                <a:gd name="T70" fmla="*/ 1385 w 2644"/>
                <a:gd name="T71" fmla="*/ 1190 h 1190"/>
                <a:gd name="T72" fmla="*/ 1483 w 2644"/>
                <a:gd name="T73" fmla="*/ 1182 h 1190"/>
                <a:gd name="T74" fmla="*/ 1579 w 2644"/>
                <a:gd name="T75" fmla="*/ 1170 h 1190"/>
                <a:gd name="T76" fmla="*/ 1675 w 2644"/>
                <a:gd name="T77" fmla="*/ 1152 h 1190"/>
                <a:gd name="T78" fmla="*/ 1769 w 2644"/>
                <a:gd name="T79" fmla="*/ 1128 h 1190"/>
                <a:gd name="T80" fmla="*/ 1861 w 2644"/>
                <a:gd name="T81" fmla="*/ 1098 h 1190"/>
                <a:gd name="T82" fmla="*/ 1951 w 2644"/>
                <a:gd name="T83" fmla="*/ 1062 h 1190"/>
                <a:gd name="T84" fmla="*/ 2037 w 2644"/>
                <a:gd name="T85" fmla="*/ 1022 h 1190"/>
                <a:gd name="T86" fmla="*/ 2122 w 2644"/>
                <a:gd name="T87" fmla="*/ 976 h 1190"/>
                <a:gd name="T88" fmla="*/ 2204 w 2644"/>
                <a:gd name="T89" fmla="*/ 924 h 1190"/>
                <a:gd name="T90" fmla="*/ 2282 w 2644"/>
                <a:gd name="T91" fmla="*/ 868 h 1190"/>
                <a:gd name="T92" fmla="*/ 2358 w 2644"/>
                <a:gd name="T93" fmla="*/ 808 h 1190"/>
                <a:gd name="T94" fmla="*/ 2428 w 2644"/>
                <a:gd name="T95" fmla="*/ 742 h 1190"/>
                <a:gd name="T96" fmla="*/ 2496 w 2644"/>
                <a:gd name="T97" fmla="*/ 672 h 1190"/>
                <a:gd name="T98" fmla="*/ 2558 w 2644"/>
                <a:gd name="T99" fmla="*/ 596 h 1190"/>
                <a:gd name="T100" fmla="*/ 2616 w 2644"/>
                <a:gd name="T101" fmla="*/ 518 h 1190"/>
                <a:gd name="T102" fmla="*/ 2144 w 2644"/>
                <a:gd name="T103" fmla="*/ 48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44" h="1190">
                  <a:moveTo>
                    <a:pt x="1893" y="40"/>
                  </a:moveTo>
                  <a:lnTo>
                    <a:pt x="1893" y="40"/>
                  </a:lnTo>
                  <a:lnTo>
                    <a:pt x="1867" y="72"/>
                  </a:lnTo>
                  <a:lnTo>
                    <a:pt x="1841" y="102"/>
                  </a:lnTo>
                  <a:lnTo>
                    <a:pt x="1813" y="132"/>
                  </a:lnTo>
                  <a:lnTo>
                    <a:pt x="1783" y="158"/>
                  </a:lnTo>
                  <a:lnTo>
                    <a:pt x="1751" y="184"/>
                  </a:lnTo>
                  <a:lnTo>
                    <a:pt x="1719" y="208"/>
                  </a:lnTo>
                  <a:lnTo>
                    <a:pt x="1683" y="228"/>
                  </a:lnTo>
                  <a:lnTo>
                    <a:pt x="1649" y="248"/>
                  </a:lnTo>
                  <a:lnTo>
                    <a:pt x="1613" y="266"/>
                  </a:lnTo>
                  <a:lnTo>
                    <a:pt x="1575" y="280"/>
                  </a:lnTo>
                  <a:lnTo>
                    <a:pt x="1537" y="294"/>
                  </a:lnTo>
                  <a:lnTo>
                    <a:pt x="1497" y="304"/>
                  </a:lnTo>
                  <a:lnTo>
                    <a:pt x="1457" y="312"/>
                  </a:lnTo>
                  <a:lnTo>
                    <a:pt x="1417" y="318"/>
                  </a:lnTo>
                  <a:lnTo>
                    <a:pt x="1377" y="322"/>
                  </a:lnTo>
                  <a:lnTo>
                    <a:pt x="1335" y="324"/>
                  </a:lnTo>
                  <a:lnTo>
                    <a:pt x="1335" y="324"/>
                  </a:lnTo>
                  <a:lnTo>
                    <a:pt x="1291" y="322"/>
                  </a:lnTo>
                  <a:lnTo>
                    <a:pt x="1247" y="318"/>
                  </a:lnTo>
                  <a:lnTo>
                    <a:pt x="1205" y="312"/>
                  </a:lnTo>
                  <a:lnTo>
                    <a:pt x="1163" y="302"/>
                  </a:lnTo>
                  <a:lnTo>
                    <a:pt x="1121" y="290"/>
                  </a:lnTo>
                  <a:lnTo>
                    <a:pt x="1081" y="274"/>
                  </a:lnTo>
                  <a:lnTo>
                    <a:pt x="1041" y="258"/>
                  </a:lnTo>
                  <a:lnTo>
                    <a:pt x="1003" y="238"/>
                  </a:lnTo>
                  <a:lnTo>
                    <a:pt x="967" y="216"/>
                  </a:lnTo>
                  <a:lnTo>
                    <a:pt x="931" y="192"/>
                  </a:lnTo>
                  <a:lnTo>
                    <a:pt x="897" y="166"/>
                  </a:lnTo>
                  <a:lnTo>
                    <a:pt x="863" y="138"/>
                  </a:lnTo>
                  <a:lnTo>
                    <a:pt x="833" y="108"/>
                  </a:lnTo>
                  <a:lnTo>
                    <a:pt x="805" y="74"/>
                  </a:lnTo>
                  <a:lnTo>
                    <a:pt x="777" y="40"/>
                  </a:lnTo>
                  <a:lnTo>
                    <a:pt x="753" y="4"/>
                  </a:lnTo>
                  <a:lnTo>
                    <a:pt x="248" y="0"/>
                  </a:lnTo>
                  <a:lnTo>
                    <a:pt x="0" y="436"/>
                  </a:lnTo>
                  <a:lnTo>
                    <a:pt x="0" y="436"/>
                  </a:lnTo>
                  <a:lnTo>
                    <a:pt x="28" y="480"/>
                  </a:lnTo>
                  <a:lnTo>
                    <a:pt x="56" y="522"/>
                  </a:lnTo>
                  <a:lnTo>
                    <a:pt x="86" y="562"/>
                  </a:lnTo>
                  <a:lnTo>
                    <a:pt x="116" y="602"/>
                  </a:lnTo>
                  <a:lnTo>
                    <a:pt x="148" y="642"/>
                  </a:lnTo>
                  <a:lnTo>
                    <a:pt x="182" y="680"/>
                  </a:lnTo>
                  <a:lnTo>
                    <a:pt x="216" y="716"/>
                  </a:lnTo>
                  <a:lnTo>
                    <a:pt x="252" y="750"/>
                  </a:lnTo>
                  <a:lnTo>
                    <a:pt x="288" y="784"/>
                  </a:lnTo>
                  <a:lnTo>
                    <a:pt x="324" y="818"/>
                  </a:lnTo>
                  <a:lnTo>
                    <a:pt x="364" y="850"/>
                  </a:lnTo>
                  <a:lnTo>
                    <a:pt x="402" y="880"/>
                  </a:lnTo>
                  <a:lnTo>
                    <a:pt x="442" y="908"/>
                  </a:lnTo>
                  <a:lnTo>
                    <a:pt x="484" y="936"/>
                  </a:lnTo>
                  <a:lnTo>
                    <a:pt x="526" y="962"/>
                  </a:lnTo>
                  <a:lnTo>
                    <a:pt x="569" y="988"/>
                  </a:lnTo>
                  <a:lnTo>
                    <a:pt x="613" y="1012"/>
                  </a:lnTo>
                  <a:lnTo>
                    <a:pt x="657" y="1034"/>
                  </a:lnTo>
                  <a:lnTo>
                    <a:pt x="703" y="1054"/>
                  </a:lnTo>
                  <a:lnTo>
                    <a:pt x="749" y="1074"/>
                  </a:lnTo>
                  <a:lnTo>
                    <a:pt x="795" y="1092"/>
                  </a:lnTo>
                  <a:lnTo>
                    <a:pt x="841" y="1110"/>
                  </a:lnTo>
                  <a:lnTo>
                    <a:pt x="889" y="1124"/>
                  </a:lnTo>
                  <a:lnTo>
                    <a:pt x="937" y="1138"/>
                  </a:lnTo>
                  <a:lnTo>
                    <a:pt x="985" y="1150"/>
                  </a:lnTo>
                  <a:lnTo>
                    <a:pt x="1035" y="1160"/>
                  </a:lnTo>
                  <a:lnTo>
                    <a:pt x="1083" y="1170"/>
                  </a:lnTo>
                  <a:lnTo>
                    <a:pt x="1133" y="1176"/>
                  </a:lnTo>
                  <a:lnTo>
                    <a:pt x="1183" y="1182"/>
                  </a:lnTo>
                  <a:lnTo>
                    <a:pt x="1233" y="1186"/>
                  </a:lnTo>
                  <a:lnTo>
                    <a:pt x="1285" y="1190"/>
                  </a:lnTo>
                  <a:lnTo>
                    <a:pt x="1335" y="1190"/>
                  </a:lnTo>
                  <a:lnTo>
                    <a:pt x="1335" y="1190"/>
                  </a:lnTo>
                  <a:lnTo>
                    <a:pt x="1385" y="1190"/>
                  </a:lnTo>
                  <a:lnTo>
                    <a:pt x="1433" y="1186"/>
                  </a:lnTo>
                  <a:lnTo>
                    <a:pt x="1483" y="1182"/>
                  </a:lnTo>
                  <a:lnTo>
                    <a:pt x="1531" y="1178"/>
                  </a:lnTo>
                  <a:lnTo>
                    <a:pt x="1579" y="1170"/>
                  </a:lnTo>
                  <a:lnTo>
                    <a:pt x="1627" y="1162"/>
                  </a:lnTo>
                  <a:lnTo>
                    <a:pt x="1675" y="1152"/>
                  </a:lnTo>
                  <a:lnTo>
                    <a:pt x="1723" y="1140"/>
                  </a:lnTo>
                  <a:lnTo>
                    <a:pt x="1769" y="1128"/>
                  </a:lnTo>
                  <a:lnTo>
                    <a:pt x="1815" y="1114"/>
                  </a:lnTo>
                  <a:lnTo>
                    <a:pt x="1861" y="1098"/>
                  </a:lnTo>
                  <a:lnTo>
                    <a:pt x="1905" y="1080"/>
                  </a:lnTo>
                  <a:lnTo>
                    <a:pt x="1951" y="1062"/>
                  </a:lnTo>
                  <a:lnTo>
                    <a:pt x="1995" y="1042"/>
                  </a:lnTo>
                  <a:lnTo>
                    <a:pt x="2037" y="1022"/>
                  </a:lnTo>
                  <a:lnTo>
                    <a:pt x="2081" y="1000"/>
                  </a:lnTo>
                  <a:lnTo>
                    <a:pt x="2122" y="976"/>
                  </a:lnTo>
                  <a:lnTo>
                    <a:pt x="2164" y="950"/>
                  </a:lnTo>
                  <a:lnTo>
                    <a:pt x="2204" y="924"/>
                  </a:lnTo>
                  <a:lnTo>
                    <a:pt x="2244" y="896"/>
                  </a:lnTo>
                  <a:lnTo>
                    <a:pt x="2282" y="868"/>
                  </a:lnTo>
                  <a:lnTo>
                    <a:pt x="2320" y="838"/>
                  </a:lnTo>
                  <a:lnTo>
                    <a:pt x="2358" y="808"/>
                  </a:lnTo>
                  <a:lnTo>
                    <a:pt x="2394" y="774"/>
                  </a:lnTo>
                  <a:lnTo>
                    <a:pt x="2428" y="742"/>
                  </a:lnTo>
                  <a:lnTo>
                    <a:pt x="2462" y="708"/>
                  </a:lnTo>
                  <a:lnTo>
                    <a:pt x="2496" y="672"/>
                  </a:lnTo>
                  <a:lnTo>
                    <a:pt x="2528" y="634"/>
                  </a:lnTo>
                  <a:lnTo>
                    <a:pt x="2558" y="596"/>
                  </a:lnTo>
                  <a:lnTo>
                    <a:pt x="2588" y="558"/>
                  </a:lnTo>
                  <a:lnTo>
                    <a:pt x="2616" y="518"/>
                  </a:lnTo>
                  <a:lnTo>
                    <a:pt x="2644" y="478"/>
                  </a:lnTo>
                  <a:lnTo>
                    <a:pt x="2144" y="480"/>
                  </a:lnTo>
                  <a:lnTo>
                    <a:pt x="1893" y="40"/>
                  </a:lnTo>
                  <a:close/>
                </a:path>
              </a:pathLst>
            </a:custGeom>
            <a:solidFill>
              <a:srgbClr val="C83681"/>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1" name="Freeform 6"/>
            <p:cNvSpPr>
              <a:spLocks/>
            </p:cNvSpPr>
            <p:nvPr/>
          </p:nvSpPr>
          <p:spPr bwMode="auto">
            <a:xfrm rot="2700000">
              <a:off x="5605619" y="2698488"/>
              <a:ext cx="2018624" cy="3140081"/>
            </a:xfrm>
            <a:custGeom>
              <a:avLst/>
              <a:gdLst>
                <a:gd name="T0" fmla="*/ 1291 w 1485"/>
                <a:gd name="T1" fmla="*/ 2306 h 2310"/>
                <a:gd name="T2" fmla="*/ 1335 w 1485"/>
                <a:gd name="T3" fmla="*/ 2220 h 2310"/>
                <a:gd name="T4" fmla="*/ 1375 w 1485"/>
                <a:gd name="T5" fmla="*/ 2130 h 2310"/>
                <a:gd name="T6" fmla="*/ 1409 w 1485"/>
                <a:gd name="T7" fmla="*/ 2038 h 2310"/>
                <a:gd name="T8" fmla="*/ 1435 w 1485"/>
                <a:gd name="T9" fmla="*/ 1944 h 2310"/>
                <a:gd name="T10" fmla="*/ 1457 w 1485"/>
                <a:gd name="T11" fmla="*/ 1848 h 2310"/>
                <a:gd name="T12" fmla="*/ 1473 w 1485"/>
                <a:gd name="T13" fmla="*/ 1750 h 2310"/>
                <a:gd name="T14" fmla="*/ 1483 w 1485"/>
                <a:gd name="T15" fmla="*/ 1652 h 2310"/>
                <a:gd name="T16" fmla="*/ 1485 w 1485"/>
                <a:gd name="T17" fmla="*/ 1554 h 2310"/>
                <a:gd name="T18" fmla="*/ 1483 w 1485"/>
                <a:gd name="T19" fmla="*/ 1476 h 2310"/>
                <a:gd name="T20" fmla="*/ 1469 w 1485"/>
                <a:gd name="T21" fmla="*/ 1324 h 2310"/>
                <a:gd name="T22" fmla="*/ 1439 w 1485"/>
                <a:gd name="T23" fmla="*/ 1176 h 2310"/>
                <a:gd name="T24" fmla="*/ 1395 w 1485"/>
                <a:gd name="T25" fmla="*/ 1034 h 2310"/>
                <a:gd name="T26" fmla="*/ 1341 w 1485"/>
                <a:gd name="T27" fmla="*/ 898 h 2310"/>
                <a:gd name="T28" fmla="*/ 1273 w 1485"/>
                <a:gd name="T29" fmla="*/ 768 h 2310"/>
                <a:gd name="T30" fmla="*/ 1193 w 1485"/>
                <a:gd name="T31" fmla="*/ 646 h 2310"/>
                <a:gd name="T32" fmla="*/ 1103 w 1485"/>
                <a:gd name="T33" fmla="*/ 534 h 2310"/>
                <a:gd name="T34" fmla="*/ 1003 w 1485"/>
                <a:gd name="T35" fmla="*/ 428 h 2310"/>
                <a:gd name="T36" fmla="*/ 893 w 1485"/>
                <a:gd name="T37" fmla="*/ 334 h 2310"/>
                <a:gd name="T38" fmla="*/ 775 w 1485"/>
                <a:gd name="T39" fmla="*/ 248 h 2310"/>
                <a:gd name="T40" fmla="*/ 648 w 1485"/>
                <a:gd name="T41" fmla="*/ 174 h 2310"/>
                <a:gd name="T42" fmla="*/ 516 w 1485"/>
                <a:gd name="T43" fmla="*/ 112 h 2310"/>
                <a:gd name="T44" fmla="*/ 376 w 1485"/>
                <a:gd name="T45" fmla="*/ 64 h 2310"/>
                <a:gd name="T46" fmla="*/ 232 w 1485"/>
                <a:gd name="T47" fmla="*/ 28 h 2310"/>
                <a:gd name="T48" fmla="*/ 82 w 1485"/>
                <a:gd name="T49" fmla="*/ 6 h 2310"/>
                <a:gd name="T50" fmla="*/ 258 w 1485"/>
                <a:gd name="T51" fmla="*/ 430 h 2310"/>
                <a:gd name="T52" fmla="*/ 0 w 1485"/>
                <a:gd name="T53" fmla="*/ 868 h 2310"/>
                <a:gd name="T54" fmla="*/ 64 w 1485"/>
                <a:gd name="T55" fmla="*/ 878 h 2310"/>
                <a:gd name="T56" fmla="*/ 126 w 1485"/>
                <a:gd name="T57" fmla="*/ 892 h 2310"/>
                <a:gd name="T58" fmla="*/ 186 w 1485"/>
                <a:gd name="T59" fmla="*/ 914 h 2310"/>
                <a:gd name="T60" fmla="*/ 244 w 1485"/>
                <a:gd name="T61" fmla="*/ 940 h 2310"/>
                <a:gd name="T62" fmla="*/ 298 w 1485"/>
                <a:gd name="T63" fmla="*/ 972 h 2310"/>
                <a:gd name="T64" fmla="*/ 348 w 1485"/>
                <a:gd name="T65" fmla="*/ 1006 h 2310"/>
                <a:gd name="T66" fmla="*/ 396 w 1485"/>
                <a:gd name="T67" fmla="*/ 1046 h 2310"/>
                <a:gd name="T68" fmla="*/ 440 w 1485"/>
                <a:gd name="T69" fmla="*/ 1090 h 2310"/>
                <a:gd name="T70" fmla="*/ 478 w 1485"/>
                <a:gd name="T71" fmla="*/ 1138 h 2310"/>
                <a:gd name="T72" fmla="*/ 514 w 1485"/>
                <a:gd name="T73" fmla="*/ 1190 h 2310"/>
                <a:gd name="T74" fmla="*/ 544 w 1485"/>
                <a:gd name="T75" fmla="*/ 1244 h 2310"/>
                <a:gd name="T76" fmla="*/ 570 w 1485"/>
                <a:gd name="T77" fmla="*/ 1302 h 2310"/>
                <a:gd name="T78" fmla="*/ 590 w 1485"/>
                <a:gd name="T79" fmla="*/ 1362 h 2310"/>
                <a:gd name="T80" fmla="*/ 606 w 1485"/>
                <a:gd name="T81" fmla="*/ 1424 h 2310"/>
                <a:gd name="T82" fmla="*/ 614 w 1485"/>
                <a:gd name="T83" fmla="*/ 1488 h 2310"/>
                <a:gd name="T84" fmla="*/ 618 w 1485"/>
                <a:gd name="T85" fmla="*/ 1554 h 2310"/>
                <a:gd name="T86" fmla="*/ 616 w 1485"/>
                <a:gd name="T87" fmla="*/ 1596 h 2310"/>
                <a:gd name="T88" fmla="*/ 606 w 1485"/>
                <a:gd name="T89" fmla="*/ 1678 h 2310"/>
                <a:gd name="T90" fmla="*/ 588 w 1485"/>
                <a:gd name="T91" fmla="*/ 1758 h 2310"/>
                <a:gd name="T92" fmla="*/ 558 w 1485"/>
                <a:gd name="T93" fmla="*/ 1836 h 2310"/>
                <a:gd name="T94" fmla="*/ 789 w 1485"/>
                <a:gd name="T95" fmla="*/ 2310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5" h="2310">
                  <a:moveTo>
                    <a:pt x="1291" y="2306"/>
                  </a:moveTo>
                  <a:lnTo>
                    <a:pt x="1291" y="2306"/>
                  </a:lnTo>
                  <a:lnTo>
                    <a:pt x="1315" y="2264"/>
                  </a:lnTo>
                  <a:lnTo>
                    <a:pt x="1335" y="2220"/>
                  </a:lnTo>
                  <a:lnTo>
                    <a:pt x="1357" y="2174"/>
                  </a:lnTo>
                  <a:lnTo>
                    <a:pt x="1375" y="2130"/>
                  </a:lnTo>
                  <a:lnTo>
                    <a:pt x="1393" y="2084"/>
                  </a:lnTo>
                  <a:lnTo>
                    <a:pt x="1409" y="2038"/>
                  </a:lnTo>
                  <a:lnTo>
                    <a:pt x="1423" y="1990"/>
                  </a:lnTo>
                  <a:lnTo>
                    <a:pt x="1435" y="1944"/>
                  </a:lnTo>
                  <a:lnTo>
                    <a:pt x="1447" y="1896"/>
                  </a:lnTo>
                  <a:lnTo>
                    <a:pt x="1457" y="1848"/>
                  </a:lnTo>
                  <a:lnTo>
                    <a:pt x="1465" y="1800"/>
                  </a:lnTo>
                  <a:lnTo>
                    <a:pt x="1473" y="1750"/>
                  </a:lnTo>
                  <a:lnTo>
                    <a:pt x="1479" y="1702"/>
                  </a:lnTo>
                  <a:lnTo>
                    <a:pt x="1483" y="1652"/>
                  </a:lnTo>
                  <a:lnTo>
                    <a:pt x="1485" y="1604"/>
                  </a:lnTo>
                  <a:lnTo>
                    <a:pt x="1485" y="1554"/>
                  </a:lnTo>
                  <a:lnTo>
                    <a:pt x="1485" y="1554"/>
                  </a:lnTo>
                  <a:lnTo>
                    <a:pt x="1483" y="1476"/>
                  </a:lnTo>
                  <a:lnTo>
                    <a:pt x="1477" y="1400"/>
                  </a:lnTo>
                  <a:lnTo>
                    <a:pt x="1469" y="1324"/>
                  </a:lnTo>
                  <a:lnTo>
                    <a:pt x="1455" y="1250"/>
                  </a:lnTo>
                  <a:lnTo>
                    <a:pt x="1439" y="1176"/>
                  </a:lnTo>
                  <a:lnTo>
                    <a:pt x="1419" y="1104"/>
                  </a:lnTo>
                  <a:lnTo>
                    <a:pt x="1395" y="1034"/>
                  </a:lnTo>
                  <a:lnTo>
                    <a:pt x="1369" y="966"/>
                  </a:lnTo>
                  <a:lnTo>
                    <a:pt x="1341" y="898"/>
                  </a:lnTo>
                  <a:lnTo>
                    <a:pt x="1307" y="832"/>
                  </a:lnTo>
                  <a:lnTo>
                    <a:pt x="1273" y="768"/>
                  </a:lnTo>
                  <a:lnTo>
                    <a:pt x="1233" y="706"/>
                  </a:lnTo>
                  <a:lnTo>
                    <a:pt x="1193" y="646"/>
                  </a:lnTo>
                  <a:lnTo>
                    <a:pt x="1149" y="588"/>
                  </a:lnTo>
                  <a:lnTo>
                    <a:pt x="1103" y="534"/>
                  </a:lnTo>
                  <a:lnTo>
                    <a:pt x="1053" y="480"/>
                  </a:lnTo>
                  <a:lnTo>
                    <a:pt x="1003" y="428"/>
                  </a:lnTo>
                  <a:lnTo>
                    <a:pt x="949" y="380"/>
                  </a:lnTo>
                  <a:lnTo>
                    <a:pt x="893" y="334"/>
                  </a:lnTo>
                  <a:lnTo>
                    <a:pt x="835" y="290"/>
                  </a:lnTo>
                  <a:lnTo>
                    <a:pt x="775" y="248"/>
                  </a:lnTo>
                  <a:lnTo>
                    <a:pt x="713" y="210"/>
                  </a:lnTo>
                  <a:lnTo>
                    <a:pt x="648" y="174"/>
                  </a:lnTo>
                  <a:lnTo>
                    <a:pt x="582" y="142"/>
                  </a:lnTo>
                  <a:lnTo>
                    <a:pt x="516" y="112"/>
                  </a:lnTo>
                  <a:lnTo>
                    <a:pt x="446" y="86"/>
                  </a:lnTo>
                  <a:lnTo>
                    <a:pt x="376" y="64"/>
                  </a:lnTo>
                  <a:lnTo>
                    <a:pt x="304" y="44"/>
                  </a:lnTo>
                  <a:lnTo>
                    <a:pt x="232" y="28"/>
                  </a:lnTo>
                  <a:lnTo>
                    <a:pt x="156" y="14"/>
                  </a:lnTo>
                  <a:lnTo>
                    <a:pt x="82" y="6"/>
                  </a:lnTo>
                  <a:lnTo>
                    <a:pt x="4" y="0"/>
                  </a:lnTo>
                  <a:lnTo>
                    <a:pt x="258" y="430"/>
                  </a:lnTo>
                  <a:lnTo>
                    <a:pt x="0" y="868"/>
                  </a:lnTo>
                  <a:lnTo>
                    <a:pt x="0" y="868"/>
                  </a:lnTo>
                  <a:lnTo>
                    <a:pt x="32" y="872"/>
                  </a:lnTo>
                  <a:lnTo>
                    <a:pt x="64" y="878"/>
                  </a:lnTo>
                  <a:lnTo>
                    <a:pt x="96" y="884"/>
                  </a:lnTo>
                  <a:lnTo>
                    <a:pt x="126" y="892"/>
                  </a:lnTo>
                  <a:lnTo>
                    <a:pt x="156" y="902"/>
                  </a:lnTo>
                  <a:lnTo>
                    <a:pt x="186" y="914"/>
                  </a:lnTo>
                  <a:lnTo>
                    <a:pt x="216" y="926"/>
                  </a:lnTo>
                  <a:lnTo>
                    <a:pt x="244" y="940"/>
                  </a:lnTo>
                  <a:lnTo>
                    <a:pt x="270" y="956"/>
                  </a:lnTo>
                  <a:lnTo>
                    <a:pt x="298" y="972"/>
                  </a:lnTo>
                  <a:lnTo>
                    <a:pt x="324" y="988"/>
                  </a:lnTo>
                  <a:lnTo>
                    <a:pt x="348" y="1006"/>
                  </a:lnTo>
                  <a:lnTo>
                    <a:pt x="372" y="1026"/>
                  </a:lnTo>
                  <a:lnTo>
                    <a:pt x="396" y="1046"/>
                  </a:lnTo>
                  <a:lnTo>
                    <a:pt x="418" y="1068"/>
                  </a:lnTo>
                  <a:lnTo>
                    <a:pt x="440" y="1090"/>
                  </a:lnTo>
                  <a:lnTo>
                    <a:pt x="460" y="1114"/>
                  </a:lnTo>
                  <a:lnTo>
                    <a:pt x="478" y="1138"/>
                  </a:lnTo>
                  <a:lnTo>
                    <a:pt x="498" y="1164"/>
                  </a:lnTo>
                  <a:lnTo>
                    <a:pt x="514" y="1190"/>
                  </a:lnTo>
                  <a:lnTo>
                    <a:pt x="530" y="1216"/>
                  </a:lnTo>
                  <a:lnTo>
                    <a:pt x="544" y="1244"/>
                  </a:lnTo>
                  <a:lnTo>
                    <a:pt x="558" y="1272"/>
                  </a:lnTo>
                  <a:lnTo>
                    <a:pt x="570" y="1302"/>
                  </a:lnTo>
                  <a:lnTo>
                    <a:pt x="582" y="1332"/>
                  </a:lnTo>
                  <a:lnTo>
                    <a:pt x="590" y="1362"/>
                  </a:lnTo>
                  <a:lnTo>
                    <a:pt x="598" y="1392"/>
                  </a:lnTo>
                  <a:lnTo>
                    <a:pt x="606" y="1424"/>
                  </a:lnTo>
                  <a:lnTo>
                    <a:pt x="612" y="1456"/>
                  </a:lnTo>
                  <a:lnTo>
                    <a:pt x="614" y="1488"/>
                  </a:lnTo>
                  <a:lnTo>
                    <a:pt x="618" y="1520"/>
                  </a:lnTo>
                  <a:lnTo>
                    <a:pt x="618" y="1554"/>
                  </a:lnTo>
                  <a:lnTo>
                    <a:pt x="618" y="1554"/>
                  </a:lnTo>
                  <a:lnTo>
                    <a:pt x="616" y="1596"/>
                  </a:lnTo>
                  <a:lnTo>
                    <a:pt x="614" y="1636"/>
                  </a:lnTo>
                  <a:lnTo>
                    <a:pt x="606" y="1678"/>
                  </a:lnTo>
                  <a:lnTo>
                    <a:pt x="598" y="1718"/>
                  </a:lnTo>
                  <a:lnTo>
                    <a:pt x="588" y="1758"/>
                  </a:lnTo>
                  <a:lnTo>
                    <a:pt x="574" y="1798"/>
                  </a:lnTo>
                  <a:lnTo>
                    <a:pt x="558" y="1836"/>
                  </a:lnTo>
                  <a:lnTo>
                    <a:pt x="540" y="1872"/>
                  </a:lnTo>
                  <a:lnTo>
                    <a:pt x="789" y="2310"/>
                  </a:lnTo>
                  <a:lnTo>
                    <a:pt x="1291" y="2306"/>
                  </a:lnTo>
                  <a:close/>
                </a:path>
              </a:pathLst>
            </a:custGeom>
            <a:solidFill>
              <a:srgbClr val="4B92BE"/>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2" name="TextBox 101"/>
            <p:cNvSpPr txBox="1"/>
            <p:nvPr/>
          </p:nvSpPr>
          <p:spPr>
            <a:xfrm>
              <a:off x="4651422" y="2131204"/>
              <a:ext cx="1285684"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NEGOTIATION PROCESS</a:t>
              </a:r>
            </a:p>
          </p:txBody>
        </p:sp>
        <p:sp>
          <p:nvSpPr>
            <p:cNvPr id="103" name="TextBox 102"/>
            <p:cNvSpPr txBox="1"/>
            <p:nvPr/>
          </p:nvSpPr>
          <p:spPr>
            <a:xfrm>
              <a:off x="6221438" y="4232623"/>
              <a:ext cx="1281377"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DISTRIBUTION </a:t>
              </a:r>
              <a:r>
                <a:rPr lang="en-US" sz="1800" dirty="0" smtClean="0">
                  <a:solidFill>
                    <a:schemeClr val="bg1"/>
                  </a:solidFill>
                  <a:latin typeface="AIA Everest Condensed" panose="00000506000000000000" pitchFamily="50" charset="0"/>
                </a:rPr>
                <a:t>AGREEMENT</a:t>
              </a:r>
              <a:endParaRPr lang="en-US" sz="1800" dirty="0">
                <a:solidFill>
                  <a:schemeClr val="bg1"/>
                </a:solidFill>
                <a:latin typeface="AIA Everest Condensed" panose="00000506000000000000" pitchFamily="50" charset="0"/>
              </a:endParaRPr>
            </a:p>
          </p:txBody>
        </p:sp>
        <p:sp>
          <p:nvSpPr>
            <p:cNvPr id="104" name="TextBox 103"/>
            <p:cNvSpPr txBox="1"/>
            <p:nvPr/>
          </p:nvSpPr>
          <p:spPr>
            <a:xfrm>
              <a:off x="3666038" y="4822932"/>
              <a:ext cx="2028612" cy="605294"/>
            </a:xfrm>
            <a:prstGeom prst="rect">
              <a:avLst/>
            </a:prstGeom>
            <a:noFill/>
          </p:spPr>
          <p:txBody>
            <a:bodyPr wrap="square" rtlCol="0">
              <a:spAutoFit/>
            </a:bodyPr>
            <a:lstStyle/>
            <a:p>
              <a:pPr algn="ctr">
                <a:lnSpc>
                  <a:spcPts val="2000"/>
                </a:lnSpc>
              </a:pPr>
              <a:r>
                <a:rPr lang="en-US" sz="1800" dirty="0" smtClean="0">
                  <a:solidFill>
                    <a:schemeClr val="bg1"/>
                  </a:solidFill>
                  <a:latin typeface="AIA Everest Condensed" panose="00000506000000000000" pitchFamily="50" charset="0"/>
                </a:rPr>
                <a:t>COMPENSATION &amp; REMUNERATION</a:t>
              </a:r>
              <a:endParaRPr lang="en-US" sz="1800" dirty="0">
                <a:solidFill>
                  <a:schemeClr val="bg1"/>
                </a:solidFill>
                <a:latin typeface="AIA Everest Condensed" panose="00000506000000000000" pitchFamily="50" charset="0"/>
              </a:endParaRPr>
            </a:p>
          </p:txBody>
        </p:sp>
        <p:grpSp>
          <p:nvGrpSpPr>
            <p:cNvPr id="105" name="Group 104"/>
            <p:cNvGrpSpPr/>
            <p:nvPr/>
          </p:nvGrpSpPr>
          <p:grpSpPr>
            <a:xfrm>
              <a:off x="5997659" y="2291469"/>
              <a:ext cx="639651" cy="638145"/>
              <a:chOff x="5629374" y="1902590"/>
              <a:chExt cx="639651" cy="638145"/>
            </a:xfrm>
          </p:grpSpPr>
          <p:sp>
            <p:nvSpPr>
              <p:cNvPr id="116" name="Oval 115"/>
              <p:cNvSpPr/>
              <p:nvPr/>
            </p:nvSpPr>
            <p:spPr>
              <a:xfrm>
                <a:off x="5629374" y="1914438"/>
                <a:ext cx="626297" cy="626297"/>
              </a:xfrm>
              <a:prstGeom prst="ellipse">
                <a:avLst/>
              </a:prstGeom>
              <a:solidFill>
                <a:srgbClr val="706CA9"/>
              </a:solidFill>
              <a:ln w="38100">
                <a:solidFill>
                  <a:srgbClr val="DBDAE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p:cNvSpPr txBox="1"/>
              <p:nvPr/>
            </p:nvSpPr>
            <p:spPr>
              <a:xfrm>
                <a:off x="5662028"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01</a:t>
                </a:r>
              </a:p>
            </p:txBody>
          </p:sp>
        </p:grpSp>
        <p:pic>
          <p:nvPicPr>
            <p:cNvPr id="106" name="Picture 10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613" y="3714149"/>
              <a:ext cx="539392" cy="377999"/>
            </a:xfrm>
            <a:prstGeom prst="rect">
              <a:avLst/>
            </a:prstGeom>
          </p:spPr>
        </p:pic>
        <p:pic>
          <p:nvPicPr>
            <p:cNvPr id="107" name="Picture 10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173" y="2388269"/>
              <a:ext cx="426244" cy="426244"/>
            </a:xfrm>
            <a:prstGeom prst="rect">
              <a:avLst/>
            </a:prstGeom>
          </p:spPr>
        </p:pic>
        <p:pic>
          <p:nvPicPr>
            <p:cNvPr id="108" name="Picture 10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6693" y="4308509"/>
              <a:ext cx="476828" cy="438425"/>
            </a:xfrm>
            <a:prstGeom prst="rect">
              <a:avLst/>
            </a:prstGeom>
          </p:spPr>
        </p:pic>
        <p:grpSp>
          <p:nvGrpSpPr>
            <p:cNvPr id="110" name="Group 109"/>
            <p:cNvGrpSpPr/>
            <p:nvPr/>
          </p:nvGrpSpPr>
          <p:grpSpPr>
            <a:xfrm>
              <a:off x="5764331" y="4922354"/>
              <a:ext cx="626297" cy="638145"/>
              <a:chOff x="5629374" y="1902590"/>
              <a:chExt cx="626297" cy="638145"/>
            </a:xfrm>
          </p:grpSpPr>
          <p:sp>
            <p:nvSpPr>
              <p:cNvPr id="114" name="Oval 113"/>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02</a:t>
                </a:r>
              </a:p>
            </p:txBody>
          </p:sp>
        </p:grpSp>
        <p:grpSp>
          <p:nvGrpSpPr>
            <p:cNvPr id="111" name="Group 110"/>
            <p:cNvGrpSpPr/>
            <p:nvPr/>
          </p:nvGrpSpPr>
          <p:grpSpPr>
            <a:xfrm>
              <a:off x="3618093" y="3374072"/>
              <a:ext cx="626297" cy="638145"/>
              <a:chOff x="5629374" y="1902590"/>
              <a:chExt cx="626297" cy="638145"/>
            </a:xfrm>
          </p:grpSpPr>
          <p:sp>
            <p:nvSpPr>
              <p:cNvPr id="112" name="Oval 111"/>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03</a:t>
                </a:r>
              </a:p>
            </p:txBody>
          </p:sp>
        </p:grpSp>
      </p:grpSp>
      <p:grpSp>
        <p:nvGrpSpPr>
          <p:cNvPr id="74" name="Group 73"/>
          <p:cNvGrpSpPr/>
          <p:nvPr/>
        </p:nvGrpSpPr>
        <p:grpSpPr>
          <a:xfrm>
            <a:off x="5675177" y="6473006"/>
            <a:ext cx="841647" cy="348813"/>
            <a:chOff x="6174243" y="6473006"/>
            <a:chExt cx="841647" cy="348813"/>
          </a:xfrm>
        </p:grpSpPr>
        <p:grpSp>
          <p:nvGrpSpPr>
            <p:cNvPr id="75" name="Group 74"/>
            <p:cNvGrpSpPr/>
            <p:nvPr/>
          </p:nvGrpSpPr>
          <p:grpSpPr>
            <a:xfrm>
              <a:off x="6833010" y="6570694"/>
              <a:ext cx="182880" cy="182880"/>
              <a:chOff x="5794754" y="6385951"/>
              <a:chExt cx="596348" cy="598867"/>
            </a:xfrm>
          </p:grpSpPr>
          <p:sp>
            <p:nvSpPr>
              <p:cNvPr id="83"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4" name="Group 83"/>
              <p:cNvGrpSpPr/>
              <p:nvPr/>
            </p:nvGrpSpPr>
            <p:grpSpPr>
              <a:xfrm>
                <a:off x="5946646" y="6625274"/>
                <a:ext cx="298708" cy="149354"/>
                <a:chOff x="9820952" y="3104564"/>
                <a:chExt cx="274321" cy="137160"/>
              </a:xfrm>
            </p:grpSpPr>
            <p:cxnSp>
              <p:nvCxnSpPr>
                <p:cNvPr id="85" name="Straight Connector 84"/>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76" name="Group 75"/>
            <p:cNvGrpSpPr/>
            <p:nvPr/>
          </p:nvGrpSpPr>
          <p:grpSpPr>
            <a:xfrm rot="10800000">
              <a:off x="6174243" y="6569734"/>
              <a:ext cx="182880" cy="182880"/>
              <a:chOff x="5794754" y="6354763"/>
              <a:chExt cx="596348" cy="598867"/>
            </a:xfrm>
          </p:grpSpPr>
          <p:sp>
            <p:nvSpPr>
              <p:cNvPr id="78"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9" name="Group 78"/>
              <p:cNvGrpSpPr/>
              <p:nvPr/>
            </p:nvGrpSpPr>
            <p:grpSpPr>
              <a:xfrm>
                <a:off x="5946646" y="6594086"/>
                <a:ext cx="298708" cy="149354"/>
                <a:chOff x="9820952" y="3075924"/>
                <a:chExt cx="274321" cy="137160"/>
              </a:xfrm>
            </p:grpSpPr>
            <p:cxnSp>
              <p:nvCxnSpPr>
                <p:cNvPr id="80" name="Straight Connector 79"/>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77" name="TextBox 76"/>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5</a:t>
              </a:r>
              <a:endParaRPr lang="en-US" altLang="en-US" sz="1200" dirty="0">
                <a:solidFill>
                  <a:srgbClr val="6A6A6A"/>
                </a:solidFill>
                <a:latin typeface="AIA Everest" panose="00000500000000000000" pitchFamily="2" charset="0"/>
              </a:endParaRPr>
            </a:p>
          </p:txBody>
        </p:sp>
      </p:grpSp>
      <p:sp>
        <p:nvSpPr>
          <p:cNvPr id="60" name="TextBox 59"/>
          <p:cNvSpPr txBox="1"/>
          <p:nvPr/>
        </p:nvSpPr>
        <p:spPr>
          <a:xfrm>
            <a:off x="1355154" y="1032746"/>
            <a:ext cx="9570021" cy="430887"/>
          </a:xfrm>
          <a:prstGeom prst="rect">
            <a:avLst/>
          </a:prstGeom>
          <a:noFill/>
        </p:spPr>
        <p:txBody>
          <a:bodyPr wrap="square" rtlCol="0">
            <a:spAutoFit/>
          </a:bodyPr>
          <a:lstStyle>
            <a:defPPr>
              <a:defRPr lang="en-US"/>
            </a:defPPr>
            <a:lvl1pPr algn="ctr">
              <a:defRPr sz="2200">
                <a:solidFill>
                  <a:srgbClr val="2B343D"/>
                </a:solidFill>
                <a:latin typeface="AIA Everest Condensed Medium" panose="00000606000000000000" pitchFamily="2" charset="0"/>
                <a:cs typeface="AIA" panose="02000506000000020004" pitchFamily="2" charset="-34"/>
              </a:defRPr>
            </a:lvl1pPr>
          </a:lstStyle>
          <a:p>
            <a:r>
              <a:rPr lang="en-US" dirty="0" smtClean="0"/>
              <a:t>KEY </a:t>
            </a:r>
            <a:r>
              <a:rPr lang="en-US" dirty="0"/>
              <a:t>CONSIDERATIONS AT EACH STAGE</a:t>
            </a:r>
          </a:p>
        </p:txBody>
      </p:sp>
      <p:grpSp>
        <p:nvGrpSpPr>
          <p:cNvPr id="62" name="Group 61"/>
          <p:cNvGrpSpPr/>
          <p:nvPr/>
        </p:nvGrpSpPr>
        <p:grpSpPr>
          <a:xfrm>
            <a:off x="140456" y="879874"/>
            <a:ext cx="11909921" cy="458191"/>
            <a:chOff x="140456" y="879874"/>
            <a:chExt cx="11909921" cy="458191"/>
          </a:xfrm>
        </p:grpSpPr>
        <p:sp>
          <p:nvSpPr>
            <p:cNvPr id="63" name="Rectangle 62"/>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4" name="Picture 6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5" name="Rectangle 64"/>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6" name="Rectangle 65"/>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7" name="Picture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68" name="Picture 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71" name="Rectangle 70"/>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grpSp>
        <p:nvGrpSpPr>
          <p:cNvPr id="61" name="Group 60"/>
          <p:cNvGrpSpPr/>
          <p:nvPr/>
        </p:nvGrpSpPr>
        <p:grpSpPr>
          <a:xfrm>
            <a:off x="502920" y="2743200"/>
            <a:ext cx="2860182" cy="1986998"/>
            <a:chOff x="164649" y="2794385"/>
            <a:chExt cx="2860182" cy="1986998"/>
          </a:xfrm>
        </p:grpSpPr>
        <p:sp>
          <p:nvSpPr>
            <p:cNvPr id="72" name="Rectangle 71"/>
            <p:cNvSpPr/>
            <p:nvPr/>
          </p:nvSpPr>
          <p:spPr>
            <a:xfrm>
              <a:off x="269022" y="3166709"/>
              <a:ext cx="2516823" cy="765196"/>
            </a:xfrm>
            <a:prstGeom prst="rect">
              <a:avLst/>
            </a:prstGeom>
            <a:solidFill>
              <a:srgbClr val="ADB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73" name="Rectangle 72"/>
            <p:cNvSpPr/>
            <p:nvPr/>
          </p:nvSpPr>
          <p:spPr>
            <a:xfrm>
              <a:off x="267876" y="3166709"/>
              <a:ext cx="80532" cy="765195"/>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1" name="TextBox 80"/>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86" name="TextBox 85"/>
            <p:cNvSpPr txBox="1"/>
            <p:nvPr/>
          </p:nvSpPr>
          <p:spPr>
            <a:xfrm>
              <a:off x="333975" y="3234550"/>
              <a:ext cx="2453016" cy="707886"/>
            </a:xfrm>
            <a:prstGeom prst="rect">
              <a:avLst/>
            </a:prstGeom>
            <a:noFill/>
          </p:spPr>
          <p:txBody>
            <a:bodyPr wrap="square" rtlCol="0">
              <a:spAutoFit/>
            </a:bodyPr>
            <a:lstStyle>
              <a:defPPr>
                <a:defRPr lang="en-US"/>
              </a:defPPr>
              <a:lvl1pPr>
                <a:lnSpc>
                  <a:spcPts val="2400"/>
                </a:lnSpc>
                <a:defRPr sz="2400">
                  <a:solidFill>
                    <a:srgbClr val="D6D8DA"/>
                  </a:solidFill>
                  <a:latin typeface="AIA Everest Condensed" panose="00000506000000000000" pitchFamily="50" charset="0"/>
                </a:defRPr>
              </a:lvl1pPr>
            </a:lstStyle>
            <a:p>
              <a:r>
                <a:rPr lang="en-US" dirty="0"/>
                <a:t>KEY CONSIDERATIONS AT EACH STAGE</a:t>
              </a:r>
            </a:p>
          </p:txBody>
        </p:sp>
        <p:sp>
          <p:nvSpPr>
            <p:cNvPr id="87" name="Rectangle 86"/>
            <p:cNvSpPr/>
            <p:nvPr/>
          </p:nvSpPr>
          <p:spPr>
            <a:xfrm>
              <a:off x="270168" y="4016187"/>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8" name="Rectangle 87"/>
            <p:cNvSpPr/>
            <p:nvPr/>
          </p:nvSpPr>
          <p:spPr>
            <a:xfrm>
              <a:off x="269022" y="4016187"/>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0" name="TextBox 89"/>
            <p:cNvSpPr txBox="1"/>
            <p:nvPr/>
          </p:nvSpPr>
          <p:spPr>
            <a:xfrm>
              <a:off x="333975" y="4073496"/>
              <a:ext cx="2451870"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AIA GROUP GOVERNANCE </a:t>
              </a:r>
            </a:p>
          </p:txBody>
        </p:sp>
      </p:grpSp>
      <p:sp>
        <p:nvSpPr>
          <p:cNvPr id="91" name="TextBox 90"/>
          <p:cNvSpPr txBox="1"/>
          <p:nvPr/>
        </p:nvSpPr>
        <p:spPr>
          <a:xfrm>
            <a:off x="5428212" y="3673877"/>
            <a:ext cx="1556908" cy="523220"/>
          </a:xfrm>
          <a:prstGeom prst="rect">
            <a:avLst/>
          </a:prstGeom>
          <a:noFill/>
        </p:spPr>
        <p:txBody>
          <a:bodyPr wrap="square" rtlCol="0">
            <a:spAutoFit/>
          </a:bodyPr>
          <a:lstStyle/>
          <a:p>
            <a:pPr algn="ctr"/>
            <a:r>
              <a:rPr lang="en-US" sz="1400" i="1" dirty="0">
                <a:solidFill>
                  <a:srgbClr val="D31145"/>
                </a:solidFill>
                <a:latin typeface="AIA Everest" panose="00000500000000000000" pitchFamily="50" charset="0"/>
                <a:cs typeface="AIA" panose="02000506000000020004" pitchFamily="2" charset="-34"/>
              </a:rPr>
              <a:t>Click each stage to learn more.</a:t>
            </a:r>
          </a:p>
        </p:txBody>
      </p:sp>
    </p:spTree>
    <p:extLst>
      <p:ext uri="{BB962C8B-B14F-4D97-AF65-F5344CB8AC3E}">
        <p14:creationId xmlns:p14="http://schemas.microsoft.com/office/powerpoint/2010/main" val="2777587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1"/>
          <p:cNvGrpSpPr/>
          <p:nvPr/>
        </p:nvGrpSpPr>
        <p:grpSpPr>
          <a:xfrm>
            <a:off x="3957421" y="1651183"/>
            <a:ext cx="4524978" cy="4524978"/>
            <a:chOff x="3957421" y="1651183"/>
            <a:chExt cx="4524978" cy="4524978"/>
          </a:xfrm>
        </p:grpSpPr>
        <p:sp>
          <p:nvSpPr>
            <p:cNvPr id="56" name="Oval 55"/>
            <p:cNvSpPr/>
            <p:nvPr/>
          </p:nvSpPr>
          <p:spPr>
            <a:xfrm flipH="1">
              <a:off x="5410539" y="3104301"/>
              <a:ext cx="1618742" cy="1618742"/>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957421" y="1651183"/>
              <a:ext cx="4524978" cy="4524978"/>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3" name="Rectangle 122"/>
          <p:cNvSpPr/>
          <p:nvPr/>
        </p:nvSpPr>
        <p:spPr>
          <a:xfrm>
            <a:off x="8564080" y="2286000"/>
            <a:ext cx="3483864"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8564080" y="2879500"/>
            <a:ext cx="3483864" cy="27086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26" name="Rectangle 125"/>
          <p:cNvSpPr/>
          <p:nvPr/>
        </p:nvSpPr>
        <p:spPr>
          <a:xfrm>
            <a:off x="11450914" y="2286001"/>
            <a:ext cx="594360" cy="589794"/>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TextBox 52"/>
          <p:cNvSpPr txBox="1"/>
          <p:nvPr/>
        </p:nvSpPr>
        <p:spPr>
          <a:xfrm>
            <a:off x="8653684" y="2395728"/>
            <a:ext cx="3235220" cy="400110"/>
          </a:xfrm>
          <a:prstGeom prst="rect">
            <a:avLst/>
          </a:prstGeom>
          <a:noFill/>
        </p:spPr>
        <p:txBody>
          <a:bodyPr wrap="square" rtlCol="0">
            <a:spAutoFit/>
          </a:bodyPr>
          <a:lstStyle/>
          <a:p>
            <a:r>
              <a:rPr lang="en-MY" sz="2000" dirty="0">
                <a:solidFill>
                  <a:schemeClr val="bg1"/>
                </a:solidFill>
                <a:latin typeface="AIA Everest Condensed Medium" panose="00000606000000000000" pitchFamily="2" charset="0"/>
              </a:rPr>
              <a:t>DISTRIBUTION AGREEMENT</a:t>
            </a:r>
          </a:p>
        </p:txBody>
      </p:sp>
      <p:sp>
        <p:nvSpPr>
          <p:cNvPr id="69" name="TextBox 68"/>
          <p:cNvSpPr txBox="1"/>
          <p:nvPr/>
        </p:nvSpPr>
        <p:spPr>
          <a:xfrm>
            <a:off x="8670705" y="3017520"/>
            <a:ext cx="3081644" cy="2308324"/>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legal contract setting out the scope and details of the partnership </a:t>
            </a:r>
            <a:r>
              <a:rPr lang="en-US" dirty="0" smtClean="0"/>
              <a:t>business.</a:t>
            </a:r>
            <a:endParaRPr lang="en-US" dirty="0"/>
          </a:p>
          <a:p>
            <a:r>
              <a:rPr lang="en-US" dirty="0"/>
              <a:t>Designed in joint consideration of securing the partnership contract, while maintaining AIA’s financial discipline and desired legal </a:t>
            </a:r>
            <a:r>
              <a:rPr lang="en-US" dirty="0" smtClean="0"/>
              <a:t>protection.</a:t>
            </a:r>
            <a:endParaRPr lang="en-MY" dirty="0"/>
          </a:p>
        </p:txBody>
      </p:sp>
      <p:pic>
        <p:nvPicPr>
          <p:cNvPr id="59" name="Picture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4080" y="1233834"/>
            <a:ext cx="1234656" cy="865230"/>
          </a:xfrm>
          <a:prstGeom prst="rect">
            <a:avLst/>
          </a:prstGeom>
        </p:spPr>
      </p:pic>
      <p:grpSp>
        <p:nvGrpSpPr>
          <p:cNvPr id="130" name="Group 129"/>
          <p:cNvGrpSpPr/>
          <p:nvPr/>
        </p:nvGrpSpPr>
        <p:grpSpPr>
          <a:xfrm>
            <a:off x="11598498" y="2434324"/>
            <a:ext cx="298707" cy="298707"/>
            <a:chOff x="9820952" y="3075924"/>
            <a:chExt cx="274320" cy="274320"/>
          </a:xfrm>
        </p:grpSpPr>
        <p:cxnSp>
          <p:nvCxnSpPr>
            <p:cNvPr id="131" name="Straight Connector 130"/>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133" name="Rectangle 132"/>
          <p:cNvSpPr/>
          <p:nvPr/>
        </p:nvSpPr>
        <p:spPr>
          <a:xfrm>
            <a:off x="8564080" y="5542467"/>
            <a:ext cx="3483864" cy="45720"/>
          </a:xfrm>
          <a:prstGeom prst="rect">
            <a:avLst/>
          </a:prstGeom>
          <a:solidFill>
            <a:srgbClr val="4B92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4389120" y="1645920"/>
            <a:ext cx="4566878" cy="4966388"/>
            <a:chOff x="3618093" y="1611029"/>
            <a:chExt cx="4566878" cy="4966388"/>
          </a:xfrm>
        </p:grpSpPr>
        <p:sp>
          <p:nvSpPr>
            <p:cNvPr id="99" name="Freeform 7"/>
            <p:cNvSpPr>
              <a:spLocks/>
            </p:cNvSpPr>
            <p:nvPr/>
          </p:nvSpPr>
          <p:spPr bwMode="auto">
            <a:xfrm rot="2700000">
              <a:off x="4003569" y="1282748"/>
              <a:ext cx="2423708" cy="3080269"/>
            </a:xfrm>
            <a:custGeom>
              <a:avLst/>
              <a:gdLst>
                <a:gd name="T0" fmla="*/ 1529 w 1783"/>
                <a:gd name="T1" fmla="*/ 0 h 2266"/>
                <a:gd name="T2" fmla="*/ 1449 w 1783"/>
                <a:gd name="T3" fmla="*/ 4 h 2266"/>
                <a:gd name="T4" fmla="*/ 1295 w 1783"/>
                <a:gd name="T5" fmla="*/ 22 h 2266"/>
                <a:gd name="T6" fmla="*/ 1147 w 1783"/>
                <a:gd name="T7" fmla="*/ 54 h 2266"/>
                <a:gd name="T8" fmla="*/ 1003 w 1783"/>
                <a:gd name="T9" fmla="*/ 102 h 2266"/>
                <a:gd name="T10" fmla="*/ 865 w 1783"/>
                <a:gd name="T11" fmla="*/ 162 h 2266"/>
                <a:gd name="T12" fmla="*/ 734 w 1783"/>
                <a:gd name="T13" fmla="*/ 234 h 2266"/>
                <a:gd name="T14" fmla="*/ 612 w 1783"/>
                <a:gd name="T15" fmla="*/ 320 h 2266"/>
                <a:gd name="T16" fmla="*/ 500 w 1783"/>
                <a:gd name="T17" fmla="*/ 414 h 2266"/>
                <a:gd name="T18" fmla="*/ 396 w 1783"/>
                <a:gd name="T19" fmla="*/ 520 h 2266"/>
                <a:gd name="T20" fmla="*/ 304 w 1783"/>
                <a:gd name="T21" fmla="*/ 634 h 2266"/>
                <a:gd name="T22" fmla="*/ 220 w 1783"/>
                <a:gd name="T23" fmla="*/ 758 h 2266"/>
                <a:gd name="T24" fmla="*/ 150 w 1783"/>
                <a:gd name="T25" fmla="*/ 888 h 2266"/>
                <a:gd name="T26" fmla="*/ 92 w 1783"/>
                <a:gd name="T27" fmla="*/ 1028 h 2266"/>
                <a:gd name="T28" fmla="*/ 48 w 1783"/>
                <a:gd name="T29" fmla="*/ 1172 h 2266"/>
                <a:gd name="T30" fmla="*/ 18 w 1783"/>
                <a:gd name="T31" fmla="*/ 1322 h 2266"/>
                <a:gd name="T32" fmla="*/ 2 w 1783"/>
                <a:gd name="T33" fmla="*/ 1476 h 2266"/>
                <a:gd name="T34" fmla="*/ 0 w 1783"/>
                <a:gd name="T35" fmla="*/ 1556 h 2266"/>
                <a:gd name="T36" fmla="*/ 2 w 1783"/>
                <a:gd name="T37" fmla="*/ 1648 h 2266"/>
                <a:gd name="T38" fmla="*/ 10 w 1783"/>
                <a:gd name="T39" fmla="*/ 1740 h 2266"/>
                <a:gd name="T40" fmla="*/ 24 w 1783"/>
                <a:gd name="T41" fmla="*/ 1832 h 2266"/>
                <a:gd name="T42" fmla="*/ 44 w 1783"/>
                <a:gd name="T43" fmla="*/ 1922 h 2266"/>
                <a:gd name="T44" fmla="*/ 68 w 1783"/>
                <a:gd name="T45" fmla="*/ 2012 h 2266"/>
                <a:gd name="T46" fmla="*/ 98 w 1783"/>
                <a:gd name="T47" fmla="*/ 2098 h 2266"/>
                <a:gd name="T48" fmla="*/ 132 w 1783"/>
                <a:gd name="T49" fmla="*/ 2184 h 2266"/>
                <a:gd name="T50" fmla="*/ 172 w 1783"/>
                <a:gd name="T51" fmla="*/ 2266 h 2266"/>
                <a:gd name="T52" fmla="*/ 927 w 1783"/>
                <a:gd name="T53" fmla="*/ 1836 h 2266"/>
                <a:gd name="T54" fmla="*/ 913 w 1783"/>
                <a:gd name="T55" fmla="*/ 1802 h 2266"/>
                <a:gd name="T56" fmla="*/ 891 w 1783"/>
                <a:gd name="T57" fmla="*/ 1734 h 2266"/>
                <a:gd name="T58" fmla="*/ 875 w 1783"/>
                <a:gd name="T59" fmla="*/ 1664 h 2266"/>
                <a:gd name="T60" fmla="*/ 867 w 1783"/>
                <a:gd name="T61" fmla="*/ 1592 h 2266"/>
                <a:gd name="T62" fmla="*/ 867 w 1783"/>
                <a:gd name="T63" fmla="*/ 1556 h 2266"/>
                <a:gd name="T64" fmla="*/ 871 w 1783"/>
                <a:gd name="T65" fmla="*/ 1488 h 2266"/>
                <a:gd name="T66" fmla="*/ 881 w 1783"/>
                <a:gd name="T67" fmla="*/ 1420 h 2266"/>
                <a:gd name="T68" fmla="*/ 897 w 1783"/>
                <a:gd name="T69" fmla="*/ 1356 h 2266"/>
                <a:gd name="T70" fmla="*/ 919 w 1783"/>
                <a:gd name="T71" fmla="*/ 1294 h 2266"/>
                <a:gd name="T72" fmla="*/ 947 w 1783"/>
                <a:gd name="T73" fmla="*/ 1236 h 2266"/>
                <a:gd name="T74" fmla="*/ 979 w 1783"/>
                <a:gd name="T75" fmla="*/ 1180 h 2266"/>
                <a:gd name="T76" fmla="*/ 1017 w 1783"/>
                <a:gd name="T77" fmla="*/ 1126 h 2266"/>
                <a:gd name="T78" fmla="*/ 1059 w 1783"/>
                <a:gd name="T79" fmla="*/ 1078 h 2266"/>
                <a:gd name="T80" fmla="*/ 1107 w 1783"/>
                <a:gd name="T81" fmla="*/ 1034 h 2266"/>
                <a:gd name="T82" fmla="*/ 1157 w 1783"/>
                <a:gd name="T83" fmla="*/ 994 h 2266"/>
                <a:gd name="T84" fmla="*/ 1211 w 1783"/>
                <a:gd name="T85" fmla="*/ 958 h 2266"/>
                <a:gd name="T86" fmla="*/ 1269 w 1783"/>
                <a:gd name="T87" fmla="*/ 928 h 2266"/>
                <a:gd name="T88" fmla="*/ 1331 w 1783"/>
                <a:gd name="T89" fmla="*/ 904 h 2266"/>
                <a:gd name="T90" fmla="*/ 1393 w 1783"/>
                <a:gd name="T91" fmla="*/ 886 h 2266"/>
                <a:gd name="T92" fmla="*/ 1459 w 1783"/>
                <a:gd name="T93" fmla="*/ 872 h 2266"/>
                <a:gd name="T94" fmla="*/ 1527 w 1783"/>
                <a:gd name="T95" fmla="*/ 866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3" h="2266">
                  <a:moveTo>
                    <a:pt x="1783" y="432"/>
                  </a:moveTo>
                  <a:lnTo>
                    <a:pt x="1529" y="0"/>
                  </a:lnTo>
                  <a:lnTo>
                    <a:pt x="1529" y="0"/>
                  </a:lnTo>
                  <a:lnTo>
                    <a:pt x="1449" y="4"/>
                  </a:lnTo>
                  <a:lnTo>
                    <a:pt x="1373" y="10"/>
                  </a:lnTo>
                  <a:lnTo>
                    <a:pt x="1295" y="22"/>
                  </a:lnTo>
                  <a:lnTo>
                    <a:pt x="1221" y="36"/>
                  </a:lnTo>
                  <a:lnTo>
                    <a:pt x="1147" y="54"/>
                  </a:lnTo>
                  <a:lnTo>
                    <a:pt x="1073" y="76"/>
                  </a:lnTo>
                  <a:lnTo>
                    <a:pt x="1003" y="102"/>
                  </a:lnTo>
                  <a:lnTo>
                    <a:pt x="933" y="130"/>
                  </a:lnTo>
                  <a:lnTo>
                    <a:pt x="865" y="162"/>
                  </a:lnTo>
                  <a:lnTo>
                    <a:pt x="799" y="196"/>
                  </a:lnTo>
                  <a:lnTo>
                    <a:pt x="734" y="234"/>
                  </a:lnTo>
                  <a:lnTo>
                    <a:pt x="672" y="276"/>
                  </a:lnTo>
                  <a:lnTo>
                    <a:pt x="612" y="320"/>
                  </a:lnTo>
                  <a:lnTo>
                    <a:pt x="556" y="366"/>
                  </a:lnTo>
                  <a:lnTo>
                    <a:pt x="500" y="414"/>
                  </a:lnTo>
                  <a:lnTo>
                    <a:pt x="446" y="466"/>
                  </a:lnTo>
                  <a:lnTo>
                    <a:pt x="396" y="520"/>
                  </a:lnTo>
                  <a:lnTo>
                    <a:pt x="348" y="576"/>
                  </a:lnTo>
                  <a:lnTo>
                    <a:pt x="304" y="634"/>
                  </a:lnTo>
                  <a:lnTo>
                    <a:pt x="260" y="696"/>
                  </a:lnTo>
                  <a:lnTo>
                    <a:pt x="220" y="758"/>
                  </a:lnTo>
                  <a:lnTo>
                    <a:pt x="184" y="822"/>
                  </a:lnTo>
                  <a:lnTo>
                    <a:pt x="150" y="888"/>
                  </a:lnTo>
                  <a:lnTo>
                    <a:pt x="120" y="958"/>
                  </a:lnTo>
                  <a:lnTo>
                    <a:pt x="92" y="1028"/>
                  </a:lnTo>
                  <a:lnTo>
                    <a:pt x="68" y="1098"/>
                  </a:lnTo>
                  <a:lnTo>
                    <a:pt x="48" y="1172"/>
                  </a:lnTo>
                  <a:lnTo>
                    <a:pt x="30" y="1246"/>
                  </a:lnTo>
                  <a:lnTo>
                    <a:pt x="18" y="1322"/>
                  </a:lnTo>
                  <a:lnTo>
                    <a:pt x="8" y="1398"/>
                  </a:lnTo>
                  <a:lnTo>
                    <a:pt x="2" y="1476"/>
                  </a:lnTo>
                  <a:lnTo>
                    <a:pt x="0" y="1556"/>
                  </a:lnTo>
                  <a:lnTo>
                    <a:pt x="0" y="1556"/>
                  </a:lnTo>
                  <a:lnTo>
                    <a:pt x="0" y="1602"/>
                  </a:lnTo>
                  <a:lnTo>
                    <a:pt x="2" y="1648"/>
                  </a:lnTo>
                  <a:lnTo>
                    <a:pt x="6" y="1694"/>
                  </a:lnTo>
                  <a:lnTo>
                    <a:pt x="10" y="1740"/>
                  </a:lnTo>
                  <a:lnTo>
                    <a:pt x="16" y="1786"/>
                  </a:lnTo>
                  <a:lnTo>
                    <a:pt x="24" y="1832"/>
                  </a:lnTo>
                  <a:lnTo>
                    <a:pt x="34" y="1878"/>
                  </a:lnTo>
                  <a:lnTo>
                    <a:pt x="44" y="1922"/>
                  </a:lnTo>
                  <a:lnTo>
                    <a:pt x="54" y="1966"/>
                  </a:lnTo>
                  <a:lnTo>
                    <a:pt x="68" y="2012"/>
                  </a:lnTo>
                  <a:lnTo>
                    <a:pt x="82" y="2054"/>
                  </a:lnTo>
                  <a:lnTo>
                    <a:pt x="98" y="2098"/>
                  </a:lnTo>
                  <a:lnTo>
                    <a:pt x="114" y="2142"/>
                  </a:lnTo>
                  <a:lnTo>
                    <a:pt x="132" y="2184"/>
                  </a:lnTo>
                  <a:lnTo>
                    <a:pt x="152" y="2226"/>
                  </a:lnTo>
                  <a:lnTo>
                    <a:pt x="172" y="2266"/>
                  </a:lnTo>
                  <a:lnTo>
                    <a:pt x="418" y="1832"/>
                  </a:lnTo>
                  <a:lnTo>
                    <a:pt x="927" y="1836"/>
                  </a:lnTo>
                  <a:lnTo>
                    <a:pt x="927" y="1836"/>
                  </a:lnTo>
                  <a:lnTo>
                    <a:pt x="913" y="1802"/>
                  </a:lnTo>
                  <a:lnTo>
                    <a:pt x="901" y="1768"/>
                  </a:lnTo>
                  <a:lnTo>
                    <a:pt x="891" y="1734"/>
                  </a:lnTo>
                  <a:lnTo>
                    <a:pt x="881" y="1700"/>
                  </a:lnTo>
                  <a:lnTo>
                    <a:pt x="875" y="1664"/>
                  </a:lnTo>
                  <a:lnTo>
                    <a:pt x="871" y="1628"/>
                  </a:lnTo>
                  <a:lnTo>
                    <a:pt x="867" y="1592"/>
                  </a:lnTo>
                  <a:lnTo>
                    <a:pt x="867" y="1556"/>
                  </a:lnTo>
                  <a:lnTo>
                    <a:pt x="867" y="1556"/>
                  </a:lnTo>
                  <a:lnTo>
                    <a:pt x="867" y="1522"/>
                  </a:lnTo>
                  <a:lnTo>
                    <a:pt x="871" y="1488"/>
                  </a:lnTo>
                  <a:lnTo>
                    <a:pt x="875" y="1454"/>
                  </a:lnTo>
                  <a:lnTo>
                    <a:pt x="881" y="1420"/>
                  </a:lnTo>
                  <a:lnTo>
                    <a:pt x="887" y="1388"/>
                  </a:lnTo>
                  <a:lnTo>
                    <a:pt x="897" y="1356"/>
                  </a:lnTo>
                  <a:lnTo>
                    <a:pt x="907" y="1324"/>
                  </a:lnTo>
                  <a:lnTo>
                    <a:pt x="919" y="1294"/>
                  </a:lnTo>
                  <a:lnTo>
                    <a:pt x="931" y="1264"/>
                  </a:lnTo>
                  <a:lnTo>
                    <a:pt x="947" y="1236"/>
                  </a:lnTo>
                  <a:lnTo>
                    <a:pt x="963" y="1206"/>
                  </a:lnTo>
                  <a:lnTo>
                    <a:pt x="979" y="1180"/>
                  </a:lnTo>
                  <a:lnTo>
                    <a:pt x="997" y="1152"/>
                  </a:lnTo>
                  <a:lnTo>
                    <a:pt x="1017" y="1126"/>
                  </a:lnTo>
                  <a:lnTo>
                    <a:pt x="1037" y="1102"/>
                  </a:lnTo>
                  <a:lnTo>
                    <a:pt x="1059" y="1078"/>
                  </a:lnTo>
                  <a:lnTo>
                    <a:pt x="1083" y="1056"/>
                  </a:lnTo>
                  <a:lnTo>
                    <a:pt x="1107" y="1034"/>
                  </a:lnTo>
                  <a:lnTo>
                    <a:pt x="1131" y="1014"/>
                  </a:lnTo>
                  <a:lnTo>
                    <a:pt x="1157" y="994"/>
                  </a:lnTo>
                  <a:lnTo>
                    <a:pt x="1185" y="976"/>
                  </a:lnTo>
                  <a:lnTo>
                    <a:pt x="1211" y="958"/>
                  </a:lnTo>
                  <a:lnTo>
                    <a:pt x="1241" y="944"/>
                  </a:lnTo>
                  <a:lnTo>
                    <a:pt x="1269" y="928"/>
                  </a:lnTo>
                  <a:lnTo>
                    <a:pt x="1299" y="916"/>
                  </a:lnTo>
                  <a:lnTo>
                    <a:pt x="1331" y="904"/>
                  </a:lnTo>
                  <a:lnTo>
                    <a:pt x="1361" y="894"/>
                  </a:lnTo>
                  <a:lnTo>
                    <a:pt x="1393" y="886"/>
                  </a:lnTo>
                  <a:lnTo>
                    <a:pt x="1427" y="878"/>
                  </a:lnTo>
                  <a:lnTo>
                    <a:pt x="1459" y="872"/>
                  </a:lnTo>
                  <a:lnTo>
                    <a:pt x="1493" y="868"/>
                  </a:lnTo>
                  <a:lnTo>
                    <a:pt x="1527" y="866"/>
                  </a:lnTo>
                  <a:lnTo>
                    <a:pt x="1783" y="432"/>
                  </a:lnTo>
                  <a:close/>
                </a:path>
              </a:pathLst>
            </a:custGeom>
            <a:solidFill>
              <a:srgbClr val="706CA9"/>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0" name="Freeform 5"/>
            <p:cNvSpPr>
              <a:spLocks/>
            </p:cNvSpPr>
            <p:nvPr/>
          </p:nvSpPr>
          <p:spPr bwMode="auto">
            <a:xfrm rot="2700000">
              <a:off x="2715255" y="3971558"/>
              <a:ext cx="3594101" cy="1617617"/>
            </a:xfrm>
            <a:custGeom>
              <a:avLst/>
              <a:gdLst>
                <a:gd name="T0" fmla="*/ 1893 w 2644"/>
                <a:gd name="T1" fmla="*/ 40 h 1190"/>
                <a:gd name="T2" fmla="*/ 1841 w 2644"/>
                <a:gd name="T3" fmla="*/ 102 h 1190"/>
                <a:gd name="T4" fmla="*/ 1783 w 2644"/>
                <a:gd name="T5" fmla="*/ 158 h 1190"/>
                <a:gd name="T6" fmla="*/ 1719 w 2644"/>
                <a:gd name="T7" fmla="*/ 208 h 1190"/>
                <a:gd name="T8" fmla="*/ 1649 w 2644"/>
                <a:gd name="T9" fmla="*/ 248 h 1190"/>
                <a:gd name="T10" fmla="*/ 1575 w 2644"/>
                <a:gd name="T11" fmla="*/ 280 h 1190"/>
                <a:gd name="T12" fmla="*/ 1497 w 2644"/>
                <a:gd name="T13" fmla="*/ 304 h 1190"/>
                <a:gd name="T14" fmla="*/ 1417 w 2644"/>
                <a:gd name="T15" fmla="*/ 318 h 1190"/>
                <a:gd name="T16" fmla="*/ 1335 w 2644"/>
                <a:gd name="T17" fmla="*/ 324 h 1190"/>
                <a:gd name="T18" fmla="*/ 1291 w 2644"/>
                <a:gd name="T19" fmla="*/ 322 h 1190"/>
                <a:gd name="T20" fmla="*/ 1205 w 2644"/>
                <a:gd name="T21" fmla="*/ 312 h 1190"/>
                <a:gd name="T22" fmla="*/ 1121 w 2644"/>
                <a:gd name="T23" fmla="*/ 290 h 1190"/>
                <a:gd name="T24" fmla="*/ 1041 w 2644"/>
                <a:gd name="T25" fmla="*/ 258 h 1190"/>
                <a:gd name="T26" fmla="*/ 967 w 2644"/>
                <a:gd name="T27" fmla="*/ 216 h 1190"/>
                <a:gd name="T28" fmla="*/ 897 w 2644"/>
                <a:gd name="T29" fmla="*/ 166 h 1190"/>
                <a:gd name="T30" fmla="*/ 833 w 2644"/>
                <a:gd name="T31" fmla="*/ 108 h 1190"/>
                <a:gd name="T32" fmla="*/ 777 w 2644"/>
                <a:gd name="T33" fmla="*/ 40 h 1190"/>
                <a:gd name="T34" fmla="*/ 248 w 2644"/>
                <a:gd name="T35" fmla="*/ 0 h 1190"/>
                <a:gd name="T36" fmla="*/ 0 w 2644"/>
                <a:gd name="T37" fmla="*/ 436 h 1190"/>
                <a:gd name="T38" fmla="*/ 56 w 2644"/>
                <a:gd name="T39" fmla="*/ 522 h 1190"/>
                <a:gd name="T40" fmla="*/ 116 w 2644"/>
                <a:gd name="T41" fmla="*/ 602 h 1190"/>
                <a:gd name="T42" fmla="*/ 182 w 2644"/>
                <a:gd name="T43" fmla="*/ 680 h 1190"/>
                <a:gd name="T44" fmla="*/ 252 w 2644"/>
                <a:gd name="T45" fmla="*/ 750 h 1190"/>
                <a:gd name="T46" fmla="*/ 324 w 2644"/>
                <a:gd name="T47" fmla="*/ 818 h 1190"/>
                <a:gd name="T48" fmla="*/ 402 w 2644"/>
                <a:gd name="T49" fmla="*/ 880 h 1190"/>
                <a:gd name="T50" fmla="*/ 484 w 2644"/>
                <a:gd name="T51" fmla="*/ 936 h 1190"/>
                <a:gd name="T52" fmla="*/ 569 w 2644"/>
                <a:gd name="T53" fmla="*/ 988 h 1190"/>
                <a:gd name="T54" fmla="*/ 657 w 2644"/>
                <a:gd name="T55" fmla="*/ 1034 h 1190"/>
                <a:gd name="T56" fmla="*/ 749 w 2644"/>
                <a:gd name="T57" fmla="*/ 1074 h 1190"/>
                <a:gd name="T58" fmla="*/ 841 w 2644"/>
                <a:gd name="T59" fmla="*/ 1110 h 1190"/>
                <a:gd name="T60" fmla="*/ 937 w 2644"/>
                <a:gd name="T61" fmla="*/ 1138 h 1190"/>
                <a:gd name="T62" fmla="*/ 1035 w 2644"/>
                <a:gd name="T63" fmla="*/ 1160 h 1190"/>
                <a:gd name="T64" fmla="*/ 1133 w 2644"/>
                <a:gd name="T65" fmla="*/ 1176 h 1190"/>
                <a:gd name="T66" fmla="*/ 1233 w 2644"/>
                <a:gd name="T67" fmla="*/ 1186 h 1190"/>
                <a:gd name="T68" fmla="*/ 1335 w 2644"/>
                <a:gd name="T69" fmla="*/ 1190 h 1190"/>
                <a:gd name="T70" fmla="*/ 1385 w 2644"/>
                <a:gd name="T71" fmla="*/ 1190 h 1190"/>
                <a:gd name="T72" fmla="*/ 1483 w 2644"/>
                <a:gd name="T73" fmla="*/ 1182 h 1190"/>
                <a:gd name="T74" fmla="*/ 1579 w 2644"/>
                <a:gd name="T75" fmla="*/ 1170 h 1190"/>
                <a:gd name="T76" fmla="*/ 1675 w 2644"/>
                <a:gd name="T77" fmla="*/ 1152 h 1190"/>
                <a:gd name="T78" fmla="*/ 1769 w 2644"/>
                <a:gd name="T79" fmla="*/ 1128 h 1190"/>
                <a:gd name="T80" fmla="*/ 1861 w 2644"/>
                <a:gd name="T81" fmla="*/ 1098 h 1190"/>
                <a:gd name="T82" fmla="*/ 1951 w 2644"/>
                <a:gd name="T83" fmla="*/ 1062 h 1190"/>
                <a:gd name="T84" fmla="*/ 2037 w 2644"/>
                <a:gd name="T85" fmla="*/ 1022 h 1190"/>
                <a:gd name="T86" fmla="*/ 2122 w 2644"/>
                <a:gd name="T87" fmla="*/ 976 h 1190"/>
                <a:gd name="T88" fmla="*/ 2204 w 2644"/>
                <a:gd name="T89" fmla="*/ 924 h 1190"/>
                <a:gd name="T90" fmla="*/ 2282 w 2644"/>
                <a:gd name="T91" fmla="*/ 868 h 1190"/>
                <a:gd name="T92" fmla="*/ 2358 w 2644"/>
                <a:gd name="T93" fmla="*/ 808 h 1190"/>
                <a:gd name="T94" fmla="*/ 2428 w 2644"/>
                <a:gd name="T95" fmla="*/ 742 h 1190"/>
                <a:gd name="T96" fmla="*/ 2496 w 2644"/>
                <a:gd name="T97" fmla="*/ 672 h 1190"/>
                <a:gd name="T98" fmla="*/ 2558 w 2644"/>
                <a:gd name="T99" fmla="*/ 596 h 1190"/>
                <a:gd name="T100" fmla="*/ 2616 w 2644"/>
                <a:gd name="T101" fmla="*/ 518 h 1190"/>
                <a:gd name="T102" fmla="*/ 2144 w 2644"/>
                <a:gd name="T103" fmla="*/ 48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44" h="1190">
                  <a:moveTo>
                    <a:pt x="1893" y="40"/>
                  </a:moveTo>
                  <a:lnTo>
                    <a:pt x="1893" y="40"/>
                  </a:lnTo>
                  <a:lnTo>
                    <a:pt x="1867" y="72"/>
                  </a:lnTo>
                  <a:lnTo>
                    <a:pt x="1841" y="102"/>
                  </a:lnTo>
                  <a:lnTo>
                    <a:pt x="1813" y="132"/>
                  </a:lnTo>
                  <a:lnTo>
                    <a:pt x="1783" y="158"/>
                  </a:lnTo>
                  <a:lnTo>
                    <a:pt x="1751" y="184"/>
                  </a:lnTo>
                  <a:lnTo>
                    <a:pt x="1719" y="208"/>
                  </a:lnTo>
                  <a:lnTo>
                    <a:pt x="1683" y="228"/>
                  </a:lnTo>
                  <a:lnTo>
                    <a:pt x="1649" y="248"/>
                  </a:lnTo>
                  <a:lnTo>
                    <a:pt x="1613" y="266"/>
                  </a:lnTo>
                  <a:lnTo>
                    <a:pt x="1575" y="280"/>
                  </a:lnTo>
                  <a:lnTo>
                    <a:pt x="1537" y="294"/>
                  </a:lnTo>
                  <a:lnTo>
                    <a:pt x="1497" y="304"/>
                  </a:lnTo>
                  <a:lnTo>
                    <a:pt x="1457" y="312"/>
                  </a:lnTo>
                  <a:lnTo>
                    <a:pt x="1417" y="318"/>
                  </a:lnTo>
                  <a:lnTo>
                    <a:pt x="1377" y="322"/>
                  </a:lnTo>
                  <a:lnTo>
                    <a:pt x="1335" y="324"/>
                  </a:lnTo>
                  <a:lnTo>
                    <a:pt x="1335" y="324"/>
                  </a:lnTo>
                  <a:lnTo>
                    <a:pt x="1291" y="322"/>
                  </a:lnTo>
                  <a:lnTo>
                    <a:pt x="1247" y="318"/>
                  </a:lnTo>
                  <a:lnTo>
                    <a:pt x="1205" y="312"/>
                  </a:lnTo>
                  <a:lnTo>
                    <a:pt x="1163" y="302"/>
                  </a:lnTo>
                  <a:lnTo>
                    <a:pt x="1121" y="290"/>
                  </a:lnTo>
                  <a:lnTo>
                    <a:pt x="1081" y="274"/>
                  </a:lnTo>
                  <a:lnTo>
                    <a:pt x="1041" y="258"/>
                  </a:lnTo>
                  <a:lnTo>
                    <a:pt x="1003" y="238"/>
                  </a:lnTo>
                  <a:lnTo>
                    <a:pt x="967" y="216"/>
                  </a:lnTo>
                  <a:lnTo>
                    <a:pt x="931" y="192"/>
                  </a:lnTo>
                  <a:lnTo>
                    <a:pt x="897" y="166"/>
                  </a:lnTo>
                  <a:lnTo>
                    <a:pt x="863" y="138"/>
                  </a:lnTo>
                  <a:lnTo>
                    <a:pt x="833" y="108"/>
                  </a:lnTo>
                  <a:lnTo>
                    <a:pt x="805" y="74"/>
                  </a:lnTo>
                  <a:lnTo>
                    <a:pt x="777" y="40"/>
                  </a:lnTo>
                  <a:lnTo>
                    <a:pt x="753" y="4"/>
                  </a:lnTo>
                  <a:lnTo>
                    <a:pt x="248" y="0"/>
                  </a:lnTo>
                  <a:lnTo>
                    <a:pt x="0" y="436"/>
                  </a:lnTo>
                  <a:lnTo>
                    <a:pt x="0" y="436"/>
                  </a:lnTo>
                  <a:lnTo>
                    <a:pt x="28" y="480"/>
                  </a:lnTo>
                  <a:lnTo>
                    <a:pt x="56" y="522"/>
                  </a:lnTo>
                  <a:lnTo>
                    <a:pt x="86" y="562"/>
                  </a:lnTo>
                  <a:lnTo>
                    <a:pt x="116" y="602"/>
                  </a:lnTo>
                  <a:lnTo>
                    <a:pt x="148" y="642"/>
                  </a:lnTo>
                  <a:lnTo>
                    <a:pt x="182" y="680"/>
                  </a:lnTo>
                  <a:lnTo>
                    <a:pt x="216" y="716"/>
                  </a:lnTo>
                  <a:lnTo>
                    <a:pt x="252" y="750"/>
                  </a:lnTo>
                  <a:lnTo>
                    <a:pt x="288" y="784"/>
                  </a:lnTo>
                  <a:lnTo>
                    <a:pt x="324" y="818"/>
                  </a:lnTo>
                  <a:lnTo>
                    <a:pt x="364" y="850"/>
                  </a:lnTo>
                  <a:lnTo>
                    <a:pt x="402" y="880"/>
                  </a:lnTo>
                  <a:lnTo>
                    <a:pt x="442" y="908"/>
                  </a:lnTo>
                  <a:lnTo>
                    <a:pt x="484" y="936"/>
                  </a:lnTo>
                  <a:lnTo>
                    <a:pt x="526" y="962"/>
                  </a:lnTo>
                  <a:lnTo>
                    <a:pt x="569" y="988"/>
                  </a:lnTo>
                  <a:lnTo>
                    <a:pt x="613" y="1012"/>
                  </a:lnTo>
                  <a:lnTo>
                    <a:pt x="657" y="1034"/>
                  </a:lnTo>
                  <a:lnTo>
                    <a:pt x="703" y="1054"/>
                  </a:lnTo>
                  <a:lnTo>
                    <a:pt x="749" y="1074"/>
                  </a:lnTo>
                  <a:lnTo>
                    <a:pt x="795" y="1092"/>
                  </a:lnTo>
                  <a:lnTo>
                    <a:pt x="841" y="1110"/>
                  </a:lnTo>
                  <a:lnTo>
                    <a:pt x="889" y="1124"/>
                  </a:lnTo>
                  <a:lnTo>
                    <a:pt x="937" y="1138"/>
                  </a:lnTo>
                  <a:lnTo>
                    <a:pt x="985" y="1150"/>
                  </a:lnTo>
                  <a:lnTo>
                    <a:pt x="1035" y="1160"/>
                  </a:lnTo>
                  <a:lnTo>
                    <a:pt x="1083" y="1170"/>
                  </a:lnTo>
                  <a:lnTo>
                    <a:pt x="1133" y="1176"/>
                  </a:lnTo>
                  <a:lnTo>
                    <a:pt x="1183" y="1182"/>
                  </a:lnTo>
                  <a:lnTo>
                    <a:pt x="1233" y="1186"/>
                  </a:lnTo>
                  <a:lnTo>
                    <a:pt x="1285" y="1190"/>
                  </a:lnTo>
                  <a:lnTo>
                    <a:pt x="1335" y="1190"/>
                  </a:lnTo>
                  <a:lnTo>
                    <a:pt x="1335" y="1190"/>
                  </a:lnTo>
                  <a:lnTo>
                    <a:pt x="1385" y="1190"/>
                  </a:lnTo>
                  <a:lnTo>
                    <a:pt x="1433" y="1186"/>
                  </a:lnTo>
                  <a:lnTo>
                    <a:pt x="1483" y="1182"/>
                  </a:lnTo>
                  <a:lnTo>
                    <a:pt x="1531" y="1178"/>
                  </a:lnTo>
                  <a:lnTo>
                    <a:pt x="1579" y="1170"/>
                  </a:lnTo>
                  <a:lnTo>
                    <a:pt x="1627" y="1162"/>
                  </a:lnTo>
                  <a:lnTo>
                    <a:pt x="1675" y="1152"/>
                  </a:lnTo>
                  <a:lnTo>
                    <a:pt x="1723" y="1140"/>
                  </a:lnTo>
                  <a:lnTo>
                    <a:pt x="1769" y="1128"/>
                  </a:lnTo>
                  <a:lnTo>
                    <a:pt x="1815" y="1114"/>
                  </a:lnTo>
                  <a:lnTo>
                    <a:pt x="1861" y="1098"/>
                  </a:lnTo>
                  <a:lnTo>
                    <a:pt x="1905" y="1080"/>
                  </a:lnTo>
                  <a:lnTo>
                    <a:pt x="1951" y="1062"/>
                  </a:lnTo>
                  <a:lnTo>
                    <a:pt x="1995" y="1042"/>
                  </a:lnTo>
                  <a:lnTo>
                    <a:pt x="2037" y="1022"/>
                  </a:lnTo>
                  <a:lnTo>
                    <a:pt x="2081" y="1000"/>
                  </a:lnTo>
                  <a:lnTo>
                    <a:pt x="2122" y="976"/>
                  </a:lnTo>
                  <a:lnTo>
                    <a:pt x="2164" y="950"/>
                  </a:lnTo>
                  <a:lnTo>
                    <a:pt x="2204" y="924"/>
                  </a:lnTo>
                  <a:lnTo>
                    <a:pt x="2244" y="896"/>
                  </a:lnTo>
                  <a:lnTo>
                    <a:pt x="2282" y="868"/>
                  </a:lnTo>
                  <a:lnTo>
                    <a:pt x="2320" y="838"/>
                  </a:lnTo>
                  <a:lnTo>
                    <a:pt x="2358" y="808"/>
                  </a:lnTo>
                  <a:lnTo>
                    <a:pt x="2394" y="774"/>
                  </a:lnTo>
                  <a:lnTo>
                    <a:pt x="2428" y="742"/>
                  </a:lnTo>
                  <a:lnTo>
                    <a:pt x="2462" y="708"/>
                  </a:lnTo>
                  <a:lnTo>
                    <a:pt x="2496" y="672"/>
                  </a:lnTo>
                  <a:lnTo>
                    <a:pt x="2528" y="634"/>
                  </a:lnTo>
                  <a:lnTo>
                    <a:pt x="2558" y="596"/>
                  </a:lnTo>
                  <a:lnTo>
                    <a:pt x="2588" y="558"/>
                  </a:lnTo>
                  <a:lnTo>
                    <a:pt x="2616" y="518"/>
                  </a:lnTo>
                  <a:lnTo>
                    <a:pt x="2644" y="478"/>
                  </a:lnTo>
                  <a:lnTo>
                    <a:pt x="2144" y="480"/>
                  </a:lnTo>
                  <a:lnTo>
                    <a:pt x="1893" y="40"/>
                  </a:lnTo>
                  <a:close/>
                </a:path>
              </a:pathLst>
            </a:custGeom>
            <a:solidFill>
              <a:srgbClr val="C83681"/>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1" name="Freeform 6"/>
            <p:cNvSpPr>
              <a:spLocks/>
            </p:cNvSpPr>
            <p:nvPr/>
          </p:nvSpPr>
          <p:spPr bwMode="auto">
            <a:xfrm rot="2700000">
              <a:off x="5605619" y="2698488"/>
              <a:ext cx="2018624" cy="3140081"/>
            </a:xfrm>
            <a:custGeom>
              <a:avLst/>
              <a:gdLst>
                <a:gd name="T0" fmla="*/ 1291 w 1485"/>
                <a:gd name="T1" fmla="*/ 2306 h 2310"/>
                <a:gd name="T2" fmla="*/ 1335 w 1485"/>
                <a:gd name="T3" fmla="*/ 2220 h 2310"/>
                <a:gd name="T4" fmla="*/ 1375 w 1485"/>
                <a:gd name="T5" fmla="*/ 2130 h 2310"/>
                <a:gd name="T6" fmla="*/ 1409 w 1485"/>
                <a:gd name="T7" fmla="*/ 2038 h 2310"/>
                <a:gd name="T8" fmla="*/ 1435 w 1485"/>
                <a:gd name="T9" fmla="*/ 1944 h 2310"/>
                <a:gd name="T10" fmla="*/ 1457 w 1485"/>
                <a:gd name="T11" fmla="*/ 1848 h 2310"/>
                <a:gd name="T12" fmla="*/ 1473 w 1485"/>
                <a:gd name="T13" fmla="*/ 1750 h 2310"/>
                <a:gd name="T14" fmla="*/ 1483 w 1485"/>
                <a:gd name="T15" fmla="*/ 1652 h 2310"/>
                <a:gd name="T16" fmla="*/ 1485 w 1485"/>
                <a:gd name="T17" fmla="*/ 1554 h 2310"/>
                <a:gd name="T18" fmla="*/ 1483 w 1485"/>
                <a:gd name="T19" fmla="*/ 1476 h 2310"/>
                <a:gd name="T20" fmla="*/ 1469 w 1485"/>
                <a:gd name="T21" fmla="*/ 1324 h 2310"/>
                <a:gd name="T22" fmla="*/ 1439 w 1485"/>
                <a:gd name="T23" fmla="*/ 1176 h 2310"/>
                <a:gd name="T24" fmla="*/ 1395 w 1485"/>
                <a:gd name="T25" fmla="*/ 1034 h 2310"/>
                <a:gd name="T26" fmla="*/ 1341 w 1485"/>
                <a:gd name="T27" fmla="*/ 898 h 2310"/>
                <a:gd name="T28" fmla="*/ 1273 w 1485"/>
                <a:gd name="T29" fmla="*/ 768 h 2310"/>
                <a:gd name="T30" fmla="*/ 1193 w 1485"/>
                <a:gd name="T31" fmla="*/ 646 h 2310"/>
                <a:gd name="T32" fmla="*/ 1103 w 1485"/>
                <a:gd name="T33" fmla="*/ 534 h 2310"/>
                <a:gd name="T34" fmla="*/ 1003 w 1485"/>
                <a:gd name="T35" fmla="*/ 428 h 2310"/>
                <a:gd name="T36" fmla="*/ 893 w 1485"/>
                <a:gd name="T37" fmla="*/ 334 h 2310"/>
                <a:gd name="T38" fmla="*/ 775 w 1485"/>
                <a:gd name="T39" fmla="*/ 248 h 2310"/>
                <a:gd name="T40" fmla="*/ 648 w 1485"/>
                <a:gd name="T41" fmla="*/ 174 h 2310"/>
                <a:gd name="T42" fmla="*/ 516 w 1485"/>
                <a:gd name="T43" fmla="*/ 112 h 2310"/>
                <a:gd name="T44" fmla="*/ 376 w 1485"/>
                <a:gd name="T45" fmla="*/ 64 h 2310"/>
                <a:gd name="T46" fmla="*/ 232 w 1485"/>
                <a:gd name="T47" fmla="*/ 28 h 2310"/>
                <a:gd name="T48" fmla="*/ 82 w 1485"/>
                <a:gd name="T49" fmla="*/ 6 h 2310"/>
                <a:gd name="T50" fmla="*/ 258 w 1485"/>
                <a:gd name="T51" fmla="*/ 430 h 2310"/>
                <a:gd name="T52" fmla="*/ 0 w 1485"/>
                <a:gd name="T53" fmla="*/ 868 h 2310"/>
                <a:gd name="T54" fmla="*/ 64 w 1485"/>
                <a:gd name="T55" fmla="*/ 878 h 2310"/>
                <a:gd name="T56" fmla="*/ 126 w 1485"/>
                <a:gd name="T57" fmla="*/ 892 h 2310"/>
                <a:gd name="T58" fmla="*/ 186 w 1485"/>
                <a:gd name="T59" fmla="*/ 914 h 2310"/>
                <a:gd name="T60" fmla="*/ 244 w 1485"/>
                <a:gd name="T61" fmla="*/ 940 h 2310"/>
                <a:gd name="T62" fmla="*/ 298 w 1485"/>
                <a:gd name="T63" fmla="*/ 972 h 2310"/>
                <a:gd name="T64" fmla="*/ 348 w 1485"/>
                <a:gd name="T65" fmla="*/ 1006 h 2310"/>
                <a:gd name="T66" fmla="*/ 396 w 1485"/>
                <a:gd name="T67" fmla="*/ 1046 h 2310"/>
                <a:gd name="T68" fmla="*/ 440 w 1485"/>
                <a:gd name="T69" fmla="*/ 1090 h 2310"/>
                <a:gd name="T70" fmla="*/ 478 w 1485"/>
                <a:gd name="T71" fmla="*/ 1138 h 2310"/>
                <a:gd name="T72" fmla="*/ 514 w 1485"/>
                <a:gd name="T73" fmla="*/ 1190 h 2310"/>
                <a:gd name="T74" fmla="*/ 544 w 1485"/>
                <a:gd name="T75" fmla="*/ 1244 h 2310"/>
                <a:gd name="T76" fmla="*/ 570 w 1485"/>
                <a:gd name="T77" fmla="*/ 1302 h 2310"/>
                <a:gd name="T78" fmla="*/ 590 w 1485"/>
                <a:gd name="T79" fmla="*/ 1362 h 2310"/>
                <a:gd name="T80" fmla="*/ 606 w 1485"/>
                <a:gd name="T81" fmla="*/ 1424 h 2310"/>
                <a:gd name="T82" fmla="*/ 614 w 1485"/>
                <a:gd name="T83" fmla="*/ 1488 h 2310"/>
                <a:gd name="T84" fmla="*/ 618 w 1485"/>
                <a:gd name="T85" fmla="*/ 1554 h 2310"/>
                <a:gd name="T86" fmla="*/ 616 w 1485"/>
                <a:gd name="T87" fmla="*/ 1596 h 2310"/>
                <a:gd name="T88" fmla="*/ 606 w 1485"/>
                <a:gd name="T89" fmla="*/ 1678 h 2310"/>
                <a:gd name="T90" fmla="*/ 588 w 1485"/>
                <a:gd name="T91" fmla="*/ 1758 h 2310"/>
                <a:gd name="T92" fmla="*/ 558 w 1485"/>
                <a:gd name="T93" fmla="*/ 1836 h 2310"/>
                <a:gd name="T94" fmla="*/ 789 w 1485"/>
                <a:gd name="T95" fmla="*/ 2310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5" h="2310">
                  <a:moveTo>
                    <a:pt x="1291" y="2306"/>
                  </a:moveTo>
                  <a:lnTo>
                    <a:pt x="1291" y="2306"/>
                  </a:lnTo>
                  <a:lnTo>
                    <a:pt x="1315" y="2264"/>
                  </a:lnTo>
                  <a:lnTo>
                    <a:pt x="1335" y="2220"/>
                  </a:lnTo>
                  <a:lnTo>
                    <a:pt x="1357" y="2174"/>
                  </a:lnTo>
                  <a:lnTo>
                    <a:pt x="1375" y="2130"/>
                  </a:lnTo>
                  <a:lnTo>
                    <a:pt x="1393" y="2084"/>
                  </a:lnTo>
                  <a:lnTo>
                    <a:pt x="1409" y="2038"/>
                  </a:lnTo>
                  <a:lnTo>
                    <a:pt x="1423" y="1990"/>
                  </a:lnTo>
                  <a:lnTo>
                    <a:pt x="1435" y="1944"/>
                  </a:lnTo>
                  <a:lnTo>
                    <a:pt x="1447" y="1896"/>
                  </a:lnTo>
                  <a:lnTo>
                    <a:pt x="1457" y="1848"/>
                  </a:lnTo>
                  <a:lnTo>
                    <a:pt x="1465" y="1800"/>
                  </a:lnTo>
                  <a:lnTo>
                    <a:pt x="1473" y="1750"/>
                  </a:lnTo>
                  <a:lnTo>
                    <a:pt x="1479" y="1702"/>
                  </a:lnTo>
                  <a:lnTo>
                    <a:pt x="1483" y="1652"/>
                  </a:lnTo>
                  <a:lnTo>
                    <a:pt x="1485" y="1604"/>
                  </a:lnTo>
                  <a:lnTo>
                    <a:pt x="1485" y="1554"/>
                  </a:lnTo>
                  <a:lnTo>
                    <a:pt x="1485" y="1554"/>
                  </a:lnTo>
                  <a:lnTo>
                    <a:pt x="1483" y="1476"/>
                  </a:lnTo>
                  <a:lnTo>
                    <a:pt x="1477" y="1400"/>
                  </a:lnTo>
                  <a:lnTo>
                    <a:pt x="1469" y="1324"/>
                  </a:lnTo>
                  <a:lnTo>
                    <a:pt x="1455" y="1250"/>
                  </a:lnTo>
                  <a:lnTo>
                    <a:pt x="1439" y="1176"/>
                  </a:lnTo>
                  <a:lnTo>
                    <a:pt x="1419" y="1104"/>
                  </a:lnTo>
                  <a:lnTo>
                    <a:pt x="1395" y="1034"/>
                  </a:lnTo>
                  <a:lnTo>
                    <a:pt x="1369" y="966"/>
                  </a:lnTo>
                  <a:lnTo>
                    <a:pt x="1341" y="898"/>
                  </a:lnTo>
                  <a:lnTo>
                    <a:pt x="1307" y="832"/>
                  </a:lnTo>
                  <a:lnTo>
                    <a:pt x="1273" y="768"/>
                  </a:lnTo>
                  <a:lnTo>
                    <a:pt x="1233" y="706"/>
                  </a:lnTo>
                  <a:lnTo>
                    <a:pt x="1193" y="646"/>
                  </a:lnTo>
                  <a:lnTo>
                    <a:pt x="1149" y="588"/>
                  </a:lnTo>
                  <a:lnTo>
                    <a:pt x="1103" y="534"/>
                  </a:lnTo>
                  <a:lnTo>
                    <a:pt x="1053" y="480"/>
                  </a:lnTo>
                  <a:lnTo>
                    <a:pt x="1003" y="428"/>
                  </a:lnTo>
                  <a:lnTo>
                    <a:pt x="949" y="380"/>
                  </a:lnTo>
                  <a:lnTo>
                    <a:pt x="893" y="334"/>
                  </a:lnTo>
                  <a:lnTo>
                    <a:pt x="835" y="290"/>
                  </a:lnTo>
                  <a:lnTo>
                    <a:pt x="775" y="248"/>
                  </a:lnTo>
                  <a:lnTo>
                    <a:pt x="713" y="210"/>
                  </a:lnTo>
                  <a:lnTo>
                    <a:pt x="648" y="174"/>
                  </a:lnTo>
                  <a:lnTo>
                    <a:pt x="582" y="142"/>
                  </a:lnTo>
                  <a:lnTo>
                    <a:pt x="516" y="112"/>
                  </a:lnTo>
                  <a:lnTo>
                    <a:pt x="446" y="86"/>
                  </a:lnTo>
                  <a:lnTo>
                    <a:pt x="376" y="64"/>
                  </a:lnTo>
                  <a:lnTo>
                    <a:pt x="304" y="44"/>
                  </a:lnTo>
                  <a:lnTo>
                    <a:pt x="232" y="28"/>
                  </a:lnTo>
                  <a:lnTo>
                    <a:pt x="156" y="14"/>
                  </a:lnTo>
                  <a:lnTo>
                    <a:pt x="82" y="6"/>
                  </a:lnTo>
                  <a:lnTo>
                    <a:pt x="4" y="0"/>
                  </a:lnTo>
                  <a:lnTo>
                    <a:pt x="258" y="430"/>
                  </a:lnTo>
                  <a:lnTo>
                    <a:pt x="0" y="868"/>
                  </a:lnTo>
                  <a:lnTo>
                    <a:pt x="0" y="868"/>
                  </a:lnTo>
                  <a:lnTo>
                    <a:pt x="32" y="872"/>
                  </a:lnTo>
                  <a:lnTo>
                    <a:pt x="64" y="878"/>
                  </a:lnTo>
                  <a:lnTo>
                    <a:pt x="96" y="884"/>
                  </a:lnTo>
                  <a:lnTo>
                    <a:pt x="126" y="892"/>
                  </a:lnTo>
                  <a:lnTo>
                    <a:pt x="156" y="902"/>
                  </a:lnTo>
                  <a:lnTo>
                    <a:pt x="186" y="914"/>
                  </a:lnTo>
                  <a:lnTo>
                    <a:pt x="216" y="926"/>
                  </a:lnTo>
                  <a:lnTo>
                    <a:pt x="244" y="940"/>
                  </a:lnTo>
                  <a:lnTo>
                    <a:pt x="270" y="956"/>
                  </a:lnTo>
                  <a:lnTo>
                    <a:pt x="298" y="972"/>
                  </a:lnTo>
                  <a:lnTo>
                    <a:pt x="324" y="988"/>
                  </a:lnTo>
                  <a:lnTo>
                    <a:pt x="348" y="1006"/>
                  </a:lnTo>
                  <a:lnTo>
                    <a:pt x="372" y="1026"/>
                  </a:lnTo>
                  <a:lnTo>
                    <a:pt x="396" y="1046"/>
                  </a:lnTo>
                  <a:lnTo>
                    <a:pt x="418" y="1068"/>
                  </a:lnTo>
                  <a:lnTo>
                    <a:pt x="440" y="1090"/>
                  </a:lnTo>
                  <a:lnTo>
                    <a:pt x="460" y="1114"/>
                  </a:lnTo>
                  <a:lnTo>
                    <a:pt x="478" y="1138"/>
                  </a:lnTo>
                  <a:lnTo>
                    <a:pt x="498" y="1164"/>
                  </a:lnTo>
                  <a:lnTo>
                    <a:pt x="514" y="1190"/>
                  </a:lnTo>
                  <a:lnTo>
                    <a:pt x="530" y="1216"/>
                  </a:lnTo>
                  <a:lnTo>
                    <a:pt x="544" y="1244"/>
                  </a:lnTo>
                  <a:lnTo>
                    <a:pt x="558" y="1272"/>
                  </a:lnTo>
                  <a:lnTo>
                    <a:pt x="570" y="1302"/>
                  </a:lnTo>
                  <a:lnTo>
                    <a:pt x="582" y="1332"/>
                  </a:lnTo>
                  <a:lnTo>
                    <a:pt x="590" y="1362"/>
                  </a:lnTo>
                  <a:lnTo>
                    <a:pt x="598" y="1392"/>
                  </a:lnTo>
                  <a:lnTo>
                    <a:pt x="606" y="1424"/>
                  </a:lnTo>
                  <a:lnTo>
                    <a:pt x="612" y="1456"/>
                  </a:lnTo>
                  <a:lnTo>
                    <a:pt x="614" y="1488"/>
                  </a:lnTo>
                  <a:lnTo>
                    <a:pt x="618" y="1520"/>
                  </a:lnTo>
                  <a:lnTo>
                    <a:pt x="618" y="1554"/>
                  </a:lnTo>
                  <a:lnTo>
                    <a:pt x="618" y="1554"/>
                  </a:lnTo>
                  <a:lnTo>
                    <a:pt x="616" y="1596"/>
                  </a:lnTo>
                  <a:lnTo>
                    <a:pt x="614" y="1636"/>
                  </a:lnTo>
                  <a:lnTo>
                    <a:pt x="606" y="1678"/>
                  </a:lnTo>
                  <a:lnTo>
                    <a:pt x="598" y="1718"/>
                  </a:lnTo>
                  <a:lnTo>
                    <a:pt x="588" y="1758"/>
                  </a:lnTo>
                  <a:lnTo>
                    <a:pt x="574" y="1798"/>
                  </a:lnTo>
                  <a:lnTo>
                    <a:pt x="558" y="1836"/>
                  </a:lnTo>
                  <a:lnTo>
                    <a:pt x="540" y="1872"/>
                  </a:lnTo>
                  <a:lnTo>
                    <a:pt x="789" y="2310"/>
                  </a:lnTo>
                  <a:lnTo>
                    <a:pt x="1291" y="2306"/>
                  </a:lnTo>
                  <a:close/>
                </a:path>
              </a:pathLst>
            </a:custGeom>
            <a:solidFill>
              <a:srgbClr val="858585"/>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2" name="TextBox 101"/>
            <p:cNvSpPr txBox="1"/>
            <p:nvPr/>
          </p:nvSpPr>
          <p:spPr>
            <a:xfrm>
              <a:off x="4651422" y="2131204"/>
              <a:ext cx="1285684"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NEGOTIATION PROCESS</a:t>
              </a:r>
            </a:p>
          </p:txBody>
        </p:sp>
        <p:sp>
          <p:nvSpPr>
            <p:cNvPr id="103" name="TextBox 102"/>
            <p:cNvSpPr txBox="1"/>
            <p:nvPr/>
          </p:nvSpPr>
          <p:spPr>
            <a:xfrm>
              <a:off x="6221438" y="4232623"/>
              <a:ext cx="1281377"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DISTRIBUTION </a:t>
              </a:r>
              <a:r>
                <a:rPr lang="en-US" sz="1800" dirty="0" smtClean="0">
                  <a:solidFill>
                    <a:schemeClr val="bg1"/>
                  </a:solidFill>
                  <a:latin typeface="AIA Everest Condensed" panose="00000506000000000000" pitchFamily="50" charset="0"/>
                </a:rPr>
                <a:t>AGREEMENT</a:t>
              </a:r>
              <a:endParaRPr lang="en-US" sz="1800" dirty="0">
                <a:solidFill>
                  <a:schemeClr val="bg1"/>
                </a:solidFill>
                <a:latin typeface="AIA Everest Condensed" panose="00000506000000000000" pitchFamily="50" charset="0"/>
              </a:endParaRPr>
            </a:p>
          </p:txBody>
        </p:sp>
        <p:sp>
          <p:nvSpPr>
            <p:cNvPr id="104" name="TextBox 103"/>
            <p:cNvSpPr txBox="1"/>
            <p:nvPr/>
          </p:nvSpPr>
          <p:spPr>
            <a:xfrm>
              <a:off x="3666038" y="4822932"/>
              <a:ext cx="2028612" cy="605294"/>
            </a:xfrm>
            <a:prstGeom prst="rect">
              <a:avLst/>
            </a:prstGeom>
            <a:noFill/>
          </p:spPr>
          <p:txBody>
            <a:bodyPr wrap="square" rtlCol="0">
              <a:spAutoFit/>
            </a:bodyPr>
            <a:lstStyle/>
            <a:p>
              <a:pPr algn="ctr">
                <a:lnSpc>
                  <a:spcPts val="2000"/>
                </a:lnSpc>
              </a:pPr>
              <a:r>
                <a:rPr lang="en-US" sz="1800" dirty="0" smtClean="0">
                  <a:solidFill>
                    <a:schemeClr val="bg1"/>
                  </a:solidFill>
                  <a:latin typeface="AIA Everest Condensed" panose="00000506000000000000" pitchFamily="50" charset="0"/>
                </a:rPr>
                <a:t>COMPENSATION &amp; REMUNERATION</a:t>
              </a:r>
              <a:endParaRPr lang="en-US" sz="1800" dirty="0">
                <a:solidFill>
                  <a:schemeClr val="bg1"/>
                </a:solidFill>
                <a:latin typeface="AIA Everest Condensed" panose="00000506000000000000" pitchFamily="50" charset="0"/>
              </a:endParaRPr>
            </a:p>
          </p:txBody>
        </p:sp>
        <p:grpSp>
          <p:nvGrpSpPr>
            <p:cNvPr id="105" name="Group 104"/>
            <p:cNvGrpSpPr/>
            <p:nvPr/>
          </p:nvGrpSpPr>
          <p:grpSpPr>
            <a:xfrm>
              <a:off x="5997659" y="2291469"/>
              <a:ext cx="639651" cy="638145"/>
              <a:chOff x="5629374" y="1902590"/>
              <a:chExt cx="639651" cy="638145"/>
            </a:xfrm>
          </p:grpSpPr>
          <p:sp>
            <p:nvSpPr>
              <p:cNvPr id="116" name="Oval 115"/>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p:cNvSpPr txBox="1"/>
              <p:nvPr/>
            </p:nvSpPr>
            <p:spPr>
              <a:xfrm>
                <a:off x="5662028"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01</a:t>
                </a:r>
              </a:p>
            </p:txBody>
          </p:sp>
        </p:grpSp>
        <p:pic>
          <p:nvPicPr>
            <p:cNvPr id="106" name="Picture 10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613" y="3714149"/>
              <a:ext cx="539392" cy="377999"/>
            </a:xfrm>
            <a:prstGeom prst="rect">
              <a:avLst/>
            </a:prstGeom>
          </p:spPr>
        </p:pic>
        <p:pic>
          <p:nvPicPr>
            <p:cNvPr id="107" name="Picture 10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173" y="2388269"/>
              <a:ext cx="426244" cy="426244"/>
            </a:xfrm>
            <a:prstGeom prst="rect">
              <a:avLst/>
            </a:prstGeom>
          </p:spPr>
        </p:pic>
        <p:pic>
          <p:nvPicPr>
            <p:cNvPr id="108" name="Picture 10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6693" y="4308509"/>
              <a:ext cx="476828" cy="438425"/>
            </a:xfrm>
            <a:prstGeom prst="rect">
              <a:avLst/>
            </a:prstGeom>
          </p:spPr>
        </p:pic>
        <p:grpSp>
          <p:nvGrpSpPr>
            <p:cNvPr id="110" name="Group 109"/>
            <p:cNvGrpSpPr/>
            <p:nvPr/>
          </p:nvGrpSpPr>
          <p:grpSpPr>
            <a:xfrm>
              <a:off x="5764331" y="4922354"/>
              <a:ext cx="626297" cy="638145"/>
              <a:chOff x="5629374" y="1902590"/>
              <a:chExt cx="626297" cy="638145"/>
            </a:xfrm>
          </p:grpSpPr>
          <p:sp>
            <p:nvSpPr>
              <p:cNvPr id="114" name="Oval 113"/>
              <p:cNvSpPr/>
              <p:nvPr/>
            </p:nvSpPr>
            <p:spPr>
              <a:xfrm>
                <a:off x="5629374" y="1914438"/>
                <a:ext cx="626297" cy="626297"/>
              </a:xfrm>
              <a:prstGeom prst="ellipse">
                <a:avLst/>
              </a:prstGeom>
              <a:solidFill>
                <a:srgbClr val="4B92BE"/>
              </a:solidFill>
              <a:ln w="38100">
                <a:solidFill>
                  <a:srgbClr val="D2E4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02</a:t>
                </a:r>
              </a:p>
            </p:txBody>
          </p:sp>
        </p:grpSp>
        <p:grpSp>
          <p:nvGrpSpPr>
            <p:cNvPr id="111" name="Group 110"/>
            <p:cNvGrpSpPr/>
            <p:nvPr/>
          </p:nvGrpSpPr>
          <p:grpSpPr>
            <a:xfrm>
              <a:off x="3618093" y="3374072"/>
              <a:ext cx="626297" cy="638145"/>
              <a:chOff x="5629374" y="1902590"/>
              <a:chExt cx="626297" cy="638145"/>
            </a:xfrm>
          </p:grpSpPr>
          <p:sp>
            <p:nvSpPr>
              <p:cNvPr id="112" name="Oval 111"/>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03</a:t>
                </a:r>
              </a:p>
            </p:txBody>
          </p:sp>
        </p:grpSp>
      </p:grpSp>
      <p:grpSp>
        <p:nvGrpSpPr>
          <p:cNvPr id="72" name="Group 71"/>
          <p:cNvGrpSpPr/>
          <p:nvPr/>
        </p:nvGrpSpPr>
        <p:grpSpPr>
          <a:xfrm>
            <a:off x="5675177" y="6473006"/>
            <a:ext cx="841647" cy="348813"/>
            <a:chOff x="6174243" y="6473006"/>
            <a:chExt cx="841647" cy="348813"/>
          </a:xfrm>
        </p:grpSpPr>
        <p:grpSp>
          <p:nvGrpSpPr>
            <p:cNvPr id="73" name="Group 72"/>
            <p:cNvGrpSpPr/>
            <p:nvPr/>
          </p:nvGrpSpPr>
          <p:grpSpPr>
            <a:xfrm>
              <a:off x="6833010" y="6570694"/>
              <a:ext cx="182880" cy="182880"/>
              <a:chOff x="5794754" y="6385951"/>
              <a:chExt cx="596348" cy="598867"/>
            </a:xfrm>
          </p:grpSpPr>
          <p:sp>
            <p:nvSpPr>
              <p:cNvPr id="80"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1" name="Group 80"/>
              <p:cNvGrpSpPr/>
              <p:nvPr/>
            </p:nvGrpSpPr>
            <p:grpSpPr>
              <a:xfrm>
                <a:off x="5946646" y="6625274"/>
                <a:ext cx="298708" cy="149354"/>
                <a:chOff x="9820952" y="3104564"/>
                <a:chExt cx="274321" cy="137160"/>
              </a:xfrm>
            </p:grpSpPr>
            <p:cxnSp>
              <p:nvCxnSpPr>
                <p:cNvPr id="82" name="Straight Connector 81"/>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74" name="Group 73"/>
            <p:cNvGrpSpPr/>
            <p:nvPr/>
          </p:nvGrpSpPr>
          <p:grpSpPr>
            <a:xfrm rot="10800000">
              <a:off x="6174243" y="6569734"/>
              <a:ext cx="182880" cy="182880"/>
              <a:chOff x="5794754" y="6354763"/>
              <a:chExt cx="596348" cy="598867"/>
            </a:xfrm>
          </p:grpSpPr>
          <p:sp>
            <p:nvSpPr>
              <p:cNvPr id="76"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7" name="Group 76"/>
              <p:cNvGrpSpPr/>
              <p:nvPr/>
            </p:nvGrpSpPr>
            <p:grpSpPr>
              <a:xfrm>
                <a:off x="5946646" y="6594086"/>
                <a:ext cx="298708" cy="149354"/>
                <a:chOff x="9820952" y="3075924"/>
                <a:chExt cx="274321" cy="137160"/>
              </a:xfrm>
            </p:grpSpPr>
            <p:cxnSp>
              <p:nvCxnSpPr>
                <p:cNvPr id="78" name="Straight Connector 77"/>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75" name="TextBox 74"/>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5</a:t>
              </a:r>
              <a:endParaRPr lang="en-US" altLang="en-US" sz="1200" dirty="0">
                <a:solidFill>
                  <a:srgbClr val="6A6A6A"/>
                </a:solidFill>
                <a:latin typeface="AIA Everest" panose="00000500000000000000" pitchFamily="2" charset="0"/>
              </a:endParaRPr>
            </a:p>
          </p:txBody>
        </p:sp>
      </p:grpSp>
      <p:sp>
        <p:nvSpPr>
          <p:cNvPr id="60" name="TextBox 59"/>
          <p:cNvSpPr txBox="1"/>
          <p:nvPr/>
        </p:nvSpPr>
        <p:spPr>
          <a:xfrm>
            <a:off x="1355154" y="1032746"/>
            <a:ext cx="9570021" cy="430887"/>
          </a:xfrm>
          <a:prstGeom prst="rect">
            <a:avLst/>
          </a:prstGeom>
          <a:noFill/>
        </p:spPr>
        <p:txBody>
          <a:bodyPr wrap="square" rtlCol="0">
            <a:spAutoFit/>
          </a:bodyPr>
          <a:lstStyle>
            <a:defPPr>
              <a:defRPr lang="en-US"/>
            </a:defPPr>
            <a:lvl1pPr algn="ctr">
              <a:defRPr sz="2200">
                <a:solidFill>
                  <a:srgbClr val="2B343D"/>
                </a:solidFill>
                <a:latin typeface="AIA Everest Condensed Medium" panose="00000606000000000000" pitchFamily="2" charset="0"/>
                <a:cs typeface="AIA" panose="02000506000000020004" pitchFamily="2" charset="-34"/>
              </a:defRPr>
            </a:lvl1pPr>
          </a:lstStyle>
          <a:p>
            <a:r>
              <a:rPr lang="en-US" dirty="0" smtClean="0"/>
              <a:t>KEY </a:t>
            </a:r>
            <a:r>
              <a:rPr lang="en-US" dirty="0"/>
              <a:t>CONSIDERATIONS AT EACH STAGE</a:t>
            </a:r>
          </a:p>
        </p:txBody>
      </p:sp>
      <p:grpSp>
        <p:nvGrpSpPr>
          <p:cNvPr id="61" name="Group 60"/>
          <p:cNvGrpSpPr/>
          <p:nvPr/>
        </p:nvGrpSpPr>
        <p:grpSpPr>
          <a:xfrm>
            <a:off x="140456" y="879874"/>
            <a:ext cx="11909921" cy="458191"/>
            <a:chOff x="140456" y="879874"/>
            <a:chExt cx="11909921" cy="458191"/>
          </a:xfrm>
        </p:grpSpPr>
        <p:sp>
          <p:nvSpPr>
            <p:cNvPr id="62" name="Rectangle 61"/>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3" name="Picture 6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4" name="Rectangle 63"/>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5" name="Rectangle 64"/>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6" name="Picture 6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67" name="Picture 6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68" name="Rectangle 67"/>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grpSp>
        <p:nvGrpSpPr>
          <p:cNvPr id="70" name="Group 69"/>
          <p:cNvGrpSpPr/>
          <p:nvPr/>
        </p:nvGrpSpPr>
        <p:grpSpPr>
          <a:xfrm>
            <a:off x="502920" y="2743200"/>
            <a:ext cx="2860182" cy="1986998"/>
            <a:chOff x="164649" y="2794385"/>
            <a:chExt cx="2860182" cy="1986998"/>
          </a:xfrm>
        </p:grpSpPr>
        <p:sp>
          <p:nvSpPr>
            <p:cNvPr id="71" name="Rectangle 70"/>
            <p:cNvSpPr/>
            <p:nvPr/>
          </p:nvSpPr>
          <p:spPr>
            <a:xfrm>
              <a:off x="269022" y="3166709"/>
              <a:ext cx="2516823" cy="765196"/>
            </a:xfrm>
            <a:prstGeom prst="rect">
              <a:avLst/>
            </a:prstGeom>
            <a:solidFill>
              <a:srgbClr val="ADB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4" name="Rectangle 83"/>
            <p:cNvSpPr/>
            <p:nvPr/>
          </p:nvSpPr>
          <p:spPr>
            <a:xfrm>
              <a:off x="267876" y="3166709"/>
              <a:ext cx="80532" cy="765195"/>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5" name="TextBox 84"/>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86" name="TextBox 85"/>
            <p:cNvSpPr txBox="1"/>
            <p:nvPr/>
          </p:nvSpPr>
          <p:spPr>
            <a:xfrm>
              <a:off x="333975" y="3234550"/>
              <a:ext cx="2453016" cy="707886"/>
            </a:xfrm>
            <a:prstGeom prst="rect">
              <a:avLst/>
            </a:prstGeom>
            <a:noFill/>
          </p:spPr>
          <p:txBody>
            <a:bodyPr wrap="square" rtlCol="0">
              <a:spAutoFit/>
            </a:bodyPr>
            <a:lstStyle>
              <a:defPPr>
                <a:defRPr lang="en-US"/>
              </a:defPPr>
              <a:lvl1pPr>
                <a:lnSpc>
                  <a:spcPts val="2400"/>
                </a:lnSpc>
                <a:defRPr sz="2400">
                  <a:solidFill>
                    <a:srgbClr val="D6D8DA"/>
                  </a:solidFill>
                  <a:latin typeface="AIA Everest Condensed" panose="00000506000000000000" pitchFamily="50" charset="0"/>
                </a:defRPr>
              </a:lvl1pPr>
            </a:lstStyle>
            <a:p>
              <a:r>
                <a:rPr lang="en-US" dirty="0"/>
                <a:t>KEY CONSIDERATIONS AT EACH STAGE</a:t>
              </a:r>
            </a:p>
          </p:txBody>
        </p:sp>
        <p:sp>
          <p:nvSpPr>
            <p:cNvPr id="87" name="Rectangle 86"/>
            <p:cNvSpPr/>
            <p:nvPr/>
          </p:nvSpPr>
          <p:spPr>
            <a:xfrm>
              <a:off x="270168" y="4016187"/>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8" name="Rectangle 87"/>
            <p:cNvSpPr/>
            <p:nvPr/>
          </p:nvSpPr>
          <p:spPr>
            <a:xfrm>
              <a:off x="269022" y="4016187"/>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9" name="TextBox 88"/>
            <p:cNvSpPr txBox="1"/>
            <p:nvPr/>
          </p:nvSpPr>
          <p:spPr>
            <a:xfrm>
              <a:off x="333975" y="4073496"/>
              <a:ext cx="2451870"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AIA GROUP GOVERNANCE </a:t>
              </a:r>
            </a:p>
          </p:txBody>
        </p:sp>
      </p:grpSp>
      <p:sp>
        <p:nvSpPr>
          <p:cNvPr id="90" name="TextBox 89"/>
          <p:cNvSpPr txBox="1"/>
          <p:nvPr/>
        </p:nvSpPr>
        <p:spPr>
          <a:xfrm>
            <a:off x="5428212" y="3673877"/>
            <a:ext cx="1556908" cy="523220"/>
          </a:xfrm>
          <a:prstGeom prst="rect">
            <a:avLst/>
          </a:prstGeom>
          <a:noFill/>
        </p:spPr>
        <p:txBody>
          <a:bodyPr wrap="square" rtlCol="0">
            <a:spAutoFit/>
          </a:bodyPr>
          <a:lstStyle/>
          <a:p>
            <a:pPr algn="ctr"/>
            <a:r>
              <a:rPr lang="en-US" sz="1400" i="1" dirty="0">
                <a:solidFill>
                  <a:srgbClr val="D31145"/>
                </a:solidFill>
                <a:latin typeface="AIA Everest" panose="00000500000000000000" pitchFamily="50" charset="0"/>
                <a:cs typeface="AIA" panose="02000506000000020004" pitchFamily="2" charset="-34"/>
              </a:rPr>
              <a:t>Click each stage to learn more.</a:t>
            </a:r>
          </a:p>
        </p:txBody>
      </p:sp>
    </p:spTree>
    <p:extLst>
      <p:ext uri="{BB962C8B-B14F-4D97-AF65-F5344CB8AC3E}">
        <p14:creationId xmlns:p14="http://schemas.microsoft.com/office/powerpoint/2010/main" val="3069482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4080" y="1206994"/>
            <a:ext cx="1091290" cy="1003400"/>
          </a:xfrm>
          <a:prstGeom prst="rect">
            <a:avLst/>
          </a:prstGeom>
        </p:spPr>
      </p:pic>
      <p:grpSp>
        <p:nvGrpSpPr>
          <p:cNvPr id="2" name="Group 1"/>
          <p:cNvGrpSpPr/>
          <p:nvPr/>
        </p:nvGrpSpPr>
        <p:grpSpPr>
          <a:xfrm>
            <a:off x="4389120" y="1645920"/>
            <a:ext cx="4566878" cy="4966388"/>
            <a:chOff x="3618093" y="1611029"/>
            <a:chExt cx="4566878" cy="4966388"/>
          </a:xfrm>
        </p:grpSpPr>
        <p:sp>
          <p:nvSpPr>
            <p:cNvPr id="98" name="Freeform 7"/>
            <p:cNvSpPr>
              <a:spLocks/>
            </p:cNvSpPr>
            <p:nvPr/>
          </p:nvSpPr>
          <p:spPr bwMode="auto">
            <a:xfrm rot="2700000">
              <a:off x="4003569" y="1282748"/>
              <a:ext cx="2423708" cy="3080269"/>
            </a:xfrm>
            <a:custGeom>
              <a:avLst/>
              <a:gdLst>
                <a:gd name="T0" fmla="*/ 1529 w 1783"/>
                <a:gd name="T1" fmla="*/ 0 h 2266"/>
                <a:gd name="T2" fmla="*/ 1449 w 1783"/>
                <a:gd name="T3" fmla="*/ 4 h 2266"/>
                <a:gd name="T4" fmla="*/ 1295 w 1783"/>
                <a:gd name="T5" fmla="*/ 22 h 2266"/>
                <a:gd name="T6" fmla="*/ 1147 w 1783"/>
                <a:gd name="T7" fmla="*/ 54 h 2266"/>
                <a:gd name="T8" fmla="*/ 1003 w 1783"/>
                <a:gd name="T9" fmla="*/ 102 h 2266"/>
                <a:gd name="T10" fmla="*/ 865 w 1783"/>
                <a:gd name="T11" fmla="*/ 162 h 2266"/>
                <a:gd name="T12" fmla="*/ 734 w 1783"/>
                <a:gd name="T13" fmla="*/ 234 h 2266"/>
                <a:gd name="T14" fmla="*/ 612 w 1783"/>
                <a:gd name="T15" fmla="*/ 320 h 2266"/>
                <a:gd name="T16" fmla="*/ 500 w 1783"/>
                <a:gd name="T17" fmla="*/ 414 h 2266"/>
                <a:gd name="T18" fmla="*/ 396 w 1783"/>
                <a:gd name="T19" fmla="*/ 520 h 2266"/>
                <a:gd name="T20" fmla="*/ 304 w 1783"/>
                <a:gd name="T21" fmla="*/ 634 h 2266"/>
                <a:gd name="T22" fmla="*/ 220 w 1783"/>
                <a:gd name="T23" fmla="*/ 758 h 2266"/>
                <a:gd name="T24" fmla="*/ 150 w 1783"/>
                <a:gd name="T25" fmla="*/ 888 h 2266"/>
                <a:gd name="T26" fmla="*/ 92 w 1783"/>
                <a:gd name="T27" fmla="*/ 1028 h 2266"/>
                <a:gd name="T28" fmla="*/ 48 w 1783"/>
                <a:gd name="T29" fmla="*/ 1172 h 2266"/>
                <a:gd name="T30" fmla="*/ 18 w 1783"/>
                <a:gd name="T31" fmla="*/ 1322 h 2266"/>
                <a:gd name="T32" fmla="*/ 2 w 1783"/>
                <a:gd name="T33" fmla="*/ 1476 h 2266"/>
                <a:gd name="T34" fmla="*/ 0 w 1783"/>
                <a:gd name="T35" fmla="*/ 1556 h 2266"/>
                <a:gd name="T36" fmla="*/ 2 w 1783"/>
                <a:gd name="T37" fmla="*/ 1648 h 2266"/>
                <a:gd name="T38" fmla="*/ 10 w 1783"/>
                <a:gd name="T39" fmla="*/ 1740 h 2266"/>
                <a:gd name="T40" fmla="*/ 24 w 1783"/>
                <a:gd name="T41" fmla="*/ 1832 h 2266"/>
                <a:gd name="T42" fmla="*/ 44 w 1783"/>
                <a:gd name="T43" fmla="*/ 1922 h 2266"/>
                <a:gd name="T44" fmla="*/ 68 w 1783"/>
                <a:gd name="T45" fmla="*/ 2012 h 2266"/>
                <a:gd name="T46" fmla="*/ 98 w 1783"/>
                <a:gd name="T47" fmla="*/ 2098 h 2266"/>
                <a:gd name="T48" fmla="*/ 132 w 1783"/>
                <a:gd name="T49" fmla="*/ 2184 h 2266"/>
                <a:gd name="T50" fmla="*/ 172 w 1783"/>
                <a:gd name="T51" fmla="*/ 2266 h 2266"/>
                <a:gd name="T52" fmla="*/ 927 w 1783"/>
                <a:gd name="T53" fmla="*/ 1836 h 2266"/>
                <a:gd name="T54" fmla="*/ 913 w 1783"/>
                <a:gd name="T55" fmla="*/ 1802 h 2266"/>
                <a:gd name="T56" fmla="*/ 891 w 1783"/>
                <a:gd name="T57" fmla="*/ 1734 h 2266"/>
                <a:gd name="T58" fmla="*/ 875 w 1783"/>
                <a:gd name="T59" fmla="*/ 1664 h 2266"/>
                <a:gd name="T60" fmla="*/ 867 w 1783"/>
                <a:gd name="T61" fmla="*/ 1592 h 2266"/>
                <a:gd name="T62" fmla="*/ 867 w 1783"/>
                <a:gd name="T63" fmla="*/ 1556 h 2266"/>
                <a:gd name="T64" fmla="*/ 871 w 1783"/>
                <a:gd name="T65" fmla="*/ 1488 h 2266"/>
                <a:gd name="T66" fmla="*/ 881 w 1783"/>
                <a:gd name="T67" fmla="*/ 1420 h 2266"/>
                <a:gd name="T68" fmla="*/ 897 w 1783"/>
                <a:gd name="T69" fmla="*/ 1356 h 2266"/>
                <a:gd name="T70" fmla="*/ 919 w 1783"/>
                <a:gd name="T71" fmla="*/ 1294 h 2266"/>
                <a:gd name="T72" fmla="*/ 947 w 1783"/>
                <a:gd name="T73" fmla="*/ 1236 h 2266"/>
                <a:gd name="T74" fmla="*/ 979 w 1783"/>
                <a:gd name="T75" fmla="*/ 1180 h 2266"/>
                <a:gd name="T76" fmla="*/ 1017 w 1783"/>
                <a:gd name="T77" fmla="*/ 1126 h 2266"/>
                <a:gd name="T78" fmla="*/ 1059 w 1783"/>
                <a:gd name="T79" fmla="*/ 1078 h 2266"/>
                <a:gd name="T80" fmla="*/ 1107 w 1783"/>
                <a:gd name="T81" fmla="*/ 1034 h 2266"/>
                <a:gd name="T82" fmla="*/ 1157 w 1783"/>
                <a:gd name="T83" fmla="*/ 994 h 2266"/>
                <a:gd name="T84" fmla="*/ 1211 w 1783"/>
                <a:gd name="T85" fmla="*/ 958 h 2266"/>
                <a:gd name="T86" fmla="*/ 1269 w 1783"/>
                <a:gd name="T87" fmla="*/ 928 h 2266"/>
                <a:gd name="T88" fmla="*/ 1331 w 1783"/>
                <a:gd name="T89" fmla="*/ 904 h 2266"/>
                <a:gd name="T90" fmla="*/ 1393 w 1783"/>
                <a:gd name="T91" fmla="*/ 886 h 2266"/>
                <a:gd name="T92" fmla="*/ 1459 w 1783"/>
                <a:gd name="T93" fmla="*/ 872 h 2266"/>
                <a:gd name="T94" fmla="*/ 1527 w 1783"/>
                <a:gd name="T95" fmla="*/ 866 h 2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3" h="2266">
                  <a:moveTo>
                    <a:pt x="1783" y="432"/>
                  </a:moveTo>
                  <a:lnTo>
                    <a:pt x="1529" y="0"/>
                  </a:lnTo>
                  <a:lnTo>
                    <a:pt x="1529" y="0"/>
                  </a:lnTo>
                  <a:lnTo>
                    <a:pt x="1449" y="4"/>
                  </a:lnTo>
                  <a:lnTo>
                    <a:pt x="1373" y="10"/>
                  </a:lnTo>
                  <a:lnTo>
                    <a:pt x="1295" y="22"/>
                  </a:lnTo>
                  <a:lnTo>
                    <a:pt x="1221" y="36"/>
                  </a:lnTo>
                  <a:lnTo>
                    <a:pt x="1147" y="54"/>
                  </a:lnTo>
                  <a:lnTo>
                    <a:pt x="1073" y="76"/>
                  </a:lnTo>
                  <a:lnTo>
                    <a:pt x="1003" y="102"/>
                  </a:lnTo>
                  <a:lnTo>
                    <a:pt x="933" y="130"/>
                  </a:lnTo>
                  <a:lnTo>
                    <a:pt x="865" y="162"/>
                  </a:lnTo>
                  <a:lnTo>
                    <a:pt x="799" y="196"/>
                  </a:lnTo>
                  <a:lnTo>
                    <a:pt x="734" y="234"/>
                  </a:lnTo>
                  <a:lnTo>
                    <a:pt x="672" y="276"/>
                  </a:lnTo>
                  <a:lnTo>
                    <a:pt x="612" y="320"/>
                  </a:lnTo>
                  <a:lnTo>
                    <a:pt x="556" y="366"/>
                  </a:lnTo>
                  <a:lnTo>
                    <a:pt x="500" y="414"/>
                  </a:lnTo>
                  <a:lnTo>
                    <a:pt x="446" y="466"/>
                  </a:lnTo>
                  <a:lnTo>
                    <a:pt x="396" y="520"/>
                  </a:lnTo>
                  <a:lnTo>
                    <a:pt x="348" y="576"/>
                  </a:lnTo>
                  <a:lnTo>
                    <a:pt x="304" y="634"/>
                  </a:lnTo>
                  <a:lnTo>
                    <a:pt x="260" y="696"/>
                  </a:lnTo>
                  <a:lnTo>
                    <a:pt x="220" y="758"/>
                  </a:lnTo>
                  <a:lnTo>
                    <a:pt x="184" y="822"/>
                  </a:lnTo>
                  <a:lnTo>
                    <a:pt x="150" y="888"/>
                  </a:lnTo>
                  <a:lnTo>
                    <a:pt x="120" y="958"/>
                  </a:lnTo>
                  <a:lnTo>
                    <a:pt x="92" y="1028"/>
                  </a:lnTo>
                  <a:lnTo>
                    <a:pt x="68" y="1098"/>
                  </a:lnTo>
                  <a:lnTo>
                    <a:pt x="48" y="1172"/>
                  </a:lnTo>
                  <a:lnTo>
                    <a:pt x="30" y="1246"/>
                  </a:lnTo>
                  <a:lnTo>
                    <a:pt x="18" y="1322"/>
                  </a:lnTo>
                  <a:lnTo>
                    <a:pt x="8" y="1398"/>
                  </a:lnTo>
                  <a:lnTo>
                    <a:pt x="2" y="1476"/>
                  </a:lnTo>
                  <a:lnTo>
                    <a:pt x="0" y="1556"/>
                  </a:lnTo>
                  <a:lnTo>
                    <a:pt x="0" y="1556"/>
                  </a:lnTo>
                  <a:lnTo>
                    <a:pt x="0" y="1602"/>
                  </a:lnTo>
                  <a:lnTo>
                    <a:pt x="2" y="1648"/>
                  </a:lnTo>
                  <a:lnTo>
                    <a:pt x="6" y="1694"/>
                  </a:lnTo>
                  <a:lnTo>
                    <a:pt x="10" y="1740"/>
                  </a:lnTo>
                  <a:lnTo>
                    <a:pt x="16" y="1786"/>
                  </a:lnTo>
                  <a:lnTo>
                    <a:pt x="24" y="1832"/>
                  </a:lnTo>
                  <a:lnTo>
                    <a:pt x="34" y="1878"/>
                  </a:lnTo>
                  <a:lnTo>
                    <a:pt x="44" y="1922"/>
                  </a:lnTo>
                  <a:lnTo>
                    <a:pt x="54" y="1966"/>
                  </a:lnTo>
                  <a:lnTo>
                    <a:pt x="68" y="2012"/>
                  </a:lnTo>
                  <a:lnTo>
                    <a:pt x="82" y="2054"/>
                  </a:lnTo>
                  <a:lnTo>
                    <a:pt x="98" y="2098"/>
                  </a:lnTo>
                  <a:lnTo>
                    <a:pt x="114" y="2142"/>
                  </a:lnTo>
                  <a:lnTo>
                    <a:pt x="132" y="2184"/>
                  </a:lnTo>
                  <a:lnTo>
                    <a:pt x="152" y="2226"/>
                  </a:lnTo>
                  <a:lnTo>
                    <a:pt x="172" y="2266"/>
                  </a:lnTo>
                  <a:lnTo>
                    <a:pt x="418" y="1832"/>
                  </a:lnTo>
                  <a:lnTo>
                    <a:pt x="927" y="1836"/>
                  </a:lnTo>
                  <a:lnTo>
                    <a:pt x="927" y="1836"/>
                  </a:lnTo>
                  <a:lnTo>
                    <a:pt x="913" y="1802"/>
                  </a:lnTo>
                  <a:lnTo>
                    <a:pt x="901" y="1768"/>
                  </a:lnTo>
                  <a:lnTo>
                    <a:pt x="891" y="1734"/>
                  </a:lnTo>
                  <a:lnTo>
                    <a:pt x="881" y="1700"/>
                  </a:lnTo>
                  <a:lnTo>
                    <a:pt x="875" y="1664"/>
                  </a:lnTo>
                  <a:lnTo>
                    <a:pt x="871" y="1628"/>
                  </a:lnTo>
                  <a:lnTo>
                    <a:pt x="867" y="1592"/>
                  </a:lnTo>
                  <a:lnTo>
                    <a:pt x="867" y="1556"/>
                  </a:lnTo>
                  <a:lnTo>
                    <a:pt x="867" y="1556"/>
                  </a:lnTo>
                  <a:lnTo>
                    <a:pt x="867" y="1522"/>
                  </a:lnTo>
                  <a:lnTo>
                    <a:pt x="871" y="1488"/>
                  </a:lnTo>
                  <a:lnTo>
                    <a:pt x="875" y="1454"/>
                  </a:lnTo>
                  <a:lnTo>
                    <a:pt x="881" y="1420"/>
                  </a:lnTo>
                  <a:lnTo>
                    <a:pt x="887" y="1388"/>
                  </a:lnTo>
                  <a:lnTo>
                    <a:pt x="897" y="1356"/>
                  </a:lnTo>
                  <a:lnTo>
                    <a:pt x="907" y="1324"/>
                  </a:lnTo>
                  <a:lnTo>
                    <a:pt x="919" y="1294"/>
                  </a:lnTo>
                  <a:lnTo>
                    <a:pt x="931" y="1264"/>
                  </a:lnTo>
                  <a:lnTo>
                    <a:pt x="947" y="1236"/>
                  </a:lnTo>
                  <a:lnTo>
                    <a:pt x="963" y="1206"/>
                  </a:lnTo>
                  <a:lnTo>
                    <a:pt x="979" y="1180"/>
                  </a:lnTo>
                  <a:lnTo>
                    <a:pt x="997" y="1152"/>
                  </a:lnTo>
                  <a:lnTo>
                    <a:pt x="1017" y="1126"/>
                  </a:lnTo>
                  <a:lnTo>
                    <a:pt x="1037" y="1102"/>
                  </a:lnTo>
                  <a:lnTo>
                    <a:pt x="1059" y="1078"/>
                  </a:lnTo>
                  <a:lnTo>
                    <a:pt x="1083" y="1056"/>
                  </a:lnTo>
                  <a:lnTo>
                    <a:pt x="1107" y="1034"/>
                  </a:lnTo>
                  <a:lnTo>
                    <a:pt x="1131" y="1014"/>
                  </a:lnTo>
                  <a:lnTo>
                    <a:pt x="1157" y="994"/>
                  </a:lnTo>
                  <a:lnTo>
                    <a:pt x="1185" y="976"/>
                  </a:lnTo>
                  <a:lnTo>
                    <a:pt x="1211" y="958"/>
                  </a:lnTo>
                  <a:lnTo>
                    <a:pt x="1241" y="944"/>
                  </a:lnTo>
                  <a:lnTo>
                    <a:pt x="1269" y="928"/>
                  </a:lnTo>
                  <a:lnTo>
                    <a:pt x="1299" y="916"/>
                  </a:lnTo>
                  <a:lnTo>
                    <a:pt x="1331" y="904"/>
                  </a:lnTo>
                  <a:lnTo>
                    <a:pt x="1361" y="894"/>
                  </a:lnTo>
                  <a:lnTo>
                    <a:pt x="1393" y="886"/>
                  </a:lnTo>
                  <a:lnTo>
                    <a:pt x="1427" y="878"/>
                  </a:lnTo>
                  <a:lnTo>
                    <a:pt x="1459" y="872"/>
                  </a:lnTo>
                  <a:lnTo>
                    <a:pt x="1493" y="868"/>
                  </a:lnTo>
                  <a:lnTo>
                    <a:pt x="1527" y="866"/>
                  </a:lnTo>
                  <a:lnTo>
                    <a:pt x="1783" y="432"/>
                  </a:lnTo>
                  <a:close/>
                </a:path>
              </a:pathLst>
            </a:custGeom>
            <a:solidFill>
              <a:srgbClr val="706CA9"/>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9" name="Freeform 5"/>
            <p:cNvSpPr>
              <a:spLocks/>
            </p:cNvSpPr>
            <p:nvPr/>
          </p:nvSpPr>
          <p:spPr bwMode="auto">
            <a:xfrm rot="2700000">
              <a:off x="2715255" y="3971558"/>
              <a:ext cx="3594101" cy="1617617"/>
            </a:xfrm>
            <a:custGeom>
              <a:avLst/>
              <a:gdLst>
                <a:gd name="T0" fmla="*/ 1893 w 2644"/>
                <a:gd name="T1" fmla="*/ 40 h 1190"/>
                <a:gd name="T2" fmla="*/ 1841 w 2644"/>
                <a:gd name="T3" fmla="*/ 102 h 1190"/>
                <a:gd name="T4" fmla="*/ 1783 w 2644"/>
                <a:gd name="T5" fmla="*/ 158 h 1190"/>
                <a:gd name="T6" fmla="*/ 1719 w 2644"/>
                <a:gd name="T7" fmla="*/ 208 h 1190"/>
                <a:gd name="T8" fmla="*/ 1649 w 2644"/>
                <a:gd name="T9" fmla="*/ 248 h 1190"/>
                <a:gd name="T10" fmla="*/ 1575 w 2644"/>
                <a:gd name="T11" fmla="*/ 280 h 1190"/>
                <a:gd name="T12" fmla="*/ 1497 w 2644"/>
                <a:gd name="T13" fmla="*/ 304 h 1190"/>
                <a:gd name="T14" fmla="*/ 1417 w 2644"/>
                <a:gd name="T15" fmla="*/ 318 h 1190"/>
                <a:gd name="T16" fmla="*/ 1335 w 2644"/>
                <a:gd name="T17" fmla="*/ 324 h 1190"/>
                <a:gd name="T18" fmla="*/ 1291 w 2644"/>
                <a:gd name="T19" fmla="*/ 322 h 1190"/>
                <a:gd name="T20" fmla="*/ 1205 w 2644"/>
                <a:gd name="T21" fmla="*/ 312 h 1190"/>
                <a:gd name="T22" fmla="*/ 1121 w 2644"/>
                <a:gd name="T23" fmla="*/ 290 h 1190"/>
                <a:gd name="T24" fmla="*/ 1041 w 2644"/>
                <a:gd name="T25" fmla="*/ 258 h 1190"/>
                <a:gd name="T26" fmla="*/ 967 w 2644"/>
                <a:gd name="T27" fmla="*/ 216 h 1190"/>
                <a:gd name="T28" fmla="*/ 897 w 2644"/>
                <a:gd name="T29" fmla="*/ 166 h 1190"/>
                <a:gd name="T30" fmla="*/ 833 w 2644"/>
                <a:gd name="T31" fmla="*/ 108 h 1190"/>
                <a:gd name="T32" fmla="*/ 777 w 2644"/>
                <a:gd name="T33" fmla="*/ 40 h 1190"/>
                <a:gd name="T34" fmla="*/ 248 w 2644"/>
                <a:gd name="T35" fmla="*/ 0 h 1190"/>
                <a:gd name="T36" fmla="*/ 0 w 2644"/>
                <a:gd name="T37" fmla="*/ 436 h 1190"/>
                <a:gd name="T38" fmla="*/ 56 w 2644"/>
                <a:gd name="T39" fmla="*/ 522 h 1190"/>
                <a:gd name="T40" fmla="*/ 116 w 2644"/>
                <a:gd name="T41" fmla="*/ 602 h 1190"/>
                <a:gd name="T42" fmla="*/ 182 w 2644"/>
                <a:gd name="T43" fmla="*/ 680 h 1190"/>
                <a:gd name="T44" fmla="*/ 252 w 2644"/>
                <a:gd name="T45" fmla="*/ 750 h 1190"/>
                <a:gd name="T46" fmla="*/ 324 w 2644"/>
                <a:gd name="T47" fmla="*/ 818 h 1190"/>
                <a:gd name="T48" fmla="*/ 402 w 2644"/>
                <a:gd name="T49" fmla="*/ 880 h 1190"/>
                <a:gd name="T50" fmla="*/ 484 w 2644"/>
                <a:gd name="T51" fmla="*/ 936 h 1190"/>
                <a:gd name="T52" fmla="*/ 569 w 2644"/>
                <a:gd name="T53" fmla="*/ 988 h 1190"/>
                <a:gd name="T54" fmla="*/ 657 w 2644"/>
                <a:gd name="T55" fmla="*/ 1034 h 1190"/>
                <a:gd name="T56" fmla="*/ 749 w 2644"/>
                <a:gd name="T57" fmla="*/ 1074 h 1190"/>
                <a:gd name="T58" fmla="*/ 841 w 2644"/>
                <a:gd name="T59" fmla="*/ 1110 h 1190"/>
                <a:gd name="T60" fmla="*/ 937 w 2644"/>
                <a:gd name="T61" fmla="*/ 1138 h 1190"/>
                <a:gd name="T62" fmla="*/ 1035 w 2644"/>
                <a:gd name="T63" fmla="*/ 1160 h 1190"/>
                <a:gd name="T64" fmla="*/ 1133 w 2644"/>
                <a:gd name="T65" fmla="*/ 1176 h 1190"/>
                <a:gd name="T66" fmla="*/ 1233 w 2644"/>
                <a:gd name="T67" fmla="*/ 1186 h 1190"/>
                <a:gd name="T68" fmla="*/ 1335 w 2644"/>
                <a:gd name="T69" fmla="*/ 1190 h 1190"/>
                <a:gd name="T70" fmla="*/ 1385 w 2644"/>
                <a:gd name="T71" fmla="*/ 1190 h 1190"/>
                <a:gd name="T72" fmla="*/ 1483 w 2644"/>
                <a:gd name="T73" fmla="*/ 1182 h 1190"/>
                <a:gd name="T74" fmla="*/ 1579 w 2644"/>
                <a:gd name="T75" fmla="*/ 1170 h 1190"/>
                <a:gd name="T76" fmla="*/ 1675 w 2644"/>
                <a:gd name="T77" fmla="*/ 1152 h 1190"/>
                <a:gd name="T78" fmla="*/ 1769 w 2644"/>
                <a:gd name="T79" fmla="*/ 1128 h 1190"/>
                <a:gd name="T80" fmla="*/ 1861 w 2644"/>
                <a:gd name="T81" fmla="*/ 1098 h 1190"/>
                <a:gd name="T82" fmla="*/ 1951 w 2644"/>
                <a:gd name="T83" fmla="*/ 1062 h 1190"/>
                <a:gd name="T84" fmla="*/ 2037 w 2644"/>
                <a:gd name="T85" fmla="*/ 1022 h 1190"/>
                <a:gd name="T86" fmla="*/ 2122 w 2644"/>
                <a:gd name="T87" fmla="*/ 976 h 1190"/>
                <a:gd name="T88" fmla="*/ 2204 w 2644"/>
                <a:gd name="T89" fmla="*/ 924 h 1190"/>
                <a:gd name="T90" fmla="*/ 2282 w 2644"/>
                <a:gd name="T91" fmla="*/ 868 h 1190"/>
                <a:gd name="T92" fmla="*/ 2358 w 2644"/>
                <a:gd name="T93" fmla="*/ 808 h 1190"/>
                <a:gd name="T94" fmla="*/ 2428 w 2644"/>
                <a:gd name="T95" fmla="*/ 742 h 1190"/>
                <a:gd name="T96" fmla="*/ 2496 w 2644"/>
                <a:gd name="T97" fmla="*/ 672 h 1190"/>
                <a:gd name="T98" fmla="*/ 2558 w 2644"/>
                <a:gd name="T99" fmla="*/ 596 h 1190"/>
                <a:gd name="T100" fmla="*/ 2616 w 2644"/>
                <a:gd name="T101" fmla="*/ 518 h 1190"/>
                <a:gd name="T102" fmla="*/ 2144 w 2644"/>
                <a:gd name="T103" fmla="*/ 48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44" h="1190">
                  <a:moveTo>
                    <a:pt x="1893" y="40"/>
                  </a:moveTo>
                  <a:lnTo>
                    <a:pt x="1893" y="40"/>
                  </a:lnTo>
                  <a:lnTo>
                    <a:pt x="1867" y="72"/>
                  </a:lnTo>
                  <a:lnTo>
                    <a:pt x="1841" y="102"/>
                  </a:lnTo>
                  <a:lnTo>
                    <a:pt x="1813" y="132"/>
                  </a:lnTo>
                  <a:lnTo>
                    <a:pt x="1783" y="158"/>
                  </a:lnTo>
                  <a:lnTo>
                    <a:pt x="1751" y="184"/>
                  </a:lnTo>
                  <a:lnTo>
                    <a:pt x="1719" y="208"/>
                  </a:lnTo>
                  <a:lnTo>
                    <a:pt x="1683" y="228"/>
                  </a:lnTo>
                  <a:lnTo>
                    <a:pt x="1649" y="248"/>
                  </a:lnTo>
                  <a:lnTo>
                    <a:pt x="1613" y="266"/>
                  </a:lnTo>
                  <a:lnTo>
                    <a:pt x="1575" y="280"/>
                  </a:lnTo>
                  <a:lnTo>
                    <a:pt x="1537" y="294"/>
                  </a:lnTo>
                  <a:lnTo>
                    <a:pt x="1497" y="304"/>
                  </a:lnTo>
                  <a:lnTo>
                    <a:pt x="1457" y="312"/>
                  </a:lnTo>
                  <a:lnTo>
                    <a:pt x="1417" y="318"/>
                  </a:lnTo>
                  <a:lnTo>
                    <a:pt x="1377" y="322"/>
                  </a:lnTo>
                  <a:lnTo>
                    <a:pt x="1335" y="324"/>
                  </a:lnTo>
                  <a:lnTo>
                    <a:pt x="1335" y="324"/>
                  </a:lnTo>
                  <a:lnTo>
                    <a:pt x="1291" y="322"/>
                  </a:lnTo>
                  <a:lnTo>
                    <a:pt x="1247" y="318"/>
                  </a:lnTo>
                  <a:lnTo>
                    <a:pt x="1205" y="312"/>
                  </a:lnTo>
                  <a:lnTo>
                    <a:pt x="1163" y="302"/>
                  </a:lnTo>
                  <a:lnTo>
                    <a:pt x="1121" y="290"/>
                  </a:lnTo>
                  <a:lnTo>
                    <a:pt x="1081" y="274"/>
                  </a:lnTo>
                  <a:lnTo>
                    <a:pt x="1041" y="258"/>
                  </a:lnTo>
                  <a:lnTo>
                    <a:pt x="1003" y="238"/>
                  </a:lnTo>
                  <a:lnTo>
                    <a:pt x="967" y="216"/>
                  </a:lnTo>
                  <a:lnTo>
                    <a:pt x="931" y="192"/>
                  </a:lnTo>
                  <a:lnTo>
                    <a:pt x="897" y="166"/>
                  </a:lnTo>
                  <a:lnTo>
                    <a:pt x="863" y="138"/>
                  </a:lnTo>
                  <a:lnTo>
                    <a:pt x="833" y="108"/>
                  </a:lnTo>
                  <a:lnTo>
                    <a:pt x="805" y="74"/>
                  </a:lnTo>
                  <a:lnTo>
                    <a:pt x="777" y="40"/>
                  </a:lnTo>
                  <a:lnTo>
                    <a:pt x="753" y="4"/>
                  </a:lnTo>
                  <a:lnTo>
                    <a:pt x="248" y="0"/>
                  </a:lnTo>
                  <a:lnTo>
                    <a:pt x="0" y="436"/>
                  </a:lnTo>
                  <a:lnTo>
                    <a:pt x="0" y="436"/>
                  </a:lnTo>
                  <a:lnTo>
                    <a:pt x="28" y="480"/>
                  </a:lnTo>
                  <a:lnTo>
                    <a:pt x="56" y="522"/>
                  </a:lnTo>
                  <a:lnTo>
                    <a:pt x="86" y="562"/>
                  </a:lnTo>
                  <a:lnTo>
                    <a:pt x="116" y="602"/>
                  </a:lnTo>
                  <a:lnTo>
                    <a:pt x="148" y="642"/>
                  </a:lnTo>
                  <a:lnTo>
                    <a:pt x="182" y="680"/>
                  </a:lnTo>
                  <a:lnTo>
                    <a:pt x="216" y="716"/>
                  </a:lnTo>
                  <a:lnTo>
                    <a:pt x="252" y="750"/>
                  </a:lnTo>
                  <a:lnTo>
                    <a:pt x="288" y="784"/>
                  </a:lnTo>
                  <a:lnTo>
                    <a:pt x="324" y="818"/>
                  </a:lnTo>
                  <a:lnTo>
                    <a:pt x="364" y="850"/>
                  </a:lnTo>
                  <a:lnTo>
                    <a:pt x="402" y="880"/>
                  </a:lnTo>
                  <a:lnTo>
                    <a:pt x="442" y="908"/>
                  </a:lnTo>
                  <a:lnTo>
                    <a:pt x="484" y="936"/>
                  </a:lnTo>
                  <a:lnTo>
                    <a:pt x="526" y="962"/>
                  </a:lnTo>
                  <a:lnTo>
                    <a:pt x="569" y="988"/>
                  </a:lnTo>
                  <a:lnTo>
                    <a:pt x="613" y="1012"/>
                  </a:lnTo>
                  <a:lnTo>
                    <a:pt x="657" y="1034"/>
                  </a:lnTo>
                  <a:lnTo>
                    <a:pt x="703" y="1054"/>
                  </a:lnTo>
                  <a:lnTo>
                    <a:pt x="749" y="1074"/>
                  </a:lnTo>
                  <a:lnTo>
                    <a:pt x="795" y="1092"/>
                  </a:lnTo>
                  <a:lnTo>
                    <a:pt x="841" y="1110"/>
                  </a:lnTo>
                  <a:lnTo>
                    <a:pt x="889" y="1124"/>
                  </a:lnTo>
                  <a:lnTo>
                    <a:pt x="937" y="1138"/>
                  </a:lnTo>
                  <a:lnTo>
                    <a:pt x="985" y="1150"/>
                  </a:lnTo>
                  <a:lnTo>
                    <a:pt x="1035" y="1160"/>
                  </a:lnTo>
                  <a:lnTo>
                    <a:pt x="1083" y="1170"/>
                  </a:lnTo>
                  <a:lnTo>
                    <a:pt x="1133" y="1176"/>
                  </a:lnTo>
                  <a:lnTo>
                    <a:pt x="1183" y="1182"/>
                  </a:lnTo>
                  <a:lnTo>
                    <a:pt x="1233" y="1186"/>
                  </a:lnTo>
                  <a:lnTo>
                    <a:pt x="1285" y="1190"/>
                  </a:lnTo>
                  <a:lnTo>
                    <a:pt x="1335" y="1190"/>
                  </a:lnTo>
                  <a:lnTo>
                    <a:pt x="1335" y="1190"/>
                  </a:lnTo>
                  <a:lnTo>
                    <a:pt x="1385" y="1190"/>
                  </a:lnTo>
                  <a:lnTo>
                    <a:pt x="1433" y="1186"/>
                  </a:lnTo>
                  <a:lnTo>
                    <a:pt x="1483" y="1182"/>
                  </a:lnTo>
                  <a:lnTo>
                    <a:pt x="1531" y="1178"/>
                  </a:lnTo>
                  <a:lnTo>
                    <a:pt x="1579" y="1170"/>
                  </a:lnTo>
                  <a:lnTo>
                    <a:pt x="1627" y="1162"/>
                  </a:lnTo>
                  <a:lnTo>
                    <a:pt x="1675" y="1152"/>
                  </a:lnTo>
                  <a:lnTo>
                    <a:pt x="1723" y="1140"/>
                  </a:lnTo>
                  <a:lnTo>
                    <a:pt x="1769" y="1128"/>
                  </a:lnTo>
                  <a:lnTo>
                    <a:pt x="1815" y="1114"/>
                  </a:lnTo>
                  <a:lnTo>
                    <a:pt x="1861" y="1098"/>
                  </a:lnTo>
                  <a:lnTo>
                    <a:pt x="1905" y="1080"/>
                  </a:lnTo>
                  <a:lnTo>
                    <a:pt x="1951" y="1062"/>
                  </a:lnTo>
                  <a:lnTo>
                    <a:pt x="1995" y="1042"/>
                  </a:lnTo>
                  <a:lnTo>
                    <a:pt x="2037" y="1022"/>
                  </a:lnTo>
                  <a:lnTo>
                    <a:pt x="2081" y="1000"/>
                  </a:lnTo>
                  <a:lnTo>
                    <a:pt x="2122" y="976"/>
                  </a:lnTo>
                  <a:lnTo>
                    <a:pt x="2164" y="950"/>
                  </a:lnTo>
                  <a:lnTo>
                    <a:pt x="2204" y="924"/>
                  </a:lnTo>
                  <a:lnTo>
                    <a:pt x="2244" y="896"/>
                  </a:lnTo>
                  <a:lnTo>
                    <a:pt x="2282" y="868"/>
                  </a:lnTo>
                  <a:lnTo>
                    <a:pt x="2320" y="838"/>
                  </a:lnTo>
                  <a:lnTo>
                    <a:pt x="2358" y="808"/>
                  </a:lnTo>
                  <a:lnTo>
                    <a:pt x="2394" y="774"/>
                  </a:lnTo>
                  <a:lnTo>
                    <a:pt x="2428" y="742"/>
                  </a:lnTo>
                  <a:lnTo>
                    <a:pt x="2462" y="708"/>
                  </a:lnTo>
                  <a:lnTo>
                    <a:pt x="2496" y="672"/>
                  </a:lnTo>
                  <a:lnTo>
                    <a:pt x="2528" y="634"/>
                  </a:lnTo>
                  <a:lnTo>
                    <a:pt x="2558" y="596"/>
                  </a:lnTo>
                  <a:lnTo>
                    <a:pt x="2588" y="558"/>
                  </a:lnTo>
                  <a:lnTo>
                    <a:pt x="2616" y="518"/>
                  </a:lnTo>
                  <a:lnTo>
                    <a:pt x="2644" y="478"/>
                  </a:lnTo>
                  <a:lnTo>
                    <a:pt x="2144" y="480"/>
                  </a:lnTo>
                  <a:lnTo>
                    <a:pt x="1893" y="40"/>
                  </a:lnTo>
                  <a:close/>
                </a:path>
              </a:pathLst>
            </a:custGeom>
            <a:solidFill>
              <a:srgbClr val="858585"/>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0" name="Freeform 6"/>
            <p:cNvSpPr>
              <a:spLocks/>
            </p:cNvSpPr>
            <p:nvPr/>
          </p:nvSpPr>
          <p:spPr bwMode="auto">
            <a:xfrm rot="2700000">
              <a:off x="5605619" y="2698488"/>
              <a:ext cx="2018624" cy="3140081"/>
            </a:xfrm>
            <a:custGeom>
              <a:avLst/>
              <a:gdLst>
                <a:gd name="T0" fmla="*/ 1291 w 1485"/>
                <a:gd name="T1" fmla="*/ 2306 h 2310"/>
                <a:gd name="T2" fmla="*/ 1335 w 1485"/>
                <a:gd name="T3" fmla="*/ 2220 h 2310"/>
                <a:gd name="T4" fmla="*/ 1375 w 1485"/>
                <a:gd name="T5" fmla="*/ 2130 h 2310"/>
                <a:gd name="T6" fmla="*/ 1409 w 1485"/>
                <a:gd name="T7" fmla="*/ 2038 h 2310"/>
                <a:gd name="T8" fmla="*/ 1435 w 1485"/>
                <a:gd name="T9" fmla="*/ 1944 h 2310"/>
                <a:gd name="T10" fmla="*/ 1457 w 1485"/>
                <a:gd name="T11" fmla="*/ 1848 h 2310"/>
                <a:gd name="T12" fmla="*/ 1473 w 1485"/>
                <a:gd name="T13" fmla="*/ 1750 h 2310"/>
                <a:gd name="T14" fmla="*/ 1483 w 1485"/>
                <a:gd name="T15" fmla="*/ 1652 h 2310"/>
                <a:gd name="T16" fmla="*/ 1485 w 1485"/>
                <a:gd name="T17" fmla="*/ 1554 h 2310"/>
                <a:gd name="T18" fmla="*/ 1483 w 1485"/>
                <a:gd name="T19" fmla="*/ 1476 h 2310"/>
                <a:gd name="T20" fmla="*/ 1469 w 1485"/>
                <a:gd name="T21" fmla="*/ 1324 h 2310"/>
                <a:gd name="T22" fmla="*/ 1439 w 1485"/>
                <a:gd name="T23" fmla="*/ 1176 h 2310"/>
                <a:gd name="T24" fmla="*/ 1395 w 1485"/>
                <a:gd name="T25" fmla="*/ 1034 h 2310"/>
                <a:gd name="T26" fmla="*/ 1341 w 1485"/>
                <a:gd name="T27" fmla="*/ 898 h 2310"/>
                <a:gd name="T28" fmla="*/ 1273 w 1485"/>
                <a:gd name="T29" fmla="*/ 768 h 2310"/>
                <a:gd name="T30" fmla="*/ 1193 w 1485"/>
                <a:gd name="T31" fmla="*/ 646 h 2310"/>
                <a:gd name="T32" fmla="*/ 1103 w 1485"/>
                <a:gd name="T33" fmla="*/ 534 h 2310"/>
                <a:gd name="T34" fmla="*/ 1003 w 1485"/>
                <a:gd name="T35" fmla="*/ 428 h 2310"/>
                <a:gd name="T36" fmla="*/ 893 w 1485"/>
                <a:gd name="T37" fmla="*/ 334 h 2310"/>
                <a:gd name="T38" fmla="*/ 775 w 1485"/>
                <a:gd name="T39" fmla="*/ 248 h 2310"/>
                <a:gd name="T40" fmla="*/ 648 w 1485"/>
                <a:gd name="T41" fmla="*/ 174 h 2310"/>
                <a:gd name="T42" fmla="*/ 516 w 1485"/>
                <a:gd name="T43" fmla="*/ 112 h 2310"/>
                <a:gd name="T44" fmla="*/ 376 w 1485"/>
                <a:gd name="T45" fmla="*/ 64 h 2310"/>
                <a:gd name="T46" fmla="*/ 232 w 1485"/>
                <a:gd name="T47" fmla="*/ 28 h 2310"/>
                <a:gd name="T48" fmla="*/ 82 w 1485"/>
                <a:gd name="T49" fmla="*/ 6 h 2310"/>
                <a:gd name="T50" fmla="*/ 258 w 1485"/>
                <a:gd name="T51" fmla="*/ 430 h 2310"/>
                <a:gd name="T52" fmla="*/ 0 w 1485"/>
                <a:gd name="T53" fmla="*/ 868 h 2310"/>
                <a:gd name="T54" fmla="*/ 64 w 1485"/>
                <a:gd name="T55" fmla="*/ 878 h 2310"/>
                <a:gd name="T56" fmla="*/ 126 w 1485"/>
                <a:gd name="T57" fmla="*/ 892 h 2310"/>
                <a:gd name="T58" fmla="*/ 186 w 1485"/>
                <a:gd name="T59" fmla="*/ 914 h 2310"/>
                <a:gd name="T60" fmla="*/ 244 w 1485"/>
                <a:gd name="T61" fmla="*/ 940 h 2310"/>
                <a:gd name="T62" fmla="*/ 298 w 1485"/>
                <a:gd name="T63" fmla="*/ 972 h 2310"/>
                <a:gd name="T64" fmla="*/ 348 w 1485"/>
                <a:gd name="T65" fmla="*/ 1006 h 2310"/>
                <a:gd name="T66" fmla="*/ 396 w 1485"/>
                <a:gd name="T67" fmla="*/ 1046 h 2310"/>
                <a:gd name="T68" fmla="*/ 440 w 1485"/>
                <a:gd name="T69" fmla="*/ 1090 h 2310"/>
                <a:gd name="T70" fmla="*/ 478 w 1485"/>
                <a:gd name="T71" fmla="*/ 1138 h 2310"/>
                <a:gd name="T72" fmla="*/ 514 w 1485"/>
                <a:gd name="T73" fmla="*/ 1190 h 2310"/>
                <a:gd name="T74" fmla="*/ 544 w 1485"/>
                <a:gd name="T75" fmla="*/ 1244 h 2310"/>
                <a:gd name="T76" fmla="*/ 570 w 1485"/>
                <a:gd name="T77" fmla="*/ 1302 h 2310"/>
                <a:gd name="T78" fmla="*/ 590 w 1485"/>
                <a:gd name="T79" fmla="*/ 1362 h 2310"/>
                <a:gd name="T80" fmla="*/ 606 w 1485"/>
                <a:gd name="T81" fmla="*/ 1424 h 2310"/>
                <a:gd name="T82" fmla="*/ 614 w 1485"/>
                <a:gd name="T83" fmla="*/ 1488 h 2310"/>
                <a:gd name="T84" fmla="*/ 618 w 1485"/>
                <a:gd name="T85" fmla="*/ 1554 h 2310"/>
                <a:gd name="T86" fmla="*/ 616 w 1485"/>
                <a:gd name="T87" fmla="*/ 1596 h 2310"/>
                <a:gd name="T88" fmla="*/ 606 w 1485"/>
                <a:gd name="T89" fmla="*/ 1678 h 2310"/>
                <a:gd name="T90" fmla="*/ 588 w 1485"/>
                <a:gd name="T91" fmla="*/ 1758 h 2310"/>
                <a:gd name="T92" fmla="*/ 558 w 1485"/>
                <a:gd name="T93" fmla="*/ 1836 h 2310"/>
                <a:gd name="T94" fmla="*/ 789 w 1485"/>
                <a:gd name="T95" fmla="*/ 2310 h 2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5" h="2310">
                  <a:moveTo>
                    <a:pt x="1291" y="2306"/>
                  </a:moveTo>
                  <a:lnTo>
                    <a:pt x="1291" y="2306"/>
                  </a:lnTo>
                  <a:lnTo>
                    <a:pt x="1315" y="2264"/>
                  </a:lnTo>
                  <a:lnTo>
                    <a:pt x="1335" y="2220"/>
                  </a:lnTo>
                  <a:lnTo>
                    <a:pt x="1357" y="2174"/>
                  </a:lnTo>
                  <a:lnTo>
                    <a:pt x="1375" y="2130"/>
                  </a:lnTo>
                  <a:lnTo>
                    <a:pt x="1393" y="2084"/>
                  </a:lnTo>
                  <a:lnTo>
                    <a:pt x="1409" y="2038"/>
                  </a:lnTo>
                  <a:lnTo>
                    <a:pt x="1423" y="1990"/>
                  </a:lnTo>
                  <a:lnTo>
                    <a:pt x="1435" y="1944"/>
                  </a:lnTo>
                  <a:lnTo>
                    <a:pt x="1447" y="1896"/>
                  </a:lnTo>
                  <a:lnTo>
                    <a:pt x="1457" y="1848"/>
                  </a:lnTo>
                  <a:lnTo>
                    <a:pt x="1465" y="1800"/>
                  </a:lnTo>
                  <a:lnTo>
                    <a:pt x="1473" y="1750"/>
                  </a:lnTo>
                  <a:lnTo>
                    <a:pt x="1479" y="1702"/>
                  </a:lnTo>
                  <a:lnTo>
                    <a:pt x="1483" y="1652"/>
                  </a:lnTo>
                  <a:lnTo>
                    <a:pt x="1485" y="1604"/>
                  </a:lnTo>
                  <a:lnTo>
                    <a:pt x="1485" y="1554"/>
                  </a:lnTo>
                  <a:lnTo>
                    <a:pt x="1485" y="1554"/>
                  </a:lnTo>
                  <a:lnTo>
                    <a:pt x="1483" y="1476"/>
                  </a:lnTo>
                  <a:lnTo>
                    <a:pt x="1477" y="1400"/>
                  </a:lnTo>
                  <a:lnTo>
                    <a:pt x="1469" y="1324"/>
                  </a:lnTo>
                  <a:lnTo>
                    <a:pt x="1455" y="1250"/>
                  </a:lnTo>
                  <a:lnTo>
                    <a:pt x="1439" y="1176"/>
                  </a:lnTo>
                  <a:lnTo>
                    <a:pt x="1419" y="1104"/>
                  </a:lnTo>
                  <a:lnTo>
                    <a:pt x="1395" y="1034"/>
                  </a:lnTo>
                  <a:lnTo>
                    <a:pt x="1369" y="966"/>
                  </a:lnTo>
                  <a:lnTo>
                    <a:pt x="1341" y="898"/>
                  </a:lnTo>
                  <a:lnTo>
                    <a:pt x="1307" y="832"/>
                  </a:lnTo>
                  <a:lnTo>
                    <a:pt x="1273" y="768"/>
                  </a:lnTo>
                  <a:lnTo>
                    <a:pt x="1233" y="706"/>
                  </a:lnTo>
                  <a:lnTo>
                    <a:pt x="1193" y="646"/>
                  </a:lnTo>
                  <a:lnTo>
                    <a:pt x="1149" y="588"/>
                  </a:lnTo>
                  <a:lnTo>
                    <a:pt x="1103" y="534"/>
                  </a:lnTo>
                  <a:lnTo>
                    <a:pt x="1053" y="480"/>
                  </a:lnTo>
                  <a:lnTo>
                    <a:pt x="1003" y="428"/>
                  </a:lnTo>
                  <a:lnTo>
                    <a:pt x="949" y="380"/>
                  </a:lnTo>
                  <a:lnTo>
                    <a:pt x="893" y="334"/>
                  </a:lnTo>
                  <a:lnTo>
                    <a:pt x="835" y="290"/>
                  </a:lnTo>
                  <a:lnTo>
                    <a:pt x="775" y="248"/>
                  </a:lnTo>
                  <a:lnTo>
                    <a:pt x="713" y="210"/>
                  </a:lnTo>
                  <a:lnTo>
                    <a:pt x="648" y="174"/>
                  </a:lnTo>
                  <a:lnTo>
                    <a:pt x="582" y="142"/>
                  </a:lnTo>
                  <a:lnTo>
                    <a:pt x="516" y="112"/>
                  </a:lnTo>
                  <a:lnTo>
                    <a:pt x="446" y="86"/>
                  </a:lnTo>
                  <a:lnTo>
                    <a:pt x="376" y="64"/>
                  </a:lnTo>
                  <a:lnTo>
                    <a:pt x="304" y="44"/>
                  </a:lnTo>
                  <a:lnTo>
                    <a:pt x="232" y="28"/>
                  </a:lnTo>
                  <a:lnTo>
                    <a:pt x="156" y="14"/>
                  </a:lnTo>
                  <a:lnTo>
                    <a:pt x="82" y="6"/>
                  </a:lnTo>
                  <a:lnTo>
                    <a:pt x="4" y="0"/>
                  </a:lnTo>
                  <a:lnTo>
                    <a:pt x="258" y="430"/>
                  </a:lnTo>
                  <a:lnTo>
                    <a:pt x="0" y="868"/>
                  </a:lnTo>
                  <a:lnTo>
                    <a:pt x="0" y="868"/>
                  </a:lnTo>
                  <a:lnTo>
                    <a:pt x="32" y="872"/>
                  </a:lnTo>
                  <a:lnTo>
                    <a:pt x="64" y="878"/>
                  </a:lnTo>
                  <a:lnTo>
                    <a:pt x="96" y="884"/>
                  </a:lnTo>
                  <a:lnTo>
                    <a:pt x="126" y="892"/>
                  </a:lnTo>
                  <a:lnTo>
                    <a:pt x="156" y="902"/>
                  </a:lnTo>
                  <a:lnTo>
                    <a:pt x="186" y="914"/>
                  </a:lnTo>
                  <a:lnTo>
                    <a:pt x="216" y="926"/>
                  </a:lnTo>
                  <a:lnTo>
                    <a:pt x="244" y="940"/>
                  </a:lnTo>
                  <a:lnTo>
                    <a:pt x="270" y="956"/>
                  </a:lnTo>
                  <a:lnTo>
                    <a:pt x="298" y="972"/>
                  </a:lnTo>
                  <a:lnTo>
                    <a:pt x="324" y="988"/>
                  </a:lnTo>
                  <a:lnTo>
                    <a:pt x="348" y="1006"/>
                  </a:lnTo>
                  <a:lnTo>
                    <a:pt x="372" y="1026"/>
                  </a:lnTo>
                  <a:lnTo>
                    <a:pt x="396" y="1046"/>
                  </a:lnTo>
                  <a:lnTo>
                    <a:pt x="418" y="1068"/>
                  </a:lnTo>
                  <a:lnTo>
                    <a:pt x="440" y="1090"/>
                  </a:lnTo>
                  <a:lnTo>
                    <a:pt x="460" y="1114"/>
                  </a:lnTo>
                  <a:lnTo>
                    <a:pt x="478" y="1138"/>
                  </a:lnTo>
                  <a:lnTo>
                    <a:pt x="498" y="1164"/>
                  </a:lnTo>
                  <a:lnTo>
                    <a:pt x="514" y="1190"/>
                  </a:lnTo>
                  <a:lnTo>
                    <a:pt x="530" y="1216"/>
                  </a:lnTo>
                  <a:lnTo>
                    <a:pt x="544" y="1244"/>
                  </a:lnTo>
                  <a:lnTo>
                    <a:pt x="558" y="1272"/>
                  </a:lnTo>
                  <a:lnTo>
                    <a:pt x="570" y="1302"/>
                  </a:lnTo>
                  <a:lnTo>
                    <a:pt x="582" y="1332"/>
                  </a:lnTo>
                  <a:lnTo>
                    <a:pt x="590" y="1362"/>
                  </a:lnTo>
                  <a:lnTo>
                    <a:pt x="598" y="1392"/>
                  </a:lnTo>
                  <a:lnTo>
                    <a:pt x="606" y="1424"/>
                  </a:lnTo>
                  <a:lnTo>
                    <a:pt x="612" y="1456"/>
                  </a:lnTo>
                  <a:lnTo>
                    <a:pt x="614" y="1488"/>
                  </a:lnTo>
                  <a:lnTo>
                    <a:pt x="618" y="1520"/>
                  </a:lnTo>
                  <a:lnTo>
                    <a:pt x="618" y="1554"/>
                  </a:lnTo>
                  <a:lnTo>
                    <a:pt x="618" y="1554"/>
                  </a:lnTo>
                  <a:lnTo>
                    <a:pt x="616" y="1596"/>
                  </a:lnTo>
                  <a:lnTo>
                    <a:pt x="614" y="1636"/>
                  </a:lnTo>
                  <a:lnTo>
                    <a:pt x="606" y="1678"/>
                  </a:lnTo>
                  <a:lnTo>
                    <a:pt x="598" y="1718"/>
                  </a:lnTo>
                  <a:lnTo>
                    <a:pt x="588" y="1758"/>
                  </a:lnTo>
                  <a:lnTo>
                    <a:pt x="574" y="1798"/>
                  </a:lnTo>
                  <a:lnTo>
                    <a:pt x="558" y="1836"/>
                  </a:lnTo>
                  <a:lnTo>
                    <a:pt x="540" y="1872"/>
                  </a:lnTo>
                  <a:lnTo>
                    <a:pt x="789" y="2310"/>
                  </a:lnTo>
                  <a:lnTo>
                    <a:pt x="1291" y="2306"/>
                  </a:lnTo>
                  <a:close/>
                </a:path>
              </a:pathLst>
            </a:custGeom>
            <a:solidFill>
              <a:srgbClr val="4B92BE"/>
            </a:solidFill>
            <a:ln w="38100">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1" name="TextBox 100"/>
            <p:cNvSpPr txBox="1"/>
            <p:nvPr/>
          </p:nvSpPr>
          <p:spPr>
            <a:xfrm>
              <a:off x="4651422" y="2131204"/>
              <a:ext cx="1285684"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NEGOTIATION PROCESS</a:t>
              </a:r>
            </a:p>
          </p:txBody>
        </p:sp>
        <p:sp>
          <p:nvSpPr>
            <p:cNvPr id="102" name="TextBox 101"/>
            <p:cNvSpPr txBox="1"/>
            <p:nvPr/>
          </p:nvSpPr>
          <p:spPr>
            <a:xfrm>
              <a:off x="6221438" y="4232623"/>
              <a:ext cx="1281377" cy="605294"/>
            </a:xfrm>
            <a:prstGeom prst="rect">
              <a:avLst/>
            </a:prstGeom>
            <a:noFill/>
          </p:spPr>
          <p:txBody>
            <a:bodyPr wrap="square" rtlCol="0">
              <a:spAutoFit/>
            </a:bodyPr>
            <a:lstStyle/>
            <a:p>
              <a:pPr algn="ctr">
                <a:lnSpc>
                  <a:spcPts val="2000"/>
                </a:lnSpc>
              </a:pPr>
              <a:r>
                <a:rPr lang="en-US" sz="1800" dirty="0">
                  <a:solidFill>
                    <a:schemeClr val="bg1"/>
                  </a:solidFill>
                  <a:latin typeface="AIA Everest Condensed" panose="00000506000000000000" pitchFamily="50" charset="0"/>
                </a:rPr>
                <a:t>DISTRIBUTION </a:t>
              </a:r>
              <a:r>
                <a:rPr lang="en-US" sz="1800" dirty="0" smtClean="0">
                  <a:solidFill>
                    <a:schemeClr val="bg1"/>
                  </a:solidFill>
                  <a:latin typeface="AIA Everest Condensed" panose="00000506000000000000" pitchFamily="50" charset="0"/>
                </a:rPr>
                <a:t>AGREEMENT</a:t>
              </a:r>
              <a:endParaRPr lang="en-US" sz="1800" dirty="0">
                <a:solidFill>
                  <a:schemeClr val="bg1"/>
                </a:solidFill>
                <a:latin typeface="AIA Everest Condensed" panose="00000506000000000000" pitchFamily="50" charset="0"/>
              </a:endParaRPr>
            </a:p>
          </p:txBody>
        </p:sp>
        <p:sp>
          <p:nvSpPr>
            <p:cNvPr id="103" name="TextBox 102"/>
            <p:cNvSpPr txBox="1"/>
            <p:nvPr/>
          </p:nvSpPr>
          <p:spPr>
            <a:xfrm>
              <a:off x="3666038" y="4822932"/>
              <a:ext cx="2028612" cy="605294"/>
            </a:xfrm>
            <a:prstGeom prst="rect">
              <a:avLst/>
            </a:prstGeom>
            <a:noFill/>
          </p:spPr>
          <p:txBody>
            <a:bodyPr wrap="square" rtlCol="0">
              <a:spAutoFit/>
            </a:bodyPr>
            <a:lstStyle/>
            <a:p>
              <a:pPr algn="ctr">
                <a:lnSpc>
                  <a:spcPts val="2000"/>
                </a:lnSpc>
              </a:pPr>
              <a:r>
                <a:rPr lang="en-US" sz="1800" dirty="0" smtClean="0">
                  <a:solidFill>
                    <a:schemeClr val="bg1"/>
                  </a:solidFill>
                  <a:latin typeface="AIA Everest Condensed" panose="00000506000000000000" pitchFamily="50" charset="0"/>
                </a:rPr>
                <a:t>COMPENSATION &amp; REMUNERATION</a:t>
              </a:r>
              <a:endParaRPr lang="en-US" sz="1800" dirty="0">
                <a:solidFill>
                  <a:schemeClr val="bg1"/>
                </a:solidFill>
                <a:latin typeface="AIA Everest Condensed" panose="00000506000000000000" pitchFamily="50" charset="0"/>
              </a:endParaRPr>
            </a:p>
          </p:txBody>
        </p:sp>
        <p:grpSp>
          <p:nvGrpSpPr>
            <p:cNvPr id="104" name="Group 103"/>
            <p:cNvGrpSpPr/>
            <p:nvPr/>
          </p:nvGrpSpPr>
          <p:grpSpPr>
            <a:xfrm>
              <a:off x="5997659" y="2291469"/>
              <a:ext cx="639651" cy="638145"/>
              <a:chOff x="5629374" y="1902590"/>
              <a:chExt cx="639651" cy="638145"/>
            </a:xfrm>
          </p:grpSpPr>
          <p:sp>
            <p:nvSpPr>
              <p:cNvPr id="115" name="Oval 114"/>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p:cNvSpPr txBox="1"/>
              <p:nvPr/>
            </p:nvSpPr>
            <p:spPr>
              <a:xfrm>
                <a:off x="5662028"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01</a:t>
                </a:r>
              </a:p>
            </p:txBody>
          </p:sp>
        </p:grpSp>
        <p:pic>
          <p:nvPicPr>
            <p:cNvPr id="105" name="Picture 10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613" y="3714149"/>
              <a:ext cx="539392" cy="377999"/>
            </a:xfrm>
            <a:prstGeom prst="rect">
              <a:avLst/>
            </a:prstGeom>
          </p:spPr>
        </p:pic>
        <p:pic>
          <p:nvPicPr>
            <p:cNvPr id="106" name="Picture 10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8173" y="2388269"/>
              <a:ext cx="426244" cy="426244"/>
            </a:xfrm>
            <a:prstGeom prst="rect">
              <a:avLst/>
            </a:prstGeom>
          </p:spPr>
        </p:pic>
        <p:pic>
          <p:nvPicPr>
            <p:cNvPr id="107" name="Picture 10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6693" y="4308509"/>
              <a:ext cx="476828" cy="438425"/>
            </a:xfrm>
            <a:prstGeom prst="rect">
              <a:avLst/>
            </a:prstGeom>
          </p:spPr>
        </p:pic>
        <p:grpSp>
          <p:nvGrpSpPr>
            <p:cNvPr id="109" name="Group 108"/>
            <p:cNvGrpSpPr/>
            <p:nvPr/>
          </p:nvGrpSpPr>
          <p:grpSpPr>
            <a:xfrm>
              <a:off x="5764331" y="4922354"/>
              <a:ext cx="626297" cy="638145"/>
              <a:chOff x="5629374" y="1902590"/>
              <a:chExt cx="626297" cy="638145"/>
            </a:xfrm>
          </p:grpSpPr>
          <p:sp>
            <p:nvSpPr>
              <p:cNvPr id="113" name="Oval 112"/>
              <p:cNvSpPr/>
              <p:nvPr/>
            </p:nvSpPr>
            <p:spPr>
              <a:xfrm>
                <a:off x="5629374" y="1914438"/>
                <a:ext cx="626297" cy="626297"/>
              </a:xfrm>
              <a:prstGeom prst="ellipse">
                <a:avLst/>
              </a:prstGeom>
              <a:solidFill>
                <a:srgbClr val="D3114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02</a:t>
                </a:r>
              </a:p>
            </p:txBody>
          </p:sp>
        </p:grpSp>
        <p:grpSp>
          <p:nvGrpSpPr>
            <p:cNvPr id="110" name="Group 109"/>
            <p:cNvGrpSpPr/>
            <p:nvPr/>
          </p:nvGrpSpPr>
          <p:grpSpPr>
            <a:xfrm>
              <a:off x="3618093" y="3374072"/>
              <a:ext cx="626297" cy="638145"/>
              <a:chOff x="5629374" y="1902590"/>
              <a:chExt cx="626297" cy="638145"/>
            </a:xfrm>
          </p:grpSpPr>
          <p:sp>
            <p:nvSpPr>
              <p:cNvPr id="111" name="Oval 110"/>
              <p:cNvSpPr/>
              <p:nvPr/>
            </p:nvSpPr>
            <p:spPr>
              <a:xfrm>
                <a:off x="5629374" y="1914438"/>
                <a:ext cx="626297" cy="626297"/>
              </a:xfrm>
              <a:prstGeom prst="ellipse">
                <a:avLst/>
              </a:prstGeom>
              <a:solidFill>
                <a:srgbClr val="C83681"/>
              </a:solidFill>
              <a:ln w="38100">
                <a:solidFill>
                  <a:srgbClr val="F1CD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p:cNvSpPr txBox="1"/>
              <p:nvPr/>
            </p:nvSpPr>
            <p:spPr>
              <a:xfrm>
                <a:off x="5640512" y="1902590"/>
                <a:ext cx="606997" cy="630942"/>
              </a:xfrm>
              <a:prstGeom prst="rect">
                <a:avLst/>
              </a:prstGeom>
              <a:noFill/>
              <a:ln>
                <a:noFill/>
              </a:ln>
            </p:spPr>
            <p:txBody>
              <a:bodyPr wrap="square" rtlCol="0">
                <a:spAutoFit/>
              </a:bodyPr>
              <a:lstStyle/>
              <a:p>
                <a:pPr algn="ctr"/>
                <a:r>
                  <a:rPr lang="en-US" sz="3500" dirty="0">
                    <a:solidFill>
                      <a:schemeClr val="bg1"/>
                    </a:solidFill>
                    <a:latin typeface="AIA Everest Condensed" panose="00000506000000000000" pitchFamily="50" charset="0"/>
                  </a:rPr>
                  <a:t>03</a:t>
                </a:r>
              </a:p>
            </p:txBody>
          </p:sp>
        </p:grpSp>
      </p:grpSp>
      <p:grpSp>
        <p:nvGrpSpPr>
          <p:cNvPr id="71" name="Group 70"/>
          <p:cNvGrpSpPr/>
          <p:nvPr/>
        </p:nvGrpSpPr>
        <p:grpSpPr>
          <a:xfrm>
            <a:off x="5675177" y="6473006"/>
            <a:ext cx="841647" cy="348813"/>
            <a:chOff x="6174243" y="6473006"/>
            <a:chExt cx="841647" cy="348813"/>
          </a:xfrm>
        </p:grpSpPr>
        <p:grpSp>
          <p:nvGrpSpPr>
            <p:cNvPr id="72" name="Group 71"/>
            <p:cNvGrpSpPr/>
            <p:nvPr/>
          </p:nvGrpSpPr>
          <p:grpSpPr>
            <a:xfrm>
              <a:off x="6833010" y="6570694"/>
              <a:ext cx="182880" cy="182880"/>
              <a:chOff x="5794754" y="6385951"/>
              <a:chExt cx="596348" cy="598867"/>
            </a:xfrm>
          </p:grpSpPr>
          <p:sp>
            <p:nvSpPr>
              <p:cNvPr id="82"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83" name="Group 82"/>
              <p:cNvGrpSpPr/>
              <p:nvPr/>
            </p:nvGrpSpPr>
            <p:grpSpPr>
              <a:xfrm>
                <a:off x="5946646" y="6625274"/>
                <a:ext cx="298708" cy="149354"/>
                <a:chOff x="9820952" y="3104564"/>
                <a:chExt cx="274321" cy="137160"/>
              </a:xfrm>
            </p:grpSpPr>
            <p:cxnSp>
              <p:nvCxnSpPr>
                <p:cNvPr id="84" name="Straight Connector 83"/>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73" name="Group 72"/>
            <p:cNvGrpSpPr/>
            <p:nvPr/>
          </p:nvGrpSpPr>
          <p:grpSpPr>
            <a:xfrm rot="10800000">
              <a:off x="6174243" y="6569734"/>
              <a:ext cx="182880" cy="182880"/>
              <a:chOff x="5794754" y="6354763"/>
              <a:chExt cx="596348" cy="598867"/>
            </a:xfrm>
          </p:grpSpPr>
          <p:sp>
            <p:nvSpPr>
              <p:cNvPr id="75"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6" name="Group 75"/>
              <p:cNvGrpSpPr/>
              <p:nvPr/>
            </p:nvGrpSpPr>
            <p:grpSpPr>
              <a:xfrm>
                <a:off x="5946646" y="6594086"/>
                <a:ext cx="298708" cy="149354"/>
                <a:chOff x="9820952" y="3075924"/>
                <a:chExt cx="274321" cy="137160"/>
              </a:xfrm>
            </p:grpSpPr>
            <p:cxnSp>
              <p:nvCxnSpPr>
                <p:cNvPr id="77" name="Straight Connector 76"/>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74" name="TextBox 73"/>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5</a:t>
              </a:r>
              <a:endParaRPr lang="en-US" altLang="en-US" sz="1200" dirty="0">
                <a:solidFill>
                  <a:srgbClr val="6A6A6A"/>
                </a:solidFill>
                <a:latin typeface="AIA Everest" panose="00000500000000000000" pitchFamily="2" charset="0"/>
              </a:endParaRPr>
            </a:p>
          </p:txBody>
        </p:sp>
      </p:grpSp>
      <p:grpSp>
        <p:nvGrpSpPr>
          <p:cNvPr id="3" name="Group 2"/>
          <p:cNvGrpSpPr/>
          <p:nvPr/>
        </p:nvGrpSpPr>
        <p:grpSpPr>
          <a:xfrm>
            <a:off x="3957421" y="1651183"/>
            <a:ext cx="4524978" cy="4524978"/>
            <a:chOff x="3957421" y="1651183"/>
            <a:chExt cx="4524978" cy="4524978"/>
          </a:xfrm>
        </p:grpSpPr>
        <p:sp>
          <p:nvSpPr>
            <p:cNvPr id="56" name="Oval 55"/>
            <p:cNvSpPr/>
            <p:nvPr/>
          </p:nvSpPr>
          <p:spPr>
            <a:xfrm flipH="1">
              <a:off x="5410539" y="3104301"/>
              <a:ext cx="1618742" cy="1618742"/>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957421" y="1651183"/>
              <a:ext cx="4524978" cy="4524978"/>
            </a:xfrm>
            <a:prstGeom prst="ellipse">
              <a:avLst/>
            </a:prstGeom>
            <a:noFill/>
            <a:ln w="889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p:cNvSpPr txBox="1"/>
          <p:nvPr/>
        </p:nvSpPr>
        <p:spPr>
          <a:xfrm>
            <a:off x="1355154" y="1032746"/>
            <a:ext cx="9570021" cy="430887"/>
          </a:xfrm>
          <a:prstGeom prst="rect">
            <a:avLst/>
          </a:prstGeom>
          <a:noFill/>
        </p:spPr>
        <p:txBody>
          <a:bodyPr wrap="square" rtlCol="0">
            <a:spAutoFit/>
          </a:bodyPr>
          <a:lstStyle>
            <a:defPPr>
              <a:defRPr lang="en-US"/>
            </a:defPPr>
            <a:lvl1pPr algn="ctr">
              <a:defRPr sz="2200">
                <a:solidFill>
                  <a:srgbClr val="2B343D"/>
                </a:solidFill>
                <a:latin typeface="AIA Everest Condensed Medium" panose="00000606000000000000" pitchFamily="2" charset="0"/>
                <a:cs typeface="AIA" panose="02000506000000020004" pitchFamily="2" charset="-34"/>
              </a:defRPr>
            </a:lvl1pPr>
          </a:lstStyle>
          <a:p>
            <a:r>
              <a:rPr lang="en-US" dirty="0" smtClean="0"/>
              <a:t>KEY </a:t>
            </a:r>
            <a:r>
              <a:rPr lang="en-US" dirty="0"/>
              <a:t>CONSIDERATIONS AT EACH STAGE</a:t>
            </a:r>
          </a:p>
        </p:txBody>
      </p:sp>
      <p:grpSp>
        <p:nvGrpSpPr>
          <p:cNvPr id="60" name="Group 59"/>
          <p:cNvGrpSpPr/>
          <p:nvPr/>
        </p:nvGrpSpPr>
        <p:grpSpPr>
          <a:xfrm>
            <a:off x="140456" y="879874"/>
            <a:ext cx="11909921" cy="458191"/>
            <a:chOff x="140456" y="879874"/>
            <a:chExt cx="11909921" cy="458191"/>
          </a:xfrm>
        </p:grpSpPr>
        <p:sp>
          <p:nvSpPr>
            <p:cNvPr id="61" name="Rectangle 60"/>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2" name="Picture 6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3" name="Rectangle 62"/>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4" name="Rectangle 63"/>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5" name="Picture 6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66" name="Picture 6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67" name="Rectangle 66"/>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68" name="Rectangle 67"/>
          <p:cNvSpPr/>
          <p:nvPr/>
        </p:nvSpPr>
        <p:spPr>
          <a:xfrm>
            <a:off x="8564080" y="2286000"/>
            <a:ext cx="3483864" cy="589794"/>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8564081" y="2879500"/>
            <a:ext cx="3486296" cy="3648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78" name="Rectangle 77"/>
          <p:cNvSpPr/>
          <p:nvPr/>
        </p:nvSpPr>
        <p:spPr>
          <a:xfrm>
            <a:off x="11453585" y="2286001"/>
            <a:ext cx="594360" cy="589794"/>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79" name="TextBox 78"/>
          <p:cNvSpPr txBox="1"/>
          <p:nvPr/>
        </p:nvSpPr>
        <p:spPr>
          <a:xfrm>
            <a:off x="8653684" y="2312075"/>
            <a:ext cx="3235220" cy="605294"/>
          </a:xfrm>
          <a:prstGeom prst="rect">
            <a:avLst/>
          </a:prstGeom>
          <a:noFill/>
        </p:spPr>
        <p:txBody>
          <a:bodyPr wrap="square" rtlCol="0">
            <a:spAutoFit/>
          </a:bodyPr>
          <a:lstStyle/>
          <a:p>
            <a:pPr>
              <a:lnSpc>
                <a:spcPts val="2000"/>
              </a:lnSpc>
            </a:pPr>
            <a:r>
              <a:rPr lang="en-MY" sz="2000" dirty="0">
                <a:solidFill>
                  <a:schemeClr val="bg1"/>
                </a:solidFill>
                <a:latin typeface="AIA Everest Condensed Medium" panose="00000606000000000000" pitchFamily="2" charset="0"/>
              </a:rPr>
              <a:t>COMPENSATION &amp; </a:t>
            </a:r>
            <a:endParaRPr lang="en-MY" sz="2000" dirty="0" smtClean="0">
              <a:solidFill>
                <a:schemeClr val="bg1"/>
              </a:solidFill>
              <a:latin typeface="AIA Everest Condensed Medium" panose="00000606000000000000" pitchFamily="2" charset="0"/>
            </a:endParaRPr>
          </a:p>
          <a:p>
            <a:pPr>
              <a:lnSpc>
                <a:spcPts val="2000"/>
              </a:lnSpc>
            </a:pPr>
            <a:r>
              <a:rPr lang="en-MY" sz="2000" dirty="0" smtClean="0">
                <a:solidFill>
                  <a:schemeClr val="bg1"/>
                </a:solidFill>
                <a:latin typeface="AIA Everest Condensed Medium" panose="00000606000000000000" pitchFamily="2" charset="0"/>
              </a:rPr>
              <a:t>REMUNERATION</a:t>
            </a:r>
            <a:endParaRPr lang="en-MY" sz="2000" dirty="0">
              <a:solidFill>
                <a:schemeClr val="bg1"/>
              </a:solidFill>
              <a:latin typeface="AIA Everest Condensed Medium" panose="00000606000000000000" pitchFamily="2" charset="0"/>
            </a:endParaRPr>
          </a:p>
        </p:txBody>
      </p:sp>
      <p:sp>
        <p:nvSpPr>
          <p:cNvPr id="80" name="TextBox 79"/>
          <p:cNvSpPr txBox="1"/>
          <p:nvPr/>
        </p:nvSpPr>
        <p:spPr>
          <a:xfrm>
            <a:off x="8670705" y="3017520"/>
            <a:ext cx="3318712" cy="3293209"/>
          </a:xfrm>
          <a:prstGeom prst="rect">
            <a:avLst/>
          </a:prstGeom>
          <a:noFill/>
        </p:spPr>
        <p:txBody>
          <a:bodyPr wrap="square" rtlCol="0">
            <a:spAutoFit/>
          </a:bodyPr>
          <a:lstStyle>
            <a:defPPr>
              <a:defRPr lang="en-US"/>
            </a:defPPr>
            <a:lvl1pPr marL="311167" indent="-311167" defTabSz="934661">
              <a:buFont typeface="Arial" panose="020B0604020202020204" pitchFamily="34" charset="0"/>
              <a:buChar char="•"/>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This could include fixed and/or variable components, determined during negotiation.</a:t>
            </a:r>
          </a:p>
          <a:p>
            <a:r>
              <a:rPr lang="en-US" dirty="0"/>
              <a:t>Partners are usually paid an fixed upfront “access fee” in consideration for sales activities to their customer base.</a:t>
            </a:r>
          </a:p>
          <a:p>
            <a:r>
              <a:rPr lang="en-US" dirty="0"/>
              <a:t>Partners may also be eligible for variable commissions and performance-related bonuses, contingent on predetermined measures of production, persistency and/or sales mix.</a:t>
            </a:r>
          </a:p>
        </p:txBody>
      </p:sp>
      <p:grpSp>
        <p:nvGrpSpPr>
          <p:cNvPr id="85" name="Group 84"/>
          <p:cNvGrpSpPr/>
          <p:nvPr/>
        </p:nvGrpSpPr>
        <p:grpSpPr>
          <a:xfrm>
            <a:off x="11601169" y="2434324"/>
            <a:ext cx="298707" cy="298707"/>
            <a:chOff x="9820952" y="3075924"/>
            <a:chExt cx="274320" cy="274320"/>
          </a:xfrm>
        </p:grpSpPr>
        <p:cxnSp>
          <p:nvCxnSpPr>
            <p:cNvPr id="86" name="Straight Connector 85"/>
            <p:cNvCxnSpPr/>
            <p:nvPr/>
          </p:nvCxnSpPr>
          <p:spPr>
            <a:xfrm>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9820952" y="3075924"/>
              <a:ext cx="274320" cy="27432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grpSp>
      <p:sp>
        <p:nvSpPr>
          <p:cNvPr id="89" name="Rectangle 88"/>
          <p:cNvSpPr/>
          <p:nvPr/>
        </p:nvSpPr>
        <p:spPr>
          <a:xfrm>
            <a:off x="8564080" y="6482080"/>
            <a:ext cx="3483864" cy="45720"/>
          </a:xfrm>
          <a:prstGeom prst="rect">
            <a:avLst/>
          </a:prstGeom>
          <a:solidFill>
            <a:srgbClr val="C83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0" name="Group 89"/>
          <p:cNvGrpSpPr/>
          <p:nvPr/>
        </p:nvGrpSpPr>
        <p:grpSpPr>
          <a:xfrm>
            <a:off x="502920" y="2743200"/>
            <a:ext cx="2860182" cy="1986998"/>
            <a:chOff x="164649" y="2794385"/>
            <a:chExt cx="2860182" cy="1986998"/>
          </a:xfrm>
        </p:grpSpPr>
        <p:sp>
          <p:nvSpPr>
            <p:cNvPr id="91" name="Rectangle 90"/>
            <p:cNvSpPr/>
            <p:nvPr/>
          </p:nvSpPr>
          <p:spPr>
            <a:xfrm>
              <a:off x="269022" y="3166709"/>
              <a:ext cx="2516823" cy="765196"/>
            </a:xfrm>
            <a:prstGeom prst="rect">
              <a:avLst/>
            </a:prstGeom>
            <a:solidFill>
              <a:srgbClr val="ADB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2" name="Rectangle 91"/>
            <p:cNvSpPr/>
            <p:nvPr/>
          </p:nvSpPr>
          <p:spPr>
            <a:xfrm>
              <a:off x="267876" y="3166709"/>
              <a:ext cx="80532" cy="765195"/>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3" name="TextBox 92"/>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94" name="TextBox 93"/>
            <p:cNvSpPr txBox="1"/>
            <p:nvPr/>
          </p:nvSpPr>
          <p:spPr>
            <a:xfrm>
              <a:off x="333975" y="3234550"/>
              <a:ext cx="2453016" cy="707886"/>
            </a:xfrm>
            <a:prstGeom prst="rect">
              <a:avLst/>
            </a:prstGeom>
            <a:noFill/>
          </p:spPr>
          <p:txBody>
            <a:bodyPr wrap="square" rtlCol="0">
              <a:spAutoFit/>
            </a:bodyPr>
            <a:lstStyle>
              <a:defPPr>
                <a:defRPr lang="en-US"/>
              </a:defPPr>
              <a:lvl1pPr>
                <a:lnSpc>
                  <a:spcPts val="2400"/>
                </a:lnSpc>
                <a:defRPr sz="2400">
                  <a:solidFill>
                    <a:srgbClr val="D6D8DA"/>
                  </a:solidFill>
                  <a:latin typeface="AIA Everest Condensed" panose="00000506000000000000" pitchFamily="50" charset="0"/>
                </a:defRPr>
              </a:lvl1pPr>
            </a:lstStyle>
            <a:p>
              <a:r>
                <a:rPr lang="en-US" dirty="0"/>
                <a:t>KEY CONSIDERATIONS AT EACH STAGE</a:t>
              </a:r>
            </a:p>
          </p:txBody>
        </p:sp>
        <p:sp>
          <p:nvSpPr>
            <p:cNvPr id="95" name="Rectangle 94"/>
            <p:cNvSpPr/>
            <p:nvPr/>
          </p:nvSpPr>
          <p:spPr>
            <a:xfrm>
              <a:off x="270168" y="4016187"/>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6" name="Rectangle 95"/>
            <p:cNvSpPr/>
            <p:nvPr/>
          </p:nvSpPr>
          <p:spPr>
            <a:xfrm>
              <a:off x="269022" y="4016187"/>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7" name="TextBox 96"/>
            <p:cNvSpPr txBox="1"/>
            <p:nvPr/>
          </p:nvSpPr>
          <p:spPr>
            <a:xfrm>
              <a:off x="333975" y="4073496"/>
              <a:ext cx="2451870"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AIA GROUP GOVERNANCE </a:t>
              </a:r>
            </a:p>
          </p:txBody>
        </p:sp>
      </p:grpSp>
      <p:sp>
        <p:nvSpPr>
          <p:cNvPr id="69" name="TextBox 68"/>
          <p:cNvSpPr txBox="1"/>
          <p:nvPr/>
        </p:nvSpPr>
        <p:spPr>
          <a:xfrm>
            <a:off x="5428212" y="3673877"/>
            <a:ext cx="1556908" cy="523220"/>
          </a:xfrm>
          <a:prstGeom prst="rect">
            <a:avLst/>
          </a:prstGeom>
          <a:noFill/>
        </p:spPr>
        <p:txBody>
          <a:bodyPr wrap="square" rtlCol="0">
            <a:spAutoFit/>
          </a:bodyPr>
          <a:lstStyle/>
          <a:p>
            <a:pPr algn="ctr"/>
            <a:r>
              <a:rPr lang="en-US" sz="1400" i="1" dirty="0">
                <a:solidFill>
                  <a:srgbClr val="D31145"/>
                </a:solidFill>
                <a:latin typeface="AIA Everest" panose="00000500000000000000" pitchFamily="50" charset="0"/>
                <a:cs typeface="AIA" panose="02000506000000020004" pitchFamily="2" charset="-34"/>
              </a:rPr>
              <a:t>Click each stage to learn more.</a:t>
            </a:r>
          </a:p>
        </p:txBody>
      </p:sp>
    </p:spTree>
    <p:extLst>
      <p:ext uri="{BB962C8B-B14F-4D97-AF65-F5344CB8AC3E}">
        <p14:creationId xmlns:p14="http://schemas.microsoft.com/office/powerpoint/2010/main" val="2986068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Group 2"/>
          <p:cNvGrpSpPr/>
          <p:nvPr/>
        </p:nvGrpSpPr>
        <p:grpSpPr>
          <a:xfrm>
            <a:off x="3886200" y="1054761"/>
            <a:ext cx="6184286" cy="5378950"/>
            <a:chOff x="3464541" y="1054761"/>
            <a:chExt cx="6184286" cy="5378950"/>
          </a:xfrm>
        </p:grpSpPr>
        <p:grpSp>
          <p:nvGrpSpPr>
            <p:cNvPr id="72" name="Group 71"/>
            <p:cNvGrpSpPr/>
            <p:nvPr/>
          </p:nvGrpSpPr>
          <p:grpSpPr>
            <a:xfrm>
              <a:off x="3818837" y="1054761"/>
              <a:ext cx="351697" cy="5378950"/>
              <a:chOff x="4955833" y="1334877"/>
              <a:chExt cx="351697" cy="4499977"/>
            </a:xfrm>
          </p:grpSpPr>
          <p:sp>
            <p:nvSpPr>
              <p:cNvPr id="70" name="Rectangle 69"/>
              <p:cNvSpPr/>
              <p:nvPr/>
            </p:nvSpPr>
            <p:spPr>
              <a:xfrm>
                <a:off x="5020451" y="1802780"/>
                <a:ext cx="287079" cy="3920514"/>
              </a:xfrm>
              <a:prstGeom prst="rect">
                <a:avLst/>
              </a:prstGeom>
              <a:solidFill>
                <a:schemeClr val="tx1">
                  <a:alpha val="70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55833" y="1334877"/>
                <a:ext cx="255886" cy="4499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61"/>
            <p:cNvSpPr/>
            <p:nvPr/>
          </p:nvSpPr>
          <p:spPr>
            <a:xfrm>
              <a:off x="4076690" y="2064567"/>
              <a:ext cx="5499109" cy="822960"/>
            </a:xfrm>
            <a:prstGeom prst="rect">
              <a:avLst/>
            </a:prstGeom>
            <a:solidFill>
              <a:srgbClr val="FF7A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4076690" y="3271667"/>
              <a:ext cx="5499109" cy="822960"/>
            </a:xfrm>
            <a:prstGeom prst="rect">
              <a:avLst/>
            </a:prstGeom>
            <a:solidFill>
              <a:srgbClr val="FF75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076690" y="4478767"/>
              <a:ext cx="5499109" cy="1371600"/>
            </a:xfrm>
            <a:prstGeom prst="rect">
              <a:avLst/>
            </a:pr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4248154" y="2189911"/>
              <a:ext cx="5327645" cy="584775"/>
            </a:xfrm>
            <a:prstGeom prst="rect">
              <a:avLst/>
            </a:prstGeom>
            <a:noFill/>
          </p:spPr>
          <p:txBody>
            <a:bodyPr wrap="square" rtlCol="0">
              <a:spAutoFit/>
            </a:bodyPr>
            <a:lstStyle/>
            <a:p>
              <a:r>
                <a:rPr lang="en-US" sz="1600" dirty="0">
                  <a:solidFill>
                    <a:schemeClr val="bg1"/>
                  </a:solidFill>
                  <a:latin typeface="AIA Everest" panose="00000500000000000000" pitchFamily="50" charset="0"/>
                </a:rPr>
                <a:t>Approval of an Initial Assessment is required before AIA can enter any Competitive Process.</a:t>
              </a:r>
              <a:endParaRPr lang="en-MY" sz="1600" dirty="0">
                <a:solidFill>
                  <a:schemeClr val="bg1"/>
                </a:solidFill>
                <a:latin typeface="AIA Everest" panose="00000500000000000000" pitchFamily="50" charset="0"/>
              </a:endParaRPr>
            </a:p>
          </p:txBody>
        </p:sp>
        <p:sp>
          <p:nvSpPr>
            <p:cNvPr id="57" name="TextBox 56"/>
            <p:cNvSpPr txBox="1"/>
            <p:nvPr/>
          </p:nvSpPr>
          <p:spPr>
            <a:xfrm>
              <a:off x="4248154" y="3397011"/>
              <a:ext cx="5327645" cy="584775"/>
            </a:xfrm>
            <a:prstGeom prst="rect">
              <a:avLst/>
            </a:prstGeom>
            <a:noFill/>
          </p:spPr>
          <p:txBody>
            <a:bodyPr wrap="square" rtlCol="0">
              <a:spAutoFit/>
            </a:bodyPr>
            <a:lstStyle/>
            <a:p>
              <a:r>
                <a:rPr lang="en-US" sz="1600" dirty="0">
                  <a:solidFill>
                    <a:schemeClr val="bg1"/>
                  </a:solidFill>
                  <a:latin typeface="AIA Everest" panose="00000500000000000000" pitchFamily="50" charset="0"/>
                </a:rPr>
                <a:t>Approval by Strategic Investment Committee (SIC) is required before an official offer/bid can be made.</a:t>
              </a:r>
              <a:endParaRPr lang="en-MY" sz="1600" dirty="0">
                <a:solidFill>
                  <a:schemeClr val="bg1"/>
                </a:solidFill>
                <a:latin typeface="AIA Everest" panose="00000500000000000000" pitchFamily="50" charset="0"/>
              </a:endParaRPr>
            </a:p>
          </p:txBody>
        </p:sp>
        <p:sp>
          <p:nvSpPr>
            <p:cNvPr id="58" name="TextBox 57"/>
            <p:cNvSpPr txBox="1"/>
            <p:nvPr/>
          </p:nvSpPr>
          <p:spPr>
            <a:xfrm>
              <a:off x="4248154" y="4611876"/>
              <a:ext cx="5327645" cy="1077218"/>
            </a:xfrm>
            <a:prstGeom prst="rect">
              <a:avLst/>
            </a:prstGeom>
            <a:noFill/>
          </p:spPr>
          <p:txBody>
            <a:bodyPr wrap="square" rtlCol="0">
              <a:spAutoFit/>
            </a:bodyPr>
            <a:lstStyle/>
            <a:p>
              <a:r>
                <a:rPr lang="en-US" sz="1600" dirty="0">
                  <a:solidFill>
                    <a:schemeClr val="bg1"/>
                  </a:solidFill>
                  <a:latin typeface="AIA Everest" panose="00000500000000000000" pitchFamily="50" charset="0"/>
                </a:rPr>
                <a:t>Negotiations are to be managed within BU/Regional Chief Executive Office (RCE) depending on the deal size, with support from Group Corporate Transactions (GCT) and Group Partnership Distribution (GPD) where applicable.</a:t>
              </a:r>
              <a:endParaRPr lang="en-MY" sz="1600" dirty="0">
                <a:solidFill>
                  <a:schemeClr val="bg1"/>
                </a:solidFill>
                <a:latin typeface="AIA Everest" panose="00000500000000000000" pitchFamily="50" charset="0"/>
              </a:endParaRPr>
            </a:p>
          </p:txBody>
        </p:sp>
        <p:sp>
          <p:nvSpPr>
            <p:cNvPr id="88" name="Rectangle 87"/>
            <p:cNvSpPr/>
            <p:nvPr/>
          </p:nvSpPr>
          <p:spPr>
            <a:xfrm>
              <a:off x="9575675" y="2064568"/>
              <a:ext cx="73152" cy="822960"/>
            </a:xfrm>
            <a:prstGeom prst="rect">
              <a:avLst/>
            </a:prstGeom>
            <a:solidFill>
              <a:srgbClr val="FFD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9575675" y="3271668"/>
              <a:ext cx="73152" cy="822960"/>
            </a:xfrm>
            <a:prstGeom prst="rect">
              <a:avLst/>
            </a:prstGeom>
            <a:solidFill>
              <a:srgbClr val="FADE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9575675" y="4478764"/>
              <a:ext cx="73152" cy="1371603"/>
            </a:xfrm>
            <a:prstGeom prst="rect">
              <a:avLst/>
            </a:prstGeom>
            <a:solidFill>
              <a:srgbClr val="DBEA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3464541" y="2168187"/>
              <a:ext cx="606997" cy="630942"/>
            </a:xfrm>
            <a:prstGeom prst="rect">
              <a:avLst/>
            </a:prstGeom>
            <a:noFill/>
            <a:ln>
              <a:noFill/>
            </a:ln>
          </p:spPr>
          <p:txBody>
            <a:bodyPr wrap="square" rtlCol="0">
              <a:spAutoFit/>
            </a:bodyPr>
            <a:lstStyle/>
            <a:p>
              <a:pPr algn="r"/>
              <a:r>
                <a:rPr lang="en-US" sz="3500" dirty="0">
                  <a:solidFill>
                    <a:srgbClr val="FF7A85"/>
                  </a:solidFill>
                  <a:latin typeface="AIA Everest Condensed" panose="00000506000000000000" pitchFamily="50" charset="0"/>
                </a:rPr>
                <a:t>01</a:t>
              </a:r>
            </a:p>
          </p:txBody>
        </p:sp>
        <p:sp>
          <p:nvSpPr>
            <p:cNvPr id="61" name="TextBox 60"/>
            <p:cNvSpPr txBox="1"/>
            <p:nvPr/>
          </p:nvSpPr>
          <p:spPr>
            <a:xfrm>
              <a:off x="3464541" y="3388784"/>
              <a:ext cx="606997" cy="630942"/>
            </a:xfrm>
            <a:prstGeom prst="rect">
              <a:avLst/>
            </a:prstGeom>
            <a:noFill/>
            <a:ln>
              <a:noFill/>
            </a:ln>
          </p:spPr>
          <p:txBody>
            <a:bodyPr wrap="square" rtlCol="0">
              <a:spAutoFit/>
            </a:bodyPr>
            <a:lstStyle/>
            <a:p>
              <a:pPr algn="r"/>
              <a:r>
                <a:rPr lang="en-US" sz="3500" dirty="0">
                  <a:solidFill>
                    <a:srgbClr val="FF754D"/>
                  </a:solidFill>
                  <a:latin typeface="AIA Everest Condensed" panose="00000506000000000000" pitchFamily="50" charset="0"/>
                </a:rPr>
                <a:t>02</a:t>
              </a:r>
            </a:p>
          </p:txBody>
        </p:sp>
        <p:sp>
          <p:nvSpPr>
            <p:cNvPr id="63" name="TextBox 62"/>
            <p:cNvSpPr txBox="1"/>
            <p:nvPr/>
          </p:nvSpPr>
          <p:spPr>
            <a:xfrm>
              <a:off x="3464541" y="4849096"/>
              <a:ext cx="606997" cy="630942"/>
            </a:xfrm>
            <a:prstGeom prst="rect">
              <a:avLst/>
            </a:prstGeom>
            <a:noFill/>
            <a:ln>
              <a:noFill/>
            </a:ln>
          </p:spPr>
          <p:txBody>
            <a:bodyPr wrap="square" rtlCol="0">
              <a:spAutoFit/>
            </a:bodyPr>
            <a:lstStyle/>
            <a:p>
              <a:pPr algn="r"/>
              <a:r>
                <a:rPr lang="en-US" sz="3500" dirty="0">
                  <a:solidFill>
                    <a:srgbClr val="88B943"/>
                  </a:solidFill>
                  <a:latin typeface="AIA Everest Condensed" panose="00000506000000000000" pitchFamily="50" charset="0"/>
                </a:rPr>
                <a:t>03</a:t>
              </a:r>
            </a:p>
          </p:txBody>
        </p:sp>
      </p:grpSp>
      <p:sp>
        <p:nvSpPr>
          <p:cNvPr id="98" name="TextBox 97"/>
          <p:cNvSpPr txBox="1"/>
          <p:nvPr/>
        </p:nvSpPr>
        <p:spPr>
          <a:xfrm>
            <a:off x="689048" y="1032746"/>
            <a:ext cx="10236127" cy="430887"/>
          </a:xfrm>
          <a:prstGeom prst="rect">
            <a:avLst/>
          </a:prstGeom>
          <a:noFill/>
        </p:spPr>
        <p:txBody>
          <a:bodyPr wrap="square" rtlCol="0">
            <a:spAutoFit/>
          </a:bodyPr>
          <a:lstStyle>
            <a:defPPr>
              <a:defRPr lang="en-US"/>
            </a:defPPr>
            <a:lvl1pPr algn="ctr">
              <a:defRPr sz="2200">
                <a:solidFill>
                  <a:srgbClr val="2B343D"/>
                </a:solidFill>
                <a:latin typeface="AIA Everest Condensed Medium" panose="00000606000000000000" pitchFamily="2" charset="0"/>
                <a:cs typeface="AIA" panose="02000506000000020004" pitchFamily="2" charset="-34"/>
              </a:defRPr>
            </a:lvl1pPr>
          </a:lstStyle>
          <a:p>
            <a:r>
              <a:rPr lang="en-US" dirty="0" smtClean="0"/>
              <a:t>AIA </a:t>
            </a:r>
            <a:r>
              <a:rPr lang="en-US" dirty="0"/>
              <a:t>GROUP GOVERNANCE</a:t>
            </a:r>
          </a:p>
        </p:txBody>
      </p:sp>
      <p:grpSp>
        <p:nvGrpSpPr>
          <p:cNvPr id="2" name="Group 1"/>
          <p:cNvGrpSpPr/>
          <p:nvPr/>
        </p:nvGrpSpPr>
        <p:grpSpPr>
          <a:xfrm>
            <a:off x="502920" y="2743200"/>
            <a:ext cx="2860182" cy="1986998"/>
            <a:chOff x="164649" y="2794385"/>
            <a:chExt cx="2860182" cy="1986998"/>
          </a:xfrm>
        </p:grpSpPr>
        <p:sp>
          <p:nvSpPr>
            <p:cNvPr id="47" name="Rectangle 46"/>
            <p:cNvSpPr/>
            <p:nvPr/>
          </p:nvSpPr>
          <p:spPr>
            <a:xfrm>
              <a:off x="269022" y="3166709"/>
              <a:ext cx="2516823" cy="765196"/>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8" name="Rectangle 47"/>
            <p:cNvSpPr/>
            <p:nvPr/>
          </p:nvSpPr>
          <p:spPr>
            <a:xfrm>
              <a:off x="267876" y="3166709"/>
              <a:ext cx="80532" cy="765195"/>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9" name="TextBox 48"/>
            <p:cNvSpPr txBox="1"/>
            <p:nvPr/>
          </p:nvSpPr>
          <p:spPr>
            <a:xfrm>
              <a:off x="164649" y="2794385"/>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element to learn more.</a:t>
              </a:r>
            </a:p>
          </p:txBody>
        </p:sp>
        <p:sp>
          <p:nvSpPr>
            <p:cNvPr id="50" name="TextBox 49"/>
            <p:cNvSpPr txBox="1"/>
            <p:nvPr/>
          </p:nvSpPr>
          <p:spPr>
            <a:xfrm>
              <a:off x="333975" y="3234550"/>
              <a:ext cx="2453016" cy="707886"/>
            </a:xfrm>
            <a:prstGeom prst="rect">
              <a:avLst/>
            </a:prstGeom>
            <a:noFill/>
          </p:spPr>
          <p:txBody>
            <a:bodyPr wrap="square" rtlCol="0">
              <a:spAutoFit/>
            </a:bodyPr>
            <a:lstStyle/>
            <a:p>
              <a:pPr>
                <a:lnSpc>
                  <a:spcPts val="2400"/>
                </a:lnSpc>
              </a:pPr>
              <a:r>
                <a:rPr lang="en-US" sz="2400" dirty="0">
                  <a:solidFill>
                    <a:schemeClr val="bg1"/>
                  </a:solidFill>
                  <a:latin typeface="AIA Everest Condensed" panose="00000506000000000000" pitchFamily="50" charset="0"/>
                </a:rPr>
                <a:t>KEY CONSIDERATIONS AT EACH STAGE</a:t>
              </a:r>
            </a:p>
          </p:txBody>
        </p:sp>
        <p:sp>
          <p:nvSpPr>
            <p:cNvPr id="51" name="Rectangle 50"/>
            <p:cNvSpPr/>
            <p:nvPr/>
          </p:nvSpPr>
          <p:spPr>
            <a:xfrm>
              <a:off x="270168" y="4016187"/>
              <a:ext cx="2516823" cy="765196"/>
            </a:xfrm>
            <a:prstGeom prst="rect">
              <a:avLst/>
            </a:prstGeom>
            <a:solidFill>
              <a:srgbClr val="ADB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2" name="Rectangle 51"/>
            <p:cNvSpPr/>
            <p:nvPr/>
          </p:nvSpPr>
          <p:spPr>
            <a:xfrm>
              <a:off x="269022" y="4016187"/>
              <a:ext cx="80532" cy="765195"/>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3" name="TextBox 52"/>
            <p:cNvSpPr txBox="1"/>
            <p:nvPr/>
          </p:nvSpPr>
          <p:spPr>
            <a:xfrm>
              <a:off x="333975" y="4073496"/>
              <a:ext cx="2451870" cy="707886"/>
            </a:xfrm>
            <a:prstGeom prst="rect">
              <a:avLst/>
            </a:prstGeom>
            <a:noFill/>
          </p:spPr>
          <p:txBody>
            <a:bodyPr wrap="square" rtlCol="0">
              <a:spAutoFit/>
            </a:bodyPr>
            <a:lstStyle>
              <a:defPPr>
                <a:defRPr lang="en-US"/>
              </a:defPPr>
              <a:lvl1pPr>
                <a:lnSpc>
                  <a:spcPts val="2400"/>
                </a:lnSpc>
                <a:defRPr sz="2400">
                  <a:solidFill>
                    <a:srgbClr val="D6D8DA"/>
                  </a:solidFill>
                  <a:latin typeface="AIA Everest Condensed" panose="00000506000000000000" pitchFamily="50" charset="0"/>
                </a:defRPr>
              </a:lvl1pPr>
            </a:lstStyle>
            <a:p>
              <a:r>
                <a:rPr lang="en-US" dirty="0"/>
                <a:t>AIA GROUP GOVERNANCE </a:t>
              </a:r>
            </a:p>
          </p:txBody>
        </p:sp>
      </p:grpSp>
      <p:grpSp>
        <p:nvGrpSpPr>
          <p:cNvPr id="65" name="Group 64"/>
          <p:cNvGrpSpPr/>
          <p:nvPr/>
        </p:nvGrpSpPr>
        <p:grpSpPr>
          <a:xfrm>
            <a:off x="5675177" y="6473006"/>
            <a:ext cx="841647" cy="348813"/>
            <a:chOff x="6174243" y="6473006"/>
            <a:chExt cx="841647" cy="348813"/>
          </a:xfrm>
        </p:grpSpPr>
        <p:grpSp>
          <p:nvGrpSpPr>
            <p:cNvPr id="66" name="Group 65"/>
            <p:cNvGrpSpPr/>
            <p:nvPr/>
          </p:nvGrpSpPr>
          <p:grpSpPr>
            <a:xfrm>
              <a:off x="6833010" y="6570694"/>
              <a:ext cx="182880" cy="182880"/>
              <a:chOff x="5794754" y="6385951"/>
              <a:chExt cx="596348" cy="598867"/>
            </a:xfrm>
          </p:grpSpPr>
          <p:sp>
            <p:nvSpPr>
              <p:cNvPr id="76"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7" name="Group 76"/>
              <p:cNvGrpSpPr/>
              <p:nvPr/>
            </p:nvGrpSpPr>
            <p:grpSpPr>
              <a:xfrm>
                <a:off x="5946646" y="6625274"/>
                <a:ext cx="298708" cy="149354"/>
                <a:chOff x="9820952" y="3104564"/>
                <a:chExt cx="274321" cy="137160"/>
              </a:xfrm>
            </p:grpSpPr>
            <p:cxnSp>
              <p:nvCxnSpPr>
                <p:cNvPr id="78" name="Straight Connector 77"/>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67" name="Group 66"/>
            <p:cNvGrpSpPr/>
            <p:nvPr/>
          </p:nvGrpSpPr>
          <p:grpSpPr>
            <a:xfrm rot="10800000">
              <a:off x="6174243" y="6569734"/>
              <a:ext cx="182880" cy="182880"/>
              <a:chOff x="5794754" y="6354763"/>
              <a:chExt cx="596348" cy="598867"/>
            </a:xfrm>
          </p:grpSpPr>
          <p:sp>
            <p:nvSpPr>
              <p:cNvPr id="69"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3" name="Group 72"/>
              <p:cNvGrpSpPr/>
              <p:nvPr/>
            </p:nvGrpSpPr>
            <p:grpSpPr>
              <a:xfrm>
                <a:off x="5946646" y="6594086"/>
                <a:ext cx="298708" cy="149354"/>
                <a:chOff x="9820952" y="3075924"/>
                <a:chExt cx="274321" cy="137160"/>
              </a:xfrm>
            </p:grpSpPr>
            <p:cxnSp>
              <p:nvCxnSpPr>
                <p:cNvPr id="74" name="Straight Connector 73"/>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68" name="TextBox 67"/>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4 of 5</a:t>
              </a:r>
              <a:endParaRPr lang="en-US" altLang="en-US" sz="1200" dirty="0">
                <a:solidFill>
                  <a:srgbClr val="6A6A6A"/>
                </a:solidFill>
                <a:latin typeface="AIA Everest" panose="00000500000000000000" pitchFamily="2" charset="0"/>
              </a:endParaRPr>
            </a:p>
          </p:txBody>
        </p:sp>
      </p:grpSp>
      <p:grpSp>
        <p:nvGrpSpPr>
          <p:cNvPr id="54" name="Group 53"/>
          <p:cNvGrpSpPr/>
          <p:nvPr/>
        </p:nvGrpSpPr>
        <p:grpSpPr>
          <a:xfrm>
            <a:off x="140456" y="879874"/>
            <a:ext cx="11909921" cy="458191"/>
            <a:chOff x="140456" y="879874"/>
            <a:chExt cx="11909921" cy="458191"/>
          </a:xfrm>
        </p:grpSpPr>
        <p:sp>
          <p:nvSpPr>
            <p:cNvPr id="55" name="Rectangle 54"/>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4" name="Picture 6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83" name="Rectangle 82"/>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4" name="Rectangle 83"/>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5" name="Picture 8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86" name="Picture 8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87" name="Rectangle 86"/>
            <p:cNvSpPr>
              <a:spLocks noChangeAspect="1"/>
            </p:cNvSpPr>
            <p:nvPr/>
          </p:nvSpPr>
          <p:spPr>
            <a:xfrm>
              <a:off x="11065200"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Tree>
    <p:extLst>
      <p:ext uri="{BB962C8B-B14F-4D97-AF65-F5344CB8AC3E}">
        <p14:creationId xmlns:p14="http://schemas.microsoft.com/office/powerpoint/2010/main" val="1366791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 name="TextBox 89"/>
          <p:cNvSpPr txBox="1"/>
          <p:nvPr/>
        </p:nvSpPr>
        <p:spPr>
          <a:xfrm>
            <a:off x="640080" y="1481328"/>
            <a:ext cx="525762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A distribution agreement (DA) lays out “what the business is about”. It stipulates the roles and responsibilities of each party, the business targets that our partners are expected to deliver, and everything in between</a:t>
            </a:r>
            <a:r>
              <a:rPr lang="en-US" dirty="0" smtClean="0"/>
              <a:t>.</a:t>
            </a:r>
            <a:endParaRPr lang="en-US" dirty="0"/>
          </a:p>
        </p:txBody>
      </p:sp>
      <p:grpSp>
        <p:nvGrpSpPr>
          <p:cNvPr id="2" name="Group 1"/>
          <p:cNvGrpSpPr/>
          <p:nvPr/>
        </p:nvGrpSpPr>
        <p:grpSpPr>
          <a:xfrm>
            <a:off x="6263664" y="2194560"/>
            <a:ext cx="4785805" cy="4316982"/>
            <a:chOff x="6263664" y="1621161"/>
            <a:chExt cx="4785805" cy="4316982"/>
          </a:xfrm>
        </p:grpSpPr>
        <p:sp>
          <p:nvSpPr>
            <p:cNvPr id="89" name="Oval 88"/>
            <p:cNvSpPr/>
            <p:nvPr/>
          </p:nvSpPr>
          <p:spPr>
            <a:xfrm>
              <a:off x="7068789" y="2171700"/>
              <a:ext cx="3195132" cy="3195132"/>
            </a:xfrm>
            <a:prstGeom prst="ellipse">
              <a:avLst/>
            </a:prstGeom>
            <a:solidFill>
              <a:srgbClr val="F3EF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Arc 109"/>
            <p:cNvSpPr/>
            <p:nvPr/>
          </p:nvSpPr>
          <p:spPr>
            <a:xfrm rot="1800000">
              <a:off x="7061098" y="2164917"/>
              <a:ext cx="3188963" cy="3188963"/>
            </a:xfrm>
            <a:prstGeom prst="arc">
              <a:avLst>
                <a:gd name="adj1" fmla="val 12170451"/>
                <a:gd name="adj2" fmla="val 12156818"/>
              </a:avLst>
            </a:prstGeom>
            <a:ln w="63500">
              <a:solidFill>
                <a:srgbClr val="ADB1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Oval 110"/>
            <p:cNvSpPr/>
            <p:nvPr/>
          </p:nvSpPr>
          <p:spPr>
            <a:xfrm>
              <a:off x="8772421" y="1731000"/>
              <a:ext cx="1371600" cy="1371600"/>
            </a:xfrm>
            <a:prstGeom prst="ellipse">
              <a:avLst/>
            </a:prstGeom>
            <a:solidFill>
              <a:srgbClr val="FF7A85"/>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2" name="TextBox 111"/>
            <p:cNvSpPr txBox="1"/>
            <p:nvPr/>
          </p:nvSpPr>
          <p:spPr>
            <a:xfrm>
              <a:off x="8995465" y="2308513"/>
              <a:ext cx="969963" cy="307777"/>
            </a:xfrm>
            <a:prstGeom prst="rect">
              <a:avLst/>
            </a:prstGeom>
            <a:noFill/>
          </p:spPr>
          <p:txBody>
            <a:bodyPr wrap="square" rtlCol="0">
              <a:spAutoFit/>
            </a:bodyPr>
            <a:lstStyle/>
            <a:p>
              <a:pPr algn="ctr"/>
              <a:r>
                <a:rPr lang="en-US" sz="1400" dirty="0">
                  <a:solidFill>
                    <a:schemeClr val="bg1"/>
                  </a:solidFill>
                  <a:latin typeface="AIA Everest Condensed Medium" panose="00000606000000000000" pitchFamily="2" charset="0"/>
                </a:rPr>
                <a:t>SCOPE</a:t>
              </a:r>
            </a:p>
          </p:txBody>
        </p:sp>
        <p:sp>
          <p:nvSpPr>
            <p:cNvPr id="113" name="Oval 112"/>
            <p:cNvSpPr>
              <a:spLocks noChangeAspect="1"/>
            </p:cNvSpPr>
            <p:nvPr/>
          </p:nvSpPr>
          <p:spPr>
            <a:xfrm>
              <a:off x="9544931" y="3095800"/>
              <a:ext cx="1371600" cy="1371600"/>
            </a:xfrm>
            <a:prstGeom prst="ellipse">
              <a:avLst/>
            </a:prstGeom>
            <a:solidFill>
              <a:srgbClr val="FF754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p:cNvSpPr txBox="1"/>
            <p:nvPr/>
          </p:nvSpPr>
          <p:spPr>
            <a:xfrm>
              <a:off x="9590208" y="3717860"/>
              <a:ext cx="129629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a:t>
              </a:r>
            </a:p>
          </p:txBody>
        </p:sp>
        <p:sp>
          <p:nvSpPr>
            <p:cNvPr id="115" name="Oval 114"/>
            <p:cNvSpPr/>
            <p:nvPr/>
          </p:nvSpPr>
          <p:spPr>
            <a:xfrm>
              <a:off x="8772421" y="4452308"/>
              <a:ext cx="1371600" cy="1371600"/>
            </a:xfrm>
            <a:prstGeom prst="ellipse">
              <a:avLst/>
            </a:prstGeom>
            <a:solidFill>
              <a:srgbClr val="88B943"/>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p:cNvSpPr txBox="1"/>
            <p:nvPr/>
          </p:nvSpPr>
          <p:spPr>
            <a:xfrm>
              <a:off x="8819094" y="5079527"/>
              <a:ext cx="1312783"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COMMERCIAL &amp;</a:t>
              </a:r>
            </a:p>
            <a:p>
              <a:pPr algn="ctr">
                <a:lnSpc>
                  <a:spcPts val="1400"/>
                </a:lnSpc>
              </a:pPr>
              <a:r>
                <a:rPr lang="en-US" sz="1400" dirty="0">
                  <a:solidFill>
                    <a:schemeClr val="bg1"/>
                  </a:solidFill>
                  <a:latin typeface="AIA Everest Condensed Medium" panose="00000606000000000000" pitchFamily="2" charset="0"/>
                </a:rPr>
                <a:t>REMUNERATION</a:t>
              </a:r>
            </a:p>
          </p:txBody>
        </p:sp>
        <p:grpSp>
          <p:nvGrpSpPr>
            <p:cNvPr id="117" name="Group 116"/>
            <p:cNvGrpSpPr/>
            <p:nvPr/>
          </p:nvGrpSpPr>
          <p:grpSpPr>
            <a:xfrm>
              <a:off x="6323557" y="3095800"/>
              <a:ext cx="1531535" cy="1371600"/>
              <a:chOff x="5535593" y="2779277"/>
              <a:chExt cx="1531535" cy="1371600"/>
            </a:xfrm>
          </p:grpSpPr>
          <p:sp>
            <p:nvSpPr>
              <p:cNvPr id="118" name="Oval 117"/>
              <p:cNvSpPr>
                <a:spLocks noChangeAspect="1"/>
              </p:cNvSpPr>
              <p:nvPr/>
            </p:nvSpPr>
            <p:spPr>
              <a:xfrm rot="1800000">
                <a:off x="5616451" y="2779277"/>
                <a:ext cx="1371600" cy="1371600"/>
              </a:xfrm>
              <a:prstGeom prst="ellipse">
                <a:avLst/>
              </a:prstGeom>
              <a:solidFill>
                <a:srgbClr val="4C4794"/>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9" name="TextBox 118"/>
              <p:cNvSpPr txBox="1"/>
              <p:nvPr/>
            </p:nvSpPr>
            <p:spPr>
              <a:xfrm>
                <a:off x="5535593" y="3397675"/>
                <a:ext cx="1531535"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CUSTOMER DATA</a:t>
                </a:r>
              </a:p>
              <a:p>
                <a:pPr algn="ctr">
                  <a:lnSpc>
                    <a:spcPts val="1400"/>
                  </a:lnSpc>
                </a:pPr>
                <a:r>
                  <a:rPr lang="en-US" sz="1400" dirty="0">
                    <a:solidFill>
                      <a:schemeClr val="bg1"/>
                    </a:solidFill>
                    <a:latin typeface="AIA Everest Condensed Medium" panose="00000606000000000000" pitchFamily="2" charset="0"/>
                  </a:rPr>
                  <a:t>&amp; OWNERSHIP </a:t>
                </a:r>
              </a:p>
            </p:txBody>
          </p:sp>
        </p:grpSp>
        <p:sp>
          <p:nvSpPr>
            <p:cNvPr id="120" name="Oval 119"/>
            <p:cNvSpPr>
              <a:spLocks noChangeAspect="1"/>
            </p:cNvSpPr>
            <p:nvPr/>
          </p:nvSpPr>
          <p:spPr>
            <a:xfrm>
              <a:off x="7181029" y="4452308"/>
              <a:ext cx="1371600" cy="1371600"/>
            </a:xfrm>
            <a:prstGeom prst="ellipse">
              <a:avLst/>
            </a:prstGeom>
            <a:solidFill>
              <a:srgbClr val="1F78AD"/>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21" name="TextBox 120"/>
            <p:cNvSpPr txBox="1"/>
            <p:nvPr/>
          </p:nvSpPr>
          <p:spPr>
            <a:xfrm>
              <a:off x="7158838" y="5078227"/>
              <a:ext cx="1433394"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VALUE</a:t>
              </a:r>
            </a:p>
            <a:p>
              <a:pPr algn="ctr">
                <a:lnSpc>
                  <a:spcPts val="1400"/>
                </a:lnSpc>
              </a:pPr>
              <a:r>
                <a:rPr lang="en-US" sz="1400" dirty="0">
                  <a:solidFill>
                    <a:schemeClr val="bg1"/>
                  </a:solidFill>
                  <a:latin typeface="AIA Everest Condensed Medium" panose="00000606000000000000" pitchFamily="2" charset="0"/>
                </a:rPr>
                <a:t>TARGETS</a:t>
              </a:r>
            </a:p>
          </p:txBody>
        </p:sp>
        <p:sp>
          <p:nvSpPr>
            <p:cNvPr id="122" name="Oval 121"/>
            <p:cNvSpPr/>
            <p:nvPr/>
          </p:nvSpPr>
          <p:spPr>
            <a:xfrm>
              <a:off x="7181029" y="1731000"/>
              <a:ext cx="1371600" cy="1371600"/>
            </a:xfrm>
            <a:prstGeom prst="ellipse">
              <a:avLst/>
            </a:prstGeom>
            <a:solidFill>
              <a:srgbClr val="C83681"/>
            </a:solidFill>
            <a:ln w="50800">
              <a:solidFill>
                <a:schemeClr val="bg1"/>
              </a:solidFill>
            </a:ln>
            <a:effectLst>
              <a:outerShdw blurRad="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23" name="TextBox 122"/>
            <p:cNvSpPr txBox="1"/>
            <p:nvPr/>
          </p:nvSpPr>
          <p:spPr>
            <a:xfrm>
              <a:off x="7291883" y="2344648"/>
              <a:ext cx="1170782" cy="451406"/>
            </a:xfrm>
            <a:prstGeom prst="rect">
              <a:avLst/>
            </a:prstGeom>
            <a:noFill/>
          </p:spPr>
          <p:txBody>
            <a:bodyPr wrap="square" rtlCol="0">
              <a:spAutoFit/>
            </a:bodyPr>
            <a:lstStyle/>
            <a:p>
              <a:pPr algn="ctr">
                <a:lnSpc>
                  <a:spcPts val="1400"/>
                </a:lnSpc>
              </a:pPr>
              <a:r>
                <a:rPr lang="en-US" sz="1400" dirty="0">
                  <a:solidFill>
                    <a:schemeClr val="bg1"/>
                  </a:solidFill>
                  <a:latin typeface="AIA Everest Condensed Medium" panose="00000606000000000000" pitchFamily="2" charset="0"/>
                </a:rPr>
                <a:t>PARTNERSHIP</a:t>
              </a:r>
            </a:p>
            <a:p>
              <a:pPr algn="ctr">
                <a:lnSpc>
                  <a:spcPts val="1400"/>
                </a:lnSpc>
              </a:pPr>
              <a:r>
                <a:rPr lang="en-US" sz="1400" dirty="0">
                  <a:solidFill>
                    <a:schemeClr val="bg1"/>
                  </a:solidFill>
                  <a:latin typeface="AIA Everest Condensed Medium" panose="00000606000000000000" pitchFamily="2" charset="0"/>
                </a:rPr>
                <a:t>TERMINATION</a:t>
              </a:r>
            </a:p>
          </p:txBody>
        </p:sp>
        <p:sp>
          <p:nvSpPr>
            <p:cNvPr id="124" name="TextBox 123"/>
            <p:cNvSpPr txBox="1"/>
            <p:nvPr/>
          </p:nvSpPr>
          <p:spPr>
            <a:xfrm>
              <a:off x="7587650" y="3459898"/>
              <a:ext cx="2146842" cy="663002"/>
            </a:xfrm>
            <a:prstGeom prst="rect">
              <a:avLst/>
            </a:prstGeom>
            <a:noFill/>
          </p:spPr>
          <p:txBody>
            <a:bodyPr wrap="square" rtlCol="0">
              <a:spAutoFit/>
            </a:bodyPr>
            <a:lstStyle/>
            <a:p>
              <a:pPr algn="ctr">
                <a:lnSpc>
                  <a:spcPts val="2200"/>
                </a:lnSpc>
              </a:pPr>
              <a:r>
                <a:rPr lang="en-MY" sz="2000" dirty="0">
                  <a:solidFill>
                    <a:srgbClr val="848A90"/>
                  </a:solidFill>
                  <a:latin typeface="AIA Everest Condensed Medium" panose="00000606000000000000" pitchFamily="2" charset="0"/>
                </a:rPr>
                <a:t>KEY</a:t>
              </a:r>
            </a:p>
            <a:p>
              <a:pPr algn="ctr">
                <a:lnSpc>
                  <a:spcPts val="2200"/>
                </a:lnSpc>
              </a:pPr>
              <a:r>
                <a:rPr lang="en-MY" sz="2000" dirty="0" smtClean="0">
                  <a:solidFill>
                    <a:srgbClr val="848A90"/>
                  </a:solidFill>
                  <a:latin typeface="AIA Everest Condensed Medium" panose="00000606000000000000" pitchFamily="2" charset="0"/>
                </a:rPr>
                <a:t>CONSIDERATIONS</a:t>
              </a:r>
              <a:endParaRPr lang="en-MY" sz="2000" dirty="0">
                <a:solidFill>
                  <a:srgbClr val="848A90"/>
                </a:solidFill>
                <a:latin typeface="AIA Everest Condensed Medium" panose="00000606000000000000" pitchFamily="2" charset="0"/>
              </a:endParaRPr>
            </a:p>
          </p:txBody>
        </p:sp>
        <p:grpSp>
          <p:nvGrpSpPr>
            <p:cNvPr id="125" name="Group 124"/>
            <p:cNvGrpSpPr/>
            <p:nvPr/>
          </p:nvGrpSpPr>
          <p:grpSpPr>
            <a:xfrm>
              <a:off x="10737028" y="3637889"/>
              <a:ext cx="312441" cy="280464"/>
              <a:chOff x="6869189" y="1324298"/>
              <a:chExt cx="312441" cy="280464"/>
            </a:xfrm>
          </p:grpSpPr>
          <p:sp>
            <p:nvSpPr>
              <p:cNvPr id="126" name="Oval 125"/>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27" name="TextBox 126"/>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02</a:t>
                </a:r>
              </a:p>
            </p:txBody>
          </p:sp>
        </p:grpSp>
        <p:grpSp>
          <p:nvGrpSpPr>
            <p:cNvPr id="128" name="Group 127"/>
            <p:cNvGrpSpPr/>
            <p:nvPr/>
          </p:nvGrpSpPr>
          <p:grpSpPr>
            <a:xfrm>
              <a:off x="9319264" y="5657679"/>
              <a:ext cx="312441" cy="280464"/>
              <a:chOff x="6869189" y="1324298"/>
              <a:chExt cx="312441" cy="280464"/>
            </a:xfrm>
          </p:grpSpPr>
          <p:sp>
            <p:nvSpPr>
              <p:cNvPr id="129" name="Oval 128"/>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30" name="TextBox 129"/>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03</a:t>
                </a:r>
              </a:p>
            </p:txBody>
          </p:sp>
        </p:grpSp>
        <p:grpSp>
          <p:nvGrpSpPr>
            <p:cNvPr id="131" name="Group 130"/>
            <p:cNvGrpSpPr/>
            <p:nvPr/>
          </p:nvGrpSpPr>
          <p:grpSpPr>
            <a:xfrm>
              <a:off x="7716831" y="5657679"/>
              <a:ext cx="312441" cy="280464"/>
              <a:chOff x="6869189" y="1324298"/>
              <a:chExt cx="312441" cy="280464"/>
            </a:xfrm>
          </p:grpSpPr>
          <p:sp>
            <p:nvSpPr>
              <p:cNvPr id="134" name="Oval 133"/>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1" name="TextBox 140"/>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04</a:t>
                </a:r>
              </a:p>
            </p:txBody>
          </p:sp>
        </p:grpSp>
        <p:grpSp>
          <p:nvGrpSpPr>
            <p:cNvPr id="142" name="Group 141"/>
            <p:cNvGrpSpPr/>
            <p:nvPr/>
          </p:nvGrpSpPr>
          <p:grpSpPr>
            <a:xfrm>
              <a:off x="6263664" y="3637889"/>
              <a:ext cx="312441" cy="280464"/>
              <a:chOff x="6869189" y="1324298"/>
              <a:chExt cx="312441" cy="280464"/>
            </a:xfrm>
          </p:grpSpPr>
          <p:sp>
            <p:nvSpPr>
              <p:cNvPr id="143" name="Oval 142"/>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44" name="TextBox 143"/>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05</a:t>
                </a:r>
              </a:p>
            </p:txBody>
          </p:sp>
        </p:grpSp>
        <p:pic>
          <p:nvPicPr>
            <p:cNvPr id="145" name="Picture 14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8532" y="1997377"/>
              <a:ext cx="309301" cy="309301"/>
            </a:xfrm>
            <a:prstGeom prst="rect">
              <a:avLst/>
            </a:prstGeom>
          </p:spPr>
        </p:pic>
        <p:pic>
          <p:nvPicPr>
            <p:cNvPr id="146" name="Picture 1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2710" y="4774317"/>
              <a:ext cx="350997" cy="270160"/>
            </a:xfrm>
            <a:prstGeom prst="rect">
              <a:avLst/>
            </a:prstGeom>
          </p:spPr>
        </p:pic>
        <p:pic>
          <p:nvPicPr>
            <p:cNvPr id="147" name="Picture 1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0038" y="4684929"/>
              <a:ext cx="357612" cy="357612"/>
            </a:xfrm>
            <a:prstGeom prst="rect">
              <a:avLst/>
            </a:prstGeom>
          </p:spPr>
        </p:pic>
        <p:pic>
          <p:nvPicPr>
            <p:cNvPr id="148" name="Picture 14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3366" y="3288345"/>
              <a:ext cx="271519" cy="353456"/>
            </a:xfrm>
            <a:prstGeom prst="rect">
              <a:avLst/>
            </a:prstGeom>
          </p:spPr>
        </p:pic>
        <p:pic>
          <p:nvPicPr>
            <p:cNvPr id="149" name="Picture 14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15338" y="3345888"/>
              <a:ext cx="441521" cy="309412"/>
            </a:xfrm>
            <a:prstGeom prst="rect">
              <a:avLst/>
            </a:prstGeom>
          </p:spPr>
        </p:pic>
        <p:pic>
          <p:nvPicPr>
            <p:cNvPr id="150" name="Picture 14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9964" y="1993388"/>
              <a:ext cx="249085" cy="312011"/>
            </a:xfrm>
            <a:prstGeom prst="rect">
              <a:avLst/>
            </a:prstGeom>
          </p:spPr>
        </p:pic>
        <p:grpSp>
          <p:nvGrpSpPr>
            <p:cNvPr id="151" name="Group 150"/>
            <p:cNvGrpSpPr/>
            <p:nvPr/>
          </p:nvGrpSpPr>
          <p:grpSpPr>
            <a:xfrm>
              <a:off x="7716684" y="1621161"/>
              <a:ext cx="312441" cy="280464"/>
              <a:chOff x="6869189" y="1324298"/>
              <a:chExt cx="312441" cy="280464"/>
            </a:xfrm>
          </p:grpSpPr>
          <p:sp>
            <p:nvSpPr>
              <p:cNvPr id="152" name="Oval 151"/>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3" name="TextBox 152"/>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06</a:t>
                </a:r>
              </a:p>
            </p:txBody>
          </p:sp>
        </p:grpSp>
        <p:grpSp>
          <p:nvGrpSpPr>
            <p:cNvPr id="157" name="Group 156"/>
            <p:cNvGrpSpPr/>
            <p:nvPr/>
          </p:nvGrpSpPr>
          <p:grpSpPr>
            <a:xfrm>
              <a:off x="9325035" y="1621161"/>
              <a:ext cx="312441" cy="280464"/>
              <a:chOff x="6869189" y="1324298"/>
              <a:chExt cx="312441" cy="280464"/>
            </a:xfrm>
          </p:grpSpPr>
          <p:sp>
            <p:nvSpPr>
              <p:cNvPr id="158" name="Oval 157"/>
              <p:cNvSpPr>
                <a:spLocks noChangeAspect="1"/>
              </p:cNvSpPr>
              <p:nvPr/>
            </p:nvSpPr>
            <p:spPr>
              <a:xfrm>
                <a:off x="6888224" y="1324298"/>
                <a:ext cx="274320" cy="274320"/>
              </a:xfrm>
              <a:prstGeom prst="ellipse">
                <a:avLst/>
              </a:prstGeom>
              <a:solidFill>
                <a:srgbClr val="D31145"/>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IA Everest Condensed Medium" panose="00000606000000000000" pitchFamily="2" charset="0"/>
                </a:endParaRPr>
              </a:p>
            </p:txBody>
          </p:sp>
          <p:sp>
            <p:nvSpPr>
              <p:cNvPr id="159" name="TextBox 158"/>
              <p:cNvSpPr txBox="1"/>
              <p:nvPr/>
            </p:nvSpPr>
            <p:spPr>
              <a:xfrm>
                <a:off x="6869189" y="1327763"/>
                <a:ext cx="312441" cy="276999"/>
              </a:xfrm>
              <a:prstGeom prst="rect">
                <a:avLst/>
              </a:prstGeom>
              <a:noFill/>
              <a:ln>
                <a:noFill/>
              </a:ln>
            </p:spPr>
            <p:txBody>
              <a:bodyPr wrap="square" rtlCol="0">
                <a:spAutoFit/>
              </a:bodyPr>
              <a:lstStyle/>
              <a:p>
                <a:pPr algn="ctr"/>
                <a:r>
                  <a:rPr lang="en-US" sz="1200" dirty="0">
                    <a:solidFill>
                      <a:schemeClr val="bg1"/>
                    </a:solidFill>
                    <a:latin typeface="AIA Everest Condensed" panose="00000506000000000000" pitchFamily="50" charset="0"/>
                  </a:rPr>
                  <a:t>01</a:t>
                </a:r>
              </a:p>
            </p:txBody>
          </p:sp>
        </p:grpSp>
      </p:grpSp>
      <p:sp>
        <p:nvSpPr>
          <p:cNvPr id="54" name="TextBox 53"/>
          <p:cNvSpPr txBox="1"/>
          <p:nvPr/>
        </p:nvSpPr>
        <p:spPr>
          <a:xfrm>
            <a:off x="689048" y="1032746"/>
            <a:ext cx="10236127" cy="430887"/>
          </a:xfrm>
          <a:prstGeom prst="rect">
            <a:avLst/>
          </a:prstGeom>
          <a:noFill/>
        </p:spPr>
        <p:txBody>
          <a:bodyPr wrap="square" rtlCol="0">
            <a:spAutoFit/>
          </a:bodyPr>
          <a:lstStyle/>
          <a:p>
            <a:pPr algn="ctr"/>
            <a:r>
              <a:rPr lang="en-US" sz="2200" dirty="0">
                <a:solidFill>
                  <a:srgbClr val="2B343D"/>
                </a:solidFill>
                <a:latin typeface="AIA Everest Condensed Medium" panose="00000606000000000000" pitchFamily="2" charset="0"/>
                <a:cs typeface="AIA" panose="02000506000000020004" pitchFamily="2" charset="-34"/>
              </a:rPr>
              <a:t>DISTRIBUTION </a:t>
            </a:r>
            <a:r>
              <a:rPr lang="en-US" sz="2200" dirty="0" smtClean="0">
                <a:solidFill>
                  <a:srgbClr val="2B343D"/>
                </a:solidFill>
                <a:latin typeface="AIA Everest Condensed Medium" panose="00000606000000000000" pitchFamily="2" charset="0"/>
                <a:cs typeface="AIA" panose="02000506000000020004" pitchFamily="2" charset="-34"/>
              </a:rPr>
              <a:t>AGREEMENT</a:t>
            </a:r>
            <a:endParaRPr lang="en-US" sz="2200" dirty="0">
              <a:solidFill>
                <a:srgbClr val="2B343D"/>
              </a:solidFill>
              <a:latin typeface="AIA Everest Condensed" panose="00000506000000000000" pitchFamily="50" charset="0"/>
              <a:cs typeface="AIA" panose="02000506000000020004" pitchFamily="2" charset="-34"/>
            </a:endParaRPr>
          </a:p>
        </p:txBody>
      </p:sp>
      <p:sp>
        <p:nvSpPr>
          <p:cNvPr id="71" name="TextBox 70"/>
          <p:cNvSpPr txBox="1"/>
          <p:nvPr/>
        </p:nvSpPr>
        <p:spPr>
          <a:xfrm>
            <a:off x="7102210" y="1737914"/>
            <a:ext cx="325121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a:t>Click each consideration to learn more.</a:t>
            </a:r>
          </a:p>
        </p:txBody>
      </p:sp>
      <p:grpSp>
        <p:nvGrpSpPr>
          <p:cNvPr id="99" name="Group 98"/>
          <p:cNvGrpSpPr/>
          <p:nvPr/>
        </p:nvGrpSpPr>
        <p:grpSpPr>
          <a:xfrm>
            <a:off x="5675177" y="6473006"/>
            <a:ext cx="841647" cy="348813"/>
            <a:chOff x="6174243" y="6473006"/>
            <a:chExt cx="841647" cy="348813"/>
          </a:xfrm>
        </p:grpSpPr>
        <p:grpSp>
          <p:nvGrpSpPr>
            <p:cNvPr id="100" name="Group 99"/>
            <p:cNvGrpSpPr/>
            <p:nvPr/>
          </p:nvGrpSpPr>
          <p:grpSpPr>
            <a:xfrm>
              <a:off x="6833010" y="6570694"/>
              <a:ext cx="182880" cy="182880"/>
              <a:chOff x="5794754" y="6385951"/>
              <a:chExt cx="596348" cy="598867"/>
            </a:xfrm>
          </p:grpSpPr>
          <p:sp>
            <p:nvSpPr>
              <p:cNvPr id="107"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8" name="Group 107"/>
              <p:cNvGrpSpPr/>
              <p:nvPr/>
            </p:nvGrpSpPr>
            <p:grpSpPr>
              <a:xfrm>
                <a:off x="5946646" y="6625274"/>
                <a:ext cx="298708" cy="149354"/>
                <a:chOff x="9820952" y="3104564"/>
                <a:chExt cx="274321" cy="137160"/>
              </a:xfrm>
            </p:grpSpPr>
            <p:cxnSp>
              <p:nvCxnSpPr>
                <p:cNvPr id="109" name="Straight Connector 108"/>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101" name="Group 100"/>
            <p:cNvGrpSpPr/>
            <p:nvPr/>
          </p:nvGrpSpPr>
          <p:grpSpPr>
            <a:xfrm rot="10800000">
              <a:off x="6174243" y="6569734"/>
              <a:ext cx="182880" cy="182880"/>
              <a:chOff x="5794754" y="6354763"/>
              <a:chExt cx="596348" cy="598867"/>
            </a:xfrm>
          </p:grpSpPr>
          <p:sp>
            <p:nvSpPr>
              <p:cNvPr id="103"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104" name="Group 103"/>
              <p:cNvGrpSpPr/>
              <p:nvPr/>
            </p:nvGrpSpPr>
            <p:grpSpPr>
              <a:xfrm>
                <a:off x="5946646" y="6594086"/>
                <a:ext cx="298708" cy="149354"/>
                <a:chOff x="9820952" y="3075924"/>
                <a:chExt cx="274321" cy="137160"/>
              </a:xfrm>
            </p:grpSpPr>
            <p:cxnSp>
              <p:nvCxnSpPr>
                <p:cNvPr id="105" name="Straight Connector 104"/>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102" name="TextBox 101"/>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5 of 5</a:t>
              </a:r>
              <a:endParaRPr lang="en-US" altLang="en-US" sz="1200" dirty="0">
                <a:solidFill>
                  <a:srgbClr val="6A6A6A"/>
                </a:solidFill>
                <a:latin typeface="AIA Everest" panose="00000500000000000000" pitchFamily="2" charset="0"/>
              </a:endParaRPr>
            </a:p>
          </p:txBody>
        </p:sp>
      </p:grpSp>
      <p:grpSp>
        <p:nvGrpSpPr>
          <p:cNvPr id="73" name="Group 72"/>
          <p:cNvGrpSpPr/>
          <p:nvPr/>
        </p:nvGrpSpPr>
        <p:grpSpPr>
          <a:xfrm>
            <a:off x="140456" y="878091"/>
            <a:ext cx="11909921" cy="459974"/>
            <a:chOff x="140456" y="878091"/>
            <a:chExt cx="11909921" cy="459974"/>
          </a:xfrm>
        </p:grpSpPr>
        <p:sp>
          <p:nvSpPr>
            <p:cNvPr id="74" name="Rectangle 73"/>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75" name="Picture 7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76" name="Rectangle 75"/>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77" name="Rectangle 76"/>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78" name="Picture 7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6224" y="999717"/>
              <a:ext cx="346709" cy="242969"/>
            </a:xfrm>
            <a:prstGeom prst="rect">
              <a:avLst/>
            </a:prstGeom>
          </p:spPr>
        </p:pic>
        <p:pic>
          <p:nvPicPr>
            <p:cNvPr id="79" name="Picture 7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978" y="967077"/>
              <a:ext cx="294936" cy="276244"/>
            </a:xfrm>
            <a:prstGeom prst="rect">
              <a:avLst/>
            </a:prstGeom>
          </p:spPr>
        </p:pic>
        <p:sp>
          <p:nvSpPr>
            <p:cNvPr id="80" name="Rectangle 79"/>
            <p:cNvSpPr>
              <a:spLocks noChangeAspect="1"/>
            </p:cNvSpPr>
            <p:nvPr/>
          </p:nvSpPr>
          <p:spPr>
            <a:xfrm>
              <a:off x="11593177" y="878091"/>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67" name="TextBox 66"/>
          <p:cNvSpPr txBox="1"/>
          <p:nvPr/>
        </p:nvSpPr>
        <p:spPr>
          <a:xfrm>
            <a:off x="640080" y="2575106"/>
            <a:ext cx="3354648"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smtClean="0"/>
              <a:t>Here </a:t>
            </a:r>
            <a:r>
              <a:rPr lang="en-US" dirty="0"/>
              <a:t>are some key </a:t>
            </a:r>
            <a:r>
              <a:rPr lang="en-US" dirty="0" smtClean="0"/>
              <a:t>considerations.</a:t>
            </a:r>
            <a:endParaRPr lang="en-US" dirty="0"/>
          </a:p>
        </p:txBody>
      </p:sp>
    </p:spTree>
    <p:extLst>
      <p:ext uri="{BB962C8B-B14F-4D97-AF65-F5344CB8AC3E}">
        <p14:creationId xmlns:p14="http://schemas.microsoft.com/office/powerpoint/2010/main" val="3181972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4625</TotalTime>
  <Words>1192</Words>
  <Application>Microsoft Office PowerPoint</Application>
  <PresentationFormat>Widescreen</PresentationFormat>
  <Paragraphs>272</Paragraphs>
  <Slides>15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AIA</vt:lpstr>
      <vt:lpstr>AIA Everest</vt:lpstr>
      <vt:lpstr>AIA Everest Condensed</vt:lpstr>
      <vt:lpstr>AIA Everest Condensed Medium</vt:lpstr>
      <vt:lpstr>Arial</vt:lpstr>
      <vt:lpstr>Calibri</vt:lpstr>
      <vt:lpstr>Calibri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Shailesh Trimbakar</dc:creator>
  <cp:lastModifiedBy>Girish Chonkar</cp:lastModifiedBy>
  <cp:revision>402</cp:revision>
  <dcterms:created xsi:type="dcterms:W3CDTF">2020-09-24T11:41:06Z</dcterms:created>
  <dcterms:modified xsi:type="dcterms:W3CDTF">2023-01-11T09:19:13Z</dcterms:modified>
</cp:coreProperties>
</file>