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9" r:id="rId1"/>
    <p:sldMasterId id="2147483756" r:id="rId2"/>
  </p:sldMasterIdLst>
  <p:notesMasterIdLst>
    <p:notesMasterId r:id="rId12"/>
  </p:notesMasterIdLst>
  <p:sldIdLst>
    <p:sldId id="296" r:id="rId3"/>
    <p:sldId id="276" r:id="rId4"/>
    <p:sldId id="305" r:id="rId5"/>
    <p:sldId id="279" r:id="rId6"/>
    <p:sldId id="307" r:id="rId7"/>
    <p:sldId id="308" r:id="rId8"/>
    <p:sldId id="287" r:id="rId9"/>
    <p:sldId id="303" r:id="rId10"/>
    <p:sldId id="304" r:id="rId11"/>
  </p:sldIdLst>
  <p:sldSz cx="12192000" cy="6858000"/>
  <p:notesSz cx="6858000" cy="9144000"/>
  <p:custDataLst>
    <p:tags r:id="rId13"/>
  </p:custDataLst>
  <p:defaultTextStyle>
    <a:defPPr>
      <a:defRPr lang="en-US"/>
    </a:defPPr>
    <a:lvl1pPr marL="0" algn="l" defTabSz="934569" rtl="0" eaLnBrk="1" latinLnBrk="0" hangingPunct="1">
      <a:defRPr sz="1838" kern="1200">
        <a:solidFill>
          <a:schemeClr val="tx1"/>
        </a:solidFill>
        <a:latin typeface="+mn-lt"/>
        <a:ea typeface="+mn-ea"/>
        <a:cs typeface="+mn-cs"/>
      </a:defRPr>
    </a:lvl1pPr>
    <a:lvl2pPr marL="467285" algn="l" defTabSz="934569" rtl="0" eaLnBrk="1" latinLnBrk="0" hangingPunct="1">
      <a:defRPr sz="1838" kern="1200">
        <a:solidFill>
          <a:schemeClr val="tx1"/>
        </a:solidFill>
        <a:latin typeface="+mn-lt"/>
        <a:ea typeface="+mn-ea"/>
        <a:cs typeface="+mn-cs"/>
      </a:defRPr>
    </a:lvl2pPr>
    <a:lvl3pPr marL="934569" algn="l" defTabSz="934569" rtl="0" eaLnBrk="1" latinLnBrk="0" hangingPunct="1">
      <a:defRPr sz="1838" kern="1200">
        <a:solidFill>
          <a:schemeClr val="tx1"/>
        </a:solidFill>
        <a:latin typeface="+mn-lt"/>
        <a:ea typeface="+mn-ea"/>
        <a:cs typeface="+mn-cs"/>
      </a:defRPr>
    </a:lvl3pPr>
    <a:lvl4pPr marL="1401854" algn="l" defTabSz="934569" rtl="0" eaLnBrk="1" latinLnBrk="0" hangingPunct="1">
      <a:defRPr sz="1838" kern="1200">
        <a:solidFill>
          <a:schemeClr val="tx1"/>
        </a:solidFill>
        <a:latin typeface="+mn-lt"/>
        <a:ea typeface="+mn-ea"/>
        <a:cs typeface="+mn-cs"/>
      </a:defRPr>
    </a:lvl4pPr>
    <a:lvl5pPr marL="1869139" algn="l" defTabSz="934569" rtl="0" eaLnBrk="1" latinLnBrk="0" hangingPunct="1">
      <a:defRPr sz="1838" kern="1200">
        <a:solidFill>
          <a:schemeClr val="tx1"/>
        </a:solidFill>
        <a:latin typeface="+mn-lt"/>
        <a:ea typeface="+mn-ea"/>
        <a:cs typeface="+mn-cs"/>
      </a:defRPr>
    </a:lvl5pPr>
    <a:lvl6pPr marL="2336422" algn="l" defTabSz="934569" rtl="0" eaLnBrk="1" latinLnBrk="0" hangingPunct="1">
      <a:defRPr sz="1838" kern="1200">
        <a:solidFill>
          <a:schemeClr val="tx1"/>
        </a:solidFill>
        <a:latin typeface="+mn-lt"/>
        <a:ea typeface="+mn-ea"/>
        <a:cs typeface="+mn-cs"/>
      </a:defRPr>
    </a:lvl6pPr>
    <a:lvl7pPr marL="2803706" algn="l" defTabSz="934569" rtl="0" eaLnBrk="1" latinLnBrk="0" hangingPunct="1">
      <a:defRPr sz="1838" kern="1200">
        <a:solidFill>
          <a:schemeClr val="tx1"/>
        </a:solidFill>
        <a:latin typeface="+mn-lt"/>
        <a:ea typeface="+mn-ea"/>
        <a:cs typeface="+mn-cs"/>
      </a:defRPr>
    </a:lvl7pPr>
    <a:lvl8pPr marL="3270991" algn="l" defTabSz="934569" rtl="0" eaLnBrk="1" latinLnBrk="0" hangingPunct="1">
      <a:defRPr sz="1838" kern="1200">
        <a:solidFill>
          <a:schemeClr val="tx1"/>
        </a:solidFill>
        <a:latin typeface="+mn-lt"/>
        <a:ea typeface="+mn-ea"/>
        <a:cs typeface="+mn-cs"/>
      </a:defRPr>
    </a:lvl8pPr>
    <a:lvl9pPr marL="3738275" algn="l" defTabSz="934569" rtl="0" eaLnBrk="1" latinLnBrk="0" hangingPunct="1">
      <a:defRPr sz="1838" kern="1200">
        <a:solidFill>
          <a:schemeClr val="tx1"/>
        </a:solidFill>
        <a:latin typeface="+mn-lt"/>
        <a:ea typeface="+mn-ea"/>
        <a:cs typeface="+mn-cs"/>
      </a:defRPr>
    </a:lvl9pPr>
  </p:defaultTextStyle>
  <p:extLst>
    <p:ext uri="{EFAFB233-063F-42B5-8137-9DF3F51BA10A}">
      <p15:sldGuideLst xmlns:p15="http://schemas.microsoft.com/office/powerpoint/2012/main">
        <p15:guide id="2" pos="3839" userDrawn="1">
          <p15:clr>
            <a:srgbClr val="A4A3A4"/>
          </p15:clr>
        </p15:guide>
        <p15:guide id="3" pos="548" userDrawn="1">
          <p15:clr>
            <a:srgbClr val="A4A3A4"/>
          </p15:clr>
        </p15:guide>
        <p15:guide id="4" pos="2696" userDrawn="1">
          <p15:clr>
            <a:srgbClr val="A4A3A4"/>
          </p15:clr>
        </p15:guide>
        <p15:guide id="5" pos="7264" userDrawn="1">
          <p15:clr>
            <a:srgbClr val="A4A3A4"/>
          </p15:clr>
        </p15:guide>
        <p15:guide id="6" orient="horz" pos="2396" userDrawn="1">
          <p15:clr>
            <a:srgbClr val="A4A3A4"/>
          </p15:clr>
        </p15:guide>
        <p15:guide id="7" orient="horz" pos="2817" userDrawn="1">
          <p15:clr>
            <a:srgbClr val="A4A3A4"/>
          </p15:clr>
        </p15:guide>
        <p15:guide id="8" orient="horz" pos="2029" userDrawn="1">
          <p15:clr>
            <a:srgbClr val="A4A3A4"/>
          </p15:clr>
        </p15:guide>
        <p15:guide id="9" pos="384" userDrawn="1">
          <p15:clr>
            <a:srgbClr val="A4A3A4"/>
          </p15:clr>
        </p15:guide>
        <p15:guide id="10" pos="4860" userDrawn="1">
          <p15:clr>
            <a:srgbClr val="A4A3A4"/>
          </p15:clr>
        </p15:guide>
        <p15:guide id="11" orient="horz" pos="216" userDrawn="1">
          <p15:clr>
            <a:srgbClr val="A4A3A4"/>
          </p15:clr>
        </p15:guide>
        <p15:guide id="12" pos="5957" userDrawn="1">
          <p15:clr>
            <a:srgbClr val="A4A3A4"/>
          </p15:clr>
        </p15:guide>
        <p15:guide id="13" pos="4306" userDrawn="1">
          <p15:clr>
            <a:srgbClr val="A4A3A4"/>
          </p15:clr>
        </p15:guide>
        <p15:guide id="14" pos="6481" userDrawn="1">
          <p15:clr>
            <a:srgbClr val="A4A3A4"/>
          </p15:clr>
        </p15:guide>
        <p15:guide id="15" orient="horz" pos="3337" userDrawn="1">
          <p15:clr>
            <a:srgbClr val="A4A3A4"/>
          </p15:clr>
        </p15:guide>
        <p15:guide id="16" pos="5409" userDrawn="1">
          <p15:clr>
            <a:srgbClr val="A4A3A4"/>
          </p15:clr>
        </p15:guide>
        <p15:guide id="17" orient="horz" pos="3268" userDrawn="1">
          <p15:clr>
            <a:srgbClr val="A4A3A4"/>
          </p15:clr>
        </p15:guide>
        <p15:guide id="18" orient="horz" pos="840" userDrawn="1">
          <p15:clr>
            <a:srgbClr val="A4A3A4"/>
          </p15:clr>
        </p15:guide>
        <p15:guide id="19" orient="horz" pos="628" userDrawn="1">
          <p15:clr>
            <a:srgbClr val="A4A3A4"/>
          </p15:clr>
        </p15:guide>
        <p15:guide id="20" orient="horz" pos="3290" userDrawn="1">
          <p15:clr>
            <a:srgbClr val="A4A3A4"/>
          </p15:clr>
        </p15:guide>
        <p15:guide id="21" pos="2844" userDrawn="1">
          <p15:clr>
            <a:srgbClr val="A4A3A4"/>
          </p15:clr>
        </p15:guide>
        <p15:guide id="22" orient="horz" pos="13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1145"/>
    <a:srgbClr val="6A6A6A"/>
    <a:srgbClr val="ECF5DF"/>
    <a:srgbClr val="F4F9ED"/>
    <a:srgbClr val="88B943"/>
    <a:srgbClr val="F0EFF7"/>
    <a:srgbClr val="E6E5F3"/>
    <a:srgbClr val="4C4794"/>
    <a:srgbClr val="E6E6E6"/>
    <a:srgbClr val="DFEF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42" autoAdjust="0"/>
    <p:restoredTop sz="94660"/>
  </p:normalViewPr>
  <p:slideViewPr>
    <p:cSldViewPr snapToGrid="0">
      <p:cViewPr varScale="1">
        <p:scale>
          <a:sx n="89" d="100"/>
          <a:sy n="89" d="100"/>
        </p:scale>
        <p:origin x="605" y="67"/>
      </p:cViewPr>
      <p:guideLst>
        <p:guide pos="3839"/>
        <p:guide pos="548"/>
        <p:guide pos="2696"/>
        <p:guide pos="7264"/>
        <p:guide orient="horz" pos="2396"/>
        <p:guide orient="horz" pos="2817"/>
        <p:guide orient="horz" pos="2029"/>
        <p:guide pos="384"/>
        <p:guide pos="4860"/>
        <p:guide orient="horz" pos="216"/>
        <p:guide pos="5957"/>
        <p:guide pos="4306"/>
        <p:guide pos="6481"/>
        <p:guide orient="horz" pos="3337"/>
        <p:guide pos="5409"/>
        <p:guide orient="horz" pos="3268"/>
        <p:guide orient="horz" pos="840"/>
        <p:guide orient="horz" pos="628"/>
        <p:guide orient="horz" pos="3290"/>
        <p:guide pos="2844"/>
        <p:guide orient="horz" pos="1352"/>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gs" Target="tags/tag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E9D3EB-E59D-406D-9CD9-98CAEA084A2C}" type="datetimeFigureOut">
              <a:rPr lang="en-IN" smtClean="0"/>
              <a:t>25-01-2023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2D085D-C6AF-457C-A06A-09302986F053}" type="slidenum">
              <a:rPr lang="en-IN" smtClean="0"/>
              <a:t>‹#›</a:t>
            </a:fld>
            <a:endParaRPr lang="en-IN"/>
          </a:p>
        </p:txBody>
      </p:sp>
    </p:spTree>
    <p:extLst>
      <p:ext uri="{BB962C8B-B14F-4D97-AF65-F5344CB8AC3E}">
        <p14:creationId xmlns:p14="http://schemas.microsoft.com/office/powerpoint/2010/main" val="883238939"/>
      </p:ext>
    </p:extLst>
  </p:cSld>
  <p:clrMap bg1="lt1" tx1="dk1" bg2="lt2" tx2="dk2" accent1="accent1" accent2="accent2" accent3="accent3" accent4="accent4" accent5="accent5" accent6="accent6" hlink="hlink" folHlink="folHlink"/>
  <p:notesStyle>
    <a:lvl1pPr marL="0" algn="l" defTabSz="997512" rtl="0" eaLnBrk="1" latinLnBrk="0" hangingPunct="1">
      <a:defRPr sz="1309" kern="1200">
        <a:solidFill>
          <a:schemeClr val="tx1"/>
        </a:solidFill>
        <a:latin typeface="+mn-lt"/>
        <a:ea typeface="+mn-ea"/>
        <a:cs typeface="+mn-cs"/>
      </a:defRPr>
    </a:lvl1pPr>
    <a:lvl2pPr marL="498756" algn="l" defTabSz="997512" rtl="0" eaLnBrk="1" latinLnBrk="0" hangingPunct="1">
      <a:defRPr sz="1309" kern="1200">
        <a:solidFill>
          <a:schemeClr val="tx1"/>
        </a:solidFill>
        <a:latin typeface="+mn-lt"/>
        <a:ea typeface="+mn-ea"/>
        <a:cs typeface="+mn-cs"/>
      </a:defRPr>
    </a:lvl2pPr>
    <a:lvl3pPr marL="997512" algn="l" defTabSz="997512" rtl="0" eaLnBrk="1" latinLnBrk="0" hangingPunct="1">
      <a:defRPr sz="1309" kern="1200">
        <a:solidFill>
          <a:schemeClr val="tx1"/>
        </a:solidFill>
        <a:latin typeface="+mn-lt"/>
        <a:ea typeface="+mn-ea"/>
        <a:cs typeface="+mn-cs"/>
      </a:defRPr>
    </a:lvl3pPr>
    <a:lvl4pPr marL="1496268" algn="l" defTabSz="997512" rtl="0" eaLnBrk="1" latinLnBrk="0" hangingPunct="1">
      <a:defRPr sz="1309" kern="1200">
        <a:solidFill>
          <a:schemeClr val="tx1"/>
        </a:solidFill>
        <a:latin typeface="+mn-lt"/>
        <a:ea typeface="+mn-ea"/>
        <a:cs typeface="+mn-cs"/>
      </a:defRPr>
    </a:lvl4pPr>
    <a:lvl5pPr marL="1995024" algn="l" defTabSz="997512" rtl="0" eaLnBrk="1" latinLnBrk="0" hangingPunct="1">
      <a:defRPr sz="1309" kern="1200">
        <a:solidFill>
          <a:schemeClr val="tx1"/>
        </a:solidFill>
        <a:latin typeface="+mn-lt"/>
        <a:ea typeface="+mn-ea"/>
        <a:cs typeface="+mn-cs"/>
      </a:defRPr>
    </a:lvl5pPr>
    <a:lvl6pPr marL="2493781" algn="l" defTabSz="997512" rtl="0" eaLnBrk="1" latinLnBrk="0" hangingPunct="1">
      <a:defRPr sz="1309" kern="1200">
        <a:solidFill>
          <a:schemeClr val="tx1"/>
        </a:solidFill>
        <a:latin typeface="+mn-lt"/>
        <a:ea typeface="+mn-ea"/>
        <a:cs typeface="+mn-cs"/>
      </a:defRPr>
    </a:lvl6pPr>
    <a:lvl7pPr marL="2992537" algn="l" defTabSz="997512" rtl="0" eaLnBrk="1" latinLnBrk="0" hangingPunct="1">
      <a:defRPr sz="1309" kern="1200">
        <a:solidFill>
          <a:schemeClr val="tx1"/>
        </a:solidFill>
        <a:latin typeface="+mn-lt"/>
        <a:ea typeface="+mn-ea"/>
        <a:cs typeface="+mn-cs"/>
      </a:defRPr>
    </a:lvl7pPr>
    <a:lvl8pPr marL="3491292" algn="l" defTabSz="997512" rtl="0" eaLnBrk="1" latinLnBrk="0" hangingPunct="1">
      <a:defRPr sz="1309" kern="1200">
        <a:solidFill>
          <a:schemeClr val="tx1"/>
        </a:solidFill>
        <a:latin typeface="+mn-lt"/>
        <a:ea typeface="+mn-ea"/>
        <a:cs typeface="+mn-cs"/>
      </a:defRPr>
    </a:lvl8pPr>
    <a:lvl9pPr marL="3990049" algn="l" defTabSz="997512" rtl="0" eaLnBrk="1" latinLnBrk="0" hangingPunct="1">
      <a:defRPr sz="130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8739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158624-068C-4163-B3AB-57E18FB64A7E}" type="datetimeFigureOut">
              <a:rPr lang="en-US" smtClean="0"/>
              <a:t>1/25/2023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911749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158624-068C-4163-B3AB-57E18FB64A7E}" type="datetimeFigureOut">
              <a:rPr lang="en-US" smtClean="0"/>
              <a:t>1/25/2023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142094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58624-068C-4163-B3AB-57E18FB64A7E}" type="datetimeFigureOut">
              <a:rPr lang="en-US" smtClean="0"/>
              <a:t>1/25/2023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941747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E158624-068C-4163-B3AB-57E18FB64A7E}" type="datetimeFigureOut">
              <a:rPr lang="en-US" smtClean="0"/>
              <a:t>1/25/2023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15222742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E158624-068C-4163-B3AB-57E18FB64A7E}" type="datetimeFigureOut">
              <a:rPr lang="en-US" smtClean="0"/>
              <a:t>1/25/2023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5941200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58624-068C-4163-B3AB-57E18FB64A7E}" type="datetimeFigureOut">
              <a:rPr lang="en-US" smtClean="0"/>
              <a:t>1/25/2023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9465665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58624-068C-4163-B3AB-57E18FB64A7E}" type="datetimeFigureOut">
              <a:rPr lang="en-US" smtClean="0"/>
              <a:t>1/25/2023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986907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7096579"/>
            <a:ext cx="2743200" cy="365125"/>
          </a:xfrm>
        </p:spPr>
        <p:txBody>
          <a:bodyPr/>
          <a:lstStyle/>
          <a:p>
            <a:fld id="{C764DE79-268F-4C1A-8933-263129D2AF90}" type="datetimeFigureOut">
              <a:rPr lang="en-US" dirty="0"/>
              <a:t>1/25/2023</a:t>
            </a:fld>
            <a:endParaRPr lang="en-US" dirty="0"/>
          </a:p>
        </p:txBody>
      </p:sp>
      <p:sp>
        <p:nvSpPr>
          <p:cNvPr id="3" name="Footer Placeholder 2"/>
          <p:cNvSpPr>
            <a:spLocks noGrp="1"/>
          </p:cNvSpPr>
          <p:nvPr>
            <p:ph type="ftr" sz="quarter" idx="11"/>
          </p:nvPr>
        </p:nvSpPr>
        <p:spPr>
          <a:xfrm>
            <a:off x="4038600" y="7096579"/>
            <a:ext cx="4114800" cy="365125"/>
          </a:xfrm>
        </p:spPr>
        <p:txBody>
          <a:bodyPr/>
          <a:lstStyle/>
          <a:p>
            <a:endParaRPr lang="en-US" dirty="0"/>
          </a:p>
        </p:txBody>
      </p:sp>
      <p:sp>
        <p:nvSpPr>
          <p:cNvPr id="4" name="Slide Number Placeholder 3"/>
          <p:cNvSpPr>
            <a:spLocks noGrp="1"/>
          </p:cNvSpPr>
          <p:nvPr>
            <p:ph type="sldNum" sz="quarter" idx="12"/>
          </p:nvPr>
        </p:nvSpPr>
        <p:spPr>
          <a:xfrm>
            <a:off x="8610600" y="7096579"/>
            <a:ext cx="2743200" cy="365125"/>
          </a:xfrm>
        </p:spPr>
        <p:txBody>
          <a:bodyPr/>
          <a:lstStyle/>
          <a:p>
            <a:fld id="{48F63A3B-78C7-47BE-AE5E-E10140E04643}" type="slidenum">
              <a:rPr lang="en-US" dirty="0"/>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
            <a:ext cx="12192000" cy="882564"/>
          </a:xfrm>
          <a:prstGeom prst="rect">
            <a:avLst/>
          </a:prstGeom>
        </p:spPr>
      </p:pic>
      <p:sp>
        <p:nvSpPr>
          <p:cNvPr id="7" name="TextBox 6"/>
          <p:cNvSpPr txBox="1"/>
          <p:nvPr userDrawn="1"/>
        </p:nvSpPr>
        <p:spPr>
          <a:xfrm>
            <a:off x="170732" y="86115"/>
            <a:ext cx="4017808" cy="656590"/>
          </a:xfrm>
          <a:prstGeom prst="rect">
            <a:avLst/>
          </a:prstGeom>
          <a:noFill/>
        </p:spPr>
        <p:txBody>
          <a:bodyPr wrap="square" rtlCol="0">
            <a:spAutoFit/>
          </a:bodyPr>
          <a:lstStyle/>
          <a:p>
            <a:pPr algn="l">
              <a:lnSpc>
                <a:spcPts val="4357"/>
              </a:lnSpc>
            </a:pPr>
            <a:r>
              <a:rPr lang="en-US" sz="2800" dirty="0" smtClean="0">
                <a:solidFill>
                  <a:schemeClr val="bg1"/>
                </a:solidFill>
                <a:latin typeface="AIA Everest Condensed Medium" panose="00000606000000000000" pitchFamily="2" charset="0"/>
                <a:cs typeface="AIA" panose="02000506000000020004" pitchFamily="2" charset="-34"/>
              </a:rPr>
              <a:t>NEW BUSINESS DEVELOPMENT</a:t>
            </a:r>
          </a:p>
        </p:txBody>
      </p:sp>
    </p:spTree>
    <p:extLst>
      <p:ext uri="{BB962C8B-B14F-4D97-AF65-F5344CB8AC3E}">
        <p14:creationId xmlns:p14="http://schemas.microsoft.com/office/powerpoint/2010/main" val="440486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
            <a:ext cx="12192000" cy="882564"/>
          </a:xfrm>
          <a:prstGeom prst="rect">
            <a:avLst/>
          </a:prstGeom>
        </p:spPr>
      </p:pic>
      <p:sp>
        <p:nvSpPr>
          <p:cNvPr id="10" name="TextBox 9"/>
          <p:cNvSpPr txBox="1"/>
          <p:nvPr userDrawn="1"/>
        </p:nvSpPr>
        <p:spPr>
          <a:xfrm>
            <a:off x="4227948" y="90421"/>
            <a:ext cx="5711699" cy="656590"/>
          </a:xfrm>
          <a:prstGeom prst="rect">
            <a:avLst/>
          </a:prstGeom>
          <a:noFill/>
        </p:spPr>
        <p:txBody>
          <a:bodyPr wrap="square" rtlCol="0">
            <a:spAutoFit/>
          </a:bodyPr>
          <a:lstStyle/>
          <a:p>
            <a:pPr algn="l">
              <a:lnSpc>
                <a:spcPts val="4357"/>
              </a:lnSpc>
            </a:pPr>
            <a:r>
              <a:rPr lang="en-US" sz="2400" dirty="0" smtClean="0">
                <a:solidFill>
                  <a:schemeClr val="bg1"/>
                </a:solidFill>
                <a:latin typeface="AIA Everest Condensed" panose="00000506000000000000" pitchFamily="50" charset="0"/>
                <a:cs typeface="AIA" panose="02000506000000020004" pitchFamily="2" charset="-34"/>
              </a:rPr>
              <a:t>PARTNERSHIP BUSINESS DEVELOPMENT</a:t>
            </a:r>
          </a:p>
        </p:txBody>
      </p:sp>
      <p:sp>
        <p:nvSpPr>
          <p:cNvPr id="11" name="TextBox 10"/>
          <p:cNvSpPr txBox="1"/>
          <p:nvPr userDrawn="1"/>
        </p:nvSpPr>
        <p:spPr>
          <a:xfrm>
            <a:off x="170732" y="86115"/>
            <a:ext cx="4017808" cy="656590"/>
          </a:xfrm>
          <a:prstGeom prst="rect">
            <a:avLst/>
          </a:prstGeom>
          <a:noFill/>
        </p:spPr>
        <p:txBody>
          <a:bodyPr wrap="square" rtlCol="0">
            <a:spAutoFit/>
          </a:bodyPr>
          <a:lstStyle/>
          <a:p>
            <a:pPr algn="l">
              <a:lnSpc>
                <a:spcPts val="4357"/>
              </a:lnSpc>
            </a:pPr>
            <a:r>
              <a:rPr lang="en-US" sz="2800" dirty="0" smtClean="0">
                <a:solidFill>
                  <a:schemeClr val="bg1"/>
                </a:solidFill>
                <a:latin typeface="AIA Everest Condensed Medium" panose="00000606000000000000" pitchFamily="2" charset="0"/>
                <a:cs typeface="AIA" panose="02000506000000020004" pitchFamily="2" charset="-34"/>
              </a:rPr>
              <a:t>NEW BUSINESS DEVELOPMENT</a:t>
            </a:r>
          </a:p>
        </p:txBody>
      </p:sp>
      <p:cxnSp>
        <p:nvCxnSpPr>
          <p:cNvPr id="12" name="Straight Connector 11"/>
          <p:cNvCxnSpPr/>
          <p:nvPr userDrawn="1"/>
        </p:nvCxnSpPr>
        <p:spPr>
          <a:xfrm>
            <a:off x="4072887" y="213360"/>
            <a:ext cx="0" cy="469531"/>
          </a:xfrm>
          <a:prstGeom prst="line">
            <a:avLst/>
          </a:prstGeom>
          <a:ln>
            <a:solidFill>
              <a:srgbClr val="E5708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7805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7129117"/>
            <a:ext cx="2743200" cy="365125"/>
          </a:xfrm>
        </p:spPr>
        <p:txBody>
          <a:bodyPr/>
          <a:lstStyle/>
          <a:p>
            <a:fld id="{A1E0FCE5-D9B2-4C40-A938-93E926A320AD}" type="datetimeFigureOut">
              <a:rPr lang="en-US" smtClean="0"/>
              <a:t>1/25/2023</a:t>
            </a:fld>
            <a:endParaRPr lang="en-US"/>
          </a:p>
        </p:txBody>
      </p:sp>
      <p:sp>
        <p:nvSpPr>
          <p:cNvPr id="3" name="Footer Placeholder 2"/>
          <p:cNvSpPr>
            <a:spLocks noGrp="1"/>
          </p:cNvSpPr>
          <p:nvPr>
            <p:ph type="ftr" sz="quarter" idx="11"/>
          </p:nvPr>
        </p:nvSpPr>
        <p:spPr>
          <a:xfrm>
            <a:off x="4038600" y="7129117"/>
            <a:ext cx="4114800" cy="365125"/>
          </a:xfrm>
        </p:spPr>
        <p:txBody>
          <a:bodyPr/>
          <a:lstStyle/>
          <a:p>
            <a:endParaRPr lang="en-US"/>
          </a:p>
        </p:txBody>
      </p:sp>
      <p:sp>
        <p:nvSpPr>
          <p:cNvPr id="4" name="Slide Number Placeholder 3"/>
          <p:cNvSpPr>
            <a:spLocks noGrp="1"/>
          </p:cNvSpPr>
          <p:nvPr>
            <p:ph type="sldNum" sz="quarter" idx="12"/>
          </p:nvPr>
        </p:nvSpPr>
        <p:spPr>
          <a:xfrm>
            <a:off x="8610600" y="7129117"/>
            <a:ext cx="2743200" cy="365125"/>
          </a:xfrm>
        </p:spPr>
        <p:txBody>
          <a:bodyPr/>
          <a:lstStyle/>
          <a:p>
            <a:fld id="{50A273CA-E142-45CA-8DA5-5F4587CD1262}" type="slidenum">
              <a:rPr lang="en-US" smtClean="0"/>
              <a:t>‹#›</a:t>
            </a:fld>
            <a:endParaRPr lang="en-US"/>
          </a:p>
        </p:txBody>
      </p:sp>
      <p:grpSp>
        <p:nvGrpSpPr>
          <p:cNvPr id="5" name="Graphic 8">
            <a:extLst>
              <a:ext uri="{FF2B5EF4-FFF2-40B4-BE49-F238E27FC236}">
                <a16:creationId xmlns:a16="http://schemas.microsoft.com/office/drawing/2014/main" id="{990EA091-DAE4-2B43-8C94-0A6CB4C195C8}"/>
              </a:ext>
            </a:extLst>
          </p:cNvPr>
          <p:cNvGrpSpPr/>
          <p:nvPr userDrawn="1"/>
        </p:nvGrpSpPr>
        <p:grpSpPr>
          <a:xfrm rot="16828642">
            <a:off x="8069467" y="1743042"/>
            <a:ext cx="5682069" cy="3897297"/>
            <a:chOff x="6580800" y="-86"/>
            <a:chExt cx="6961458" cy="4774822"/>
          </a:xfrm>
          <a:solidFill>
            <a:srgbClr val="D31145"/>
          </a:solidFill>
        </p:grpSpPr>
        <p:sp>
          <p:nvSpPr>
            <p:cNvPr id="6" name="Freeform: Shape 3">
              <a:extLst>
                <a:ext uri="{FF2B5EF4-FFF2-40B4-BE49-F238E27FC236}">
                  <a16:creationId xmlns:a16="http://schemas.microsoft.com/office/drawing/2014/main" id="{E6140C86-AE1A-40BF-B098-C593C3B9086B}"/>
                </a:ext>
              </a:extLst>
            </p:cNvPr>
            <p:cNvSpPr/>
            <p:nvPr/>
          </p:nvSpPr>
          <p:spPr>
            <a:xfrm>
              <a:off x="6580800" y="934183"/>
              <a:ext cx="4414504" cy="3831181"/>
            </a:xfrm>
            <a:custGeom>
              <a:avLst/>
              <a:gdLst>
                <a:gd name="connsiteX0" fmla="*/ 149225 w 4414504"/>
                <a:gd name="connsiteY0" fmla="*/ 3688335 h 3831180"/>
                <a:gd name="connsiteX1" fmla="*/ 4424880 w 4414504"/>
                <a:gd name="connsiteY1" fmla="*/ 3046660 h 3831180"/>
                <a:gd name="connsiteX2" fmla="*/ 123568 w 4414504"/>
                <a:gd name="connsiteY2" fmla="*/ 23046 h 3831180"/>
                <a:gd name="connsiteX3" fmla="*/ 0 w 4414504"/>
                <a:gd name="connsiteY3" fmla="*/ 87214 h 3831180"/>
                <a:gd name="connsiteX4" fmla="*/ 0 w 4414504"/>
                <a:gd name="connsiteY4" fmla="*/ 3559812 h 3831180"/>
                <a:gd name="connsiteX5" fmla="*/ 74896 w 4414504"/>
                <a:gd name="connsiteY5" fmla="*/ 3841960 h 3831180"/>
                <a:gd name="connsiteX6" fmla="*/ 149225 w 4414504"/>
                <a:gd name="connsiteY6" fmla="*/ 3688335 h 383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4504" h="3831180">
                  <a:moveTo>
                    <a:pt x="149225" y="3688335"/>
                  </a:moveTo>
                  <a:lnTo>
                    <a:pt x="4424880" y="3046660"/>
                  </a:lnTo>
                  <a:lnTo>
                    <a:pt x="123568" y="23046"/>
                  </a:lnTo>
                  <a:cubicBezTo>
                    <a:pt x="55653" y="-24702"/>
                    <a:pt x="0" y="4174"/>
                    <a:pt x="0" y="87214"/>
                  </a:cubicBezTo>
                  <a:lnTo>
                    <a:pt x="0" y="3559812"/>
                  </a:lnTo>
                  <a:cubicBezTo>
                    <a:pt x="0" y="3642852"/>
                    <a:pt x="33769" y="3769866"/>
                    <a:pt x="74896" y="3841960"/>
                  </a:cubicBezTo>
                  <a:cubicBezTo>
                    <a:pt x="33769" y="3769866"/>
                    <a:pt x="67161" y="3700791"/>
                    <a:pt x="149225" y="3688335"/>
                  </a:cubicBezTo>
                  <a:close/>
                </a:path>
              </a:pathLst>
            </a:custGeom>
            <a:solidFill>
              <a:srgbClr val="D31145">
                <a:lumMod val="60000"/>
                <a:lumOff val="4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sp>
          <p:nvSpPr>
            <p:cNvPr id="7" name="Freeform: Shape 7">
              <a:extLst>
                <a:ext uri="{FF2B5EF4-FFF2-40B4-BE49-F238E27FC236}">
                  <a16:creationId xmlns:a16="http://schemas.microsoft.com/office/drawing/2014/main" id="{7363D639-3D33-4E15-B0F4-78BCFF540D05}"/>
                </a:ext>
              </a:extLst>
            </p:cNvPr>
            <p:cNvSpPr/>
            <p:nvPr/>
          </p:nvSpPr>
          <p:spPr>
            <a:xfrm>
              <a:off x="6629740" y="-86"/>
              <a:ext cx="5810544" cy="4774822"/>
            </a:xfrm>
            <a:custGeom>
              <a:avLst/>
              <a:gdLst>
                <a:gd name="connsiteX0" fmla="*/ 100285 w 5810543"/>
                <a:gd name="connsiteY0" fmla="*/ 4622605 h 4774821"/>
                <a:gd name="connsiteX1" fmla="*/ 5827067 w 5810543"/>
                <a:gd name="connsiteY1" fmla="*/ 3763325 h 4774821"/>
                <a:gd name="connsiteX2" fmla="*/ 3796772 w 5810543"/>
                <a:gd name="connsiteY2" fmla="*/ 59158 h 4774821"/>
                <a:gd name="connsiteX3" fmla="*/ 3630002 w 5810543"/>
                <a:gd name="connsiteY3" fmla="*/ 44626 h 4774821"/>
                <a:gd name="connsiteX4" fmla="*/ 45387 w 5810543"/>
                <a:gd name="connsiteY4" fmla="*/ 4527108 h 4774821"/>
                <a:gd name="connsiteX5" fmla="*/ 25955 w 5810543"/>
                <a:gd name="connsiteY5" fmla="*/ 4776041 h 4774821"/>
                <a:gd name="connsiteX6" fmla="*/ 100285 w 5810543"/>
                <a:gd name="connsiteY6" fmla="*/ 4622605 h 4774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543" h="4774821">
                  <a:moveTo>
                    <a:pt x="100285" y="4622605"/>
                  </a:moveTo>
                  <a:lnTo>
                    <a:pt x="5827067" y="3763325"/>
                  </a:lnTo>
                  <a:lnTo>
                    <a:pt x="3796772" y="59158"/>
                  </a:lnTo>
                  <a:cubicBezTo>
                    <a:pt x="3756777" y="-13691"/>
                    <a:pt x="3681693" y="-20107"/>
                    <a:pt x="3630002" y="44626"/>
                  </a:cubicBezTo>
                  <a:lnTo>
                    <a:pt x="45387" y="4527108"/>
                  </a:lnTo>
                  <a:cubicBezTo>
                    <a:pt x="-6493" y="4592031"/>
                    <a:pt x="-15171" y="4703947"/>
                    <a:pt x="25955" y="4776041"/>
                  </a:cubicBezTo>
                  <a:cubicBezTo>
                    <a:pt x="-15171" y="4704135"/>
                    <a:pt x="18221" y="4635061"/>
                    <a:pt x="100285" y="4622605"/>
                  </a:cubicBezTo>
                  <a:close/>
                </a:path>
              </a:pathLst>
            </a:custGeom>
            <a:solidFill>
              <a:srgbClr val="D31145">
                <a:lumMod val="40000"/>
                <a:lumOff val="60000"/>
                <a:alpha val="9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sp>
          <p:nvSpPr>
            <p:cNvPr id="8" name="Freeform: Shape 11">
              <a:extLst>
                <a:ext uri="{FF2B5EF4-FFF2-40B4-BE49-F238E27FC236}">
                  <a16:creationId xmlns:a16="http://schemas.microsoft.com/office/drawing/2014/main" id="{370FF3ED-8A00-43B3-97E4-29D7763E6625}"/>
                </a:ext>
              </a:extLst>
            </p:cNvPr>
            <p:cNvSpPr/>
            <p:nvPr/>
          </p:nvSpPr>
          <p:spPr>
            <a:xfrm>
              <a:off x="6637521" y="2419838"/>
              <a:ext cx="6904737" cy="2302483"/>
            </a:xfrm>
            <a:custGeom>
              <a:avLst/>
              <a:gdLst>
                <a:gd name="connsiteX0" fmla="*/ 92504 w 6904737"/>
                <a:gd name="connsiteY0" fmla="*/ 2202680 h 2302483"/>
                <a:gd name="connsiteX1" fmla="*/ 6923478 w 6904737"/>
                <a:gd name="connsiteY1" fmla="*/ 1177697 h 2302483"/>
                <a:gd name="connsiteX2" fmla="*/ 6923478 w 6904737"/>
                <a:gd name="connsiteY2" fmla="*/ 111383 h 2302483"/>
                <a:gd name="connsiteX3" fmla="*/ 6779913 w 6904737"/>
                <a:gd name="connsiteY3" fmla="*/ 7017 h 2302483"/>
                <a:gd name="connsiteX4" fmla="*/ 86845 w 6904737"/>
                <a:gd name="connsiteY4" fmla="*/ 2178522 h 2302483"/>
                <a:gd name="connsiteX5" fmla="*/ 2705 w 6904737"/>
                <a:gd name="connsiteY5" fmla="*/ 2316105 h 2302483"/>
                <a:gd name="connsiteX6" fmla="*/ 92504 w 6904737"/>
                <a:gd name="connsiteY6" fmla="*/ 2202680 h 2302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04737" h="2302483">
                  <a:moveTo>
                    <a:pt x="92504" y="2202680"/>
                  </a:moveTo>
                  <a:lnTo>
                    <a:pt x="6923478" y="1177697"/>
                  </a:lnTo>
                  <a:lnTo>
                    <a:pt x="6923478" y="111383"/>
                  </a:lnTo>
                  <a:cubicBezTo>
                    <a:pt x="6923478" y="28343"/>
                    <a:pt x="6858958" y="-18650"/>
                    <a:pt x="6779913" y="7017"/>
                  </a:cubicBezTo>
                  <a:lnTo>
                    <a:pt x="86845" y="2178522"/>
                  </a:lnTo>
                  <a:cubicBezTo>
                    <a:pt x="22325" y="2199471"/>
                    <a:pt x="-9935" y="2256467"/>
                    <a:pt x="2705" y="2316105"/>
                  </a:cubicBezTo>
                  <a:cubicBezTo>
                    <a:pt x="-8614" y="2260053"/>
                    <a:pt x="25909" y="2212683"/>
                    <a:pt x="92504" y="2202680"/>
                  </a:cubicBezTo>
                  <a:close/>
                </a:path>
              </a:pathLst>
            </a:custGeom>
            <a:solidFill>
              <a:srgbClr val="D31145">
                <a:lumMod val="20000"/>
                <a:lumOff val="80000"/>
                <a:alpha val="9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grpSp>
      <p:sp>
        <p:nvSpPr>
          <p:cNvPr id="9" name="Text Placeholder 11">
            <a:extLst>
              <a:ext uri="{FF2B5EF4-FFF2-40B4-BE49-F238E27FC236}">
                <a16:creationId xmlns:a16="http://schemas.microsoft.com/office/drawing/2014/main" id="{10A5A4D2-75DA-4BCE-BC27-B08B2BA4988D}"/>
              </a:ext>
            </a:extLst>
          </p:cNvPr>
          <p:cNvSpPr txBox="1">
            <a:spLocks/>
          </p:cNvSpPr>
          <p:nvPr userDrawn="1"/>
        </p:nvSpPr>
        <p:spPr>
          <a:xfrm>
            <a:off x="359999" y="1340009"/>
            <a:ext cx="6085563" cy="1138782"/>
          </a:xfrm>
          <a:prstGeom prst="rect">
            <a:avLst/>
          </a:prstGeom>
          <a:noFill/>
        </p:spPr>
        <p:txBody>
          <a:bodyPr vert="horz" lIns="91440" tIns="45720" rIns="91440" bIns="45720" rtlCol="0" anchor="t">
            <a:noAutofit/>
          </a:bodyPr>
          <a:lstStyle>
            <a:lvl1pPr marL="0" indent="0" algn="l" defTabSz="914400" rtl="0" eaLnBrk="1" latinLnBrk="0" hangingPunct="1">
              <a:lnSpc>
                <a:spcPct val="100000"/>
              </a:lnSpc>
              <a:spcBef>
                <a:spcPts val="1200"/>
              </a:spcBef>
              <a:buFont typeface="Arial" panose="020B0604020202020204" pitchFamily="34" charset="0"/>
              <a:buNone/>
              <a:defRPr sz="4800" b="1" kern="1200">
                <a:solidFill>
                  <a:schemeClr val="accent1"/>
                </a:solidFill>
                <a:latin typeface="+mj-lt"/>
                <a:ea typeface="+mn-ea"/>
                <a:cs typeface="Arial" panose="020B0604020202020204" pitchFamily="34" charset="0"/>
              </a:defRPr>
            </a:lvl1pPr>
            <a:lvl2pPr marL="457200" indent="0" algn="l" defTabSz="914400" rtl="0" eaLnBrk="1" latinLnBrk="0" hangingPunct="1">
              <a:lnSpc>
                <a:spcPct val="100000"/>
              </a:lnSpc>
              <a:spcBef>
                <a:spcPts val="1200"/>
              </a:spcBef>
              <a:buFont typeface="Arial" panose="020B0604020202020204" pitchFamily="34" charset="0"/>
              <a:buNone/>
              <a:defRPr sz="1600" kern="1200">
                <a:solidFill>
                  <a:schemeClr val="tx1"/>
                </a:solidFill>
                <a:latin typeface="+mj-lt"/>
                <a:ea typeface="+mn-ea"/>
                <a:cs typeface="Arial" panose="020B0604020202020204" pitchFamily="34" charset="0"/>
              </a:defRPr>
            </a:lvl2pPr>
            <a:lvl3pPr marL="1143000" indent="-228600" algn="l" defTabSz="914400" rtl="0" eaLnBrk="1" latinLnBrk="0" hangingPunct="1">
              <a:lnSpc>
                <a:spcPct val="100000"/>
              </a:lnSpc>
              <a:spcBef>
                <a:spcPts val="1200"/>
              </a:spcBef>
              <a:buFont typeface="Arial" panose="020B0604020202020204" pitchFamily="34" charset="0"/>
              <a:buChar char="•"/>
              <a:defRPr sz="1400" kern="1200">
                <a:solidFill>
                  <a:schemeClr val="tx1"/>
                </a:solidFill>
                <a:latin typeface="+mj-lt"/>
                <a:ea typeface="+mn-ea"/>
                <a:cs typeface="Arial" panose="020B0604020202020204" pitchFamily="34" charset="0"/>
              </a:defRPr>
            </a:lvl3pPr>
            <a:lvl4pPr marL="1600200" indent="-228600" algn="l" defTabSz="914400" rtl="0" eaLnBrk="1" latinLnBrk="0" hangingPunct="1">
              <a:lnSpc>
                <a:spcPct val="100000"/>
              </a:lnSpc>
              <a:spcBef>
                <a:spcPts val="1200"/>
              </a:spcBef>
              <a:buFont typeface="Arial" panose="020B0604020202020204" pitchFamily="34" charset="0"/>
              <a:buChar char="–"/>
              <a:defRPr sz="1400" kern="1200">
                <a:solidFill>
                  <a:schemeClr val="tx1"/>
                </a:solidFill>
                <a:latin typeface="+mj-lt"/>
                <a:ea typeface="+mn-ea"/>
                <a:cs typeface="Arial" panose="020B0604020202020204" pitchFamily="34" charset="0"/>
              </a:defRPr>
            </a:lvl4pPr>
            <a:lvl5pPr marL="2057400" indent="-228600" algn="l" defTabSz="914400" rtl="0" eaLnBrk="1" latinLnBrk="0" hangingPunct="1">
              <a:lnSpc>
                <a:spcPct val="100000"/>
              </a:lnSpc>
              <a:spcBef>
                <a:spcPts val="1200"/>
              </a:spcBef>
              <a:buFont typeface="Arial" panose="020B0604020202020204" pitchFamily="34" charset="0"/>
              <a:buChar char="»"/>
              <a:defRPr sz="1400" kern="1200">
                <a:solidFill>
                  <a:schemeClr val="tx1"/>
                </a:solidFill>
                <a:latin typeface="+mj-lt"/>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US" sz="4800" b="1" i="0" u="none" strike="noStrike" kern="1200" cap="none" spc="0" normalizeH="0" baseline="0" noProof="0" smtClean="0">
                <a:ln>
                  <a:noFill/>
                </a:ln>
                <a:solidFill>
                  <a:srgbClr val="D31145"/>
                </a:solidFill>
                <a:effectLst/>
                <a:uLnTx/>
                <a:uFillTx/>
                <a:latin typeface="Arial" panose="020B0604020202020204"/>
                <a:ea typeface="+mn-ea"/>
                <a:cs typeface="Arial" panose="020B0604020202020204" pitchFamily="34" charset="0"/>
              </a:rPr>
              <a:t>Title of Presentation</a:t>
            </a:r>
            <a:endParaRPr kumimoji="0" lang="en-US" sz="4800" b="1" i="0" u="none" strike="noStrike" kern="1200" cap="none" spc="0" normalizeH="0" baseline="0" noProof="0" dirty="0">
              <a:ln>
                <a:noFill/>
              </a:ln>
              <a:solidFill>
                <a:srgbClr val="D31145"/>
              </a:solidFill>
              <a:effectLst/>
              <a:uLnTx/>
              <a:uFillTx/>
              <a:latin typeface="Arial" panose="020B0604020202020204"/>
              <a:ea typeface="+mn-ea"/>
              <a:cs typeface="Arial" panose="020B0604020202020204" pitchFamily="34" charset="0"/>
            </a:endParaRPr>
          </a:p>
        </p:txBody>
      </p:sp>
    </p:spTree>
    <p:extLst>
      <p:ext uri="{BB962C8B-B14F-4D97-AF65-F5344CB8AC3E}">
        <p14:creationId xmlns:p14="http://schemas.microsoft.com/office/powerpoint/2010/main" val="419892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IA_SectionWhi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35A2ABB-4855-FB4F-849A-A8ABFB65E75C}"/>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5AD99026-7E0D-414A-9B25-871F20E60D98}"/>
              </a:ext>
            </a:extLst>
          </p:cNvPr>
          <p:cNvSpPr>
            <a:spLocks noGrp="1"/>
          </p:cNvSpPr>
          <p:nvPr>
            <p:ph type="body" sz="quarter" idx="10" hasCustomPrompt="1"/>
          </p:nvPr>
        </p:nvSpPr>
        <p:spPr>
          <a:xfrm>
            <a:off x="359999" y="1980000"/>
            <a:ext cx="6490744" cy="1800000"/>
          </a:xfrm>
          <a:prstGeom prst="rect">
            <a:avLst/>
          </a:prstGeom>
          <a:noFill/>
        </p:spPr>
        <p:txBody>
          <a:bodyPr anchor="ctr">
            <a:noAutofit/>
          </a:bodyPr>
          <a:lstStyle>
            <a:lvl1pPr marL="0" indent="0">
              <a:lnSpc>
                <a:spcPct val="80000"/>
              </a:lnSpc>
              <a:buNone/>
              <a:defRPr sz="4800">
                <a:solidFill>
                  <a:srgbClr val="333D47"/>
                </a:solidFill>
              </a:defRPr>
            </a:lvl1pPr>
            <a:lvl2pPr marL="457200" indent="0">
              <a:buNone/>
              <a:defRPr/>
            </a:lvl2pPr>
          </a:lstStyle>
          <a:p>
            <a:pPr lvl="0"/>
            <a:r>
              <a:rPr lang="en-US"/>
              <a:t>Section </a:t>
            </a:r>
            <a:br>
              <a:rPr lang="en-US"/>
            </a:br>
            <a:r>
              <a:rPr lang="en-US"/>
              <a:t>header</a:t>
            </a:r>
          </a:p>
        </p:txBody>
      </p:sp>
      <p:pic>
        <p:nvPicPr>
          <p:cNvPr id="3" name="Graphic 2">
            <a:extLst>
              <a:ext uri="{FF2B5EF4-FFF2-40B4-BE49-F238E27FC236}">
                <a16:creationId xmlns:a16="http://schemas.microsoft.com/office/drawing/2014/main" id="{E1978841-F933-844F-83FC-6B9D3B3E79A4}"/>
              </a:ext>
            </a:extLst>
          </p:cNvPr>
          <p:cNvPicPr>
            <a:picLocks noChangeAspect="1"/>
          </p:cNvPicPr>
          <p:nvPr userDrawn="1"/>
        </p:nvPicPr>
        <p:blipFill rotWithShape="1">
          <a:blip r:embed="rId2" cstate="print">
            <a:extLst>
              <a:ext uri="{28A0092B-C50C-407E-A947-70E740481C1C}">
                <a14:useLocalDpi xmlns:a14="http://schemas.microsoft.com/office/drawing/2010/main"/>
              </a:ext>
              <a:ext uri="{96DAC541-7B7A-43D3-8B79-37D633B846F1}">
                <asvg:svgBlip xmlns="" xmlns:asvg="http://schemas.microsoft.com/office/drawing/2016/SVG/main" r:embed="rId3"/>
              </a:ext>
            </a:extLst>
          </a:blip>
          <a:srcRect b="65181"/>
          <a:stretch/>
        </p:blipFill>
        <p:spPr>
          <a:xfrm>
            <a:off x="0" y="2160000"/>
            <a:ext cx="12192000" cy="4698000"/>
          </a:xfrm>
          <a:prstGeom prst="rect">
            <a:avLst/>
          </a:prstGeom>
        </p:spPr>
      </p:pic>
      <p:pic>
        <p:nvPicPr>
          <p:cNvPr id="6" name="Graphic 5">
            <a:extLst>
              <a:ext uri="{FF2B5EF4-FFF2-40B4-BE49-F238E27FC236}">
                <a16:creationId xmlns:a16="http://schemas.microsoft.com/office/drawing/2014/main" id="{0AE292BE-84AD-0845-94B5-0A58912ECE70}"/>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360000" y="360000"/>
            <a:ext cx="1828800" cy="660400"/>
          </a:xfrm>
          <a:prstGeom prst="rect">
            <a:avLst/>
          </a:prstGeom>
        </p:spPr>
      </p:pic>
    </p:spTree>
    <p:extLst>
      <p:ext uri="{BB962C8B-B14F-4D97-AF65-F5344CB8AC3E}">
        <p14:creationId xmlns:p14="http://schemas.microsoft.com/office/powerpoint/2010/main" val="537596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158624-068C-4163-B3AB-57E18FB64A7E}" type="datetimeFigureOut">
              <a:rPr lang="en-US" smtClean="0"/>
              <a:t>1/25/2023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044546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158624-068C-4163-B3AB-57E18FB64A7E}" type="datetimeFigureOut">
              <a:rPr lang="en-US" smtClean="0"/>
              <a:t>1/25/2023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2208175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E158624-068C-4163-B3AB-57E18FB64A7E}" type="datetimeFigureOut">
              <a:rPr lang="en-US" smtClean="0"/>
              <a:t>1/25/2023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2359132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158624-068C-4163-B3AB-57E18FB64A7E}" type="datetimeFigureOut">
              <a:rPr lang="en-US" smtClean="0"/>
              <a:t>1/25/2023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0A1902-9664-4D66-BBBF-9DC0018E5BC5}" type="slidenum">
              <a:rPr lang="en-US" smtClean="0"/>
              <a:t>‹#›</a:t>
            </a:fld>
            <a:endParaRPr lang="en-US"/>
          </a:p>
        </p:txBody>
      </p:sp>
    </p:spTree>
    <p:extLst>
      <p:ext uri="{BB962C8B-B14F-4D97-AF65-F5344CB8AC3E}">
        <p14:creationId xmlns:p14="http://schemas.microsoft.com/office/powerpoint/2010/main" val="34893825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3.png"/><Relationship Id="rId18" Type="http://schemas.openxmlformats.org/officeDocument/2006/relationships/image" Target="../media/image7.svg"/><Relationship Id="rId3" Type="http://schemas.openxmlformats.org/officeDocument/2006/relationships/slideLayout" Target="../slideLayouts/slideLayout8.xml"/><Relationship Id="rId21" Type="http://schemas.openxmlformats.org/officeDocument/2006/relationships/image" Target="../media/image7.png"/><Relationship Id="rId7" Type="http://schemas.openxmlformats.org/officeDocument/2006/relationships/slideLayout" Target="../slideLayouts/slideLayout12.xml"/><Relationship Id="rId12" Type="http://schemas.openxmlformats.org/officeDocument/2006/relationships/theme" Target="../theme/theme2.xml"/><Relationship Id="rId17" Type="http://schemas.openxmlformats.org/officeDocument/2006/relationships/image" Target="../media/image5.png"/><Relationship Id="rId2" Type="http://schemas.openxmlformats.org/officeDocument/2006/relationships/slideLayout" Target="../slideLayouts/slideLayout7.xml"/><Relationship Id="rId16" Type="http://schemas.openxmlformats.org/officeDocument/2006/relationships/image" Target="../media/image5.svg"/><Relationship Id="rId20" Type="http://schemas.openxmlformats.org/officeDocument/2006/relationships/image" Target="../media/image9.sv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4.png"/><Relationship Id="rId10" Type="http://schemas.openxmlformats.org/officeDocument/2006/relationships/slideLayout" Target="../slideLayouts/slideLayout15.xml"/><Relationship Id="rId19" Type="http://schemas.openxmlformats.org/officeDocument/2006/relationships/image" Target="../media/image6.png"/><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3.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9106152"/>
      </p:ext>
    </p:extLst>
  </p:cSld>
  <p:clrMap bg1="lt1" tx1="dk1" bg2="lt2" tx2="dk2" accent1="accent1" accent2="accent2" accent3="accent3" accent4="accent4" accent5="accent5" accent6="accent6" hlink="hlink" folHlink="folHlink"/>
  <p:sldLayoutIdLst>
    <p:sldLayoutId id="2147483751" r:id="rId1"/>
    <p:sldLayoutId id="2147483753" r:id="rId2"/>
    <p:sldLayoutId id="2147483752" r:id="rId3"/>
    <p:sldLayoutId id="2147483754" r:id="rId4"/>
    <p:sldLayoutId id="214748375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58624-068C-4163-B3AB-57E18FB64A7E}" type="datetimeFigureOut">
              <a:rPr lang="en-US" smtClean="0"/>
              <a:t>1/25/2023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A1902-9664-4D66-BBBF-9DC0018E5BC5}" type="slidenum">
              <a:rPr lang="en-US" smtClean="0"/>
              <a:t>‹#›</a:t>
            </a:fld>
            <a:endParaRPr lang="en-US"/>
          </a:p>
        </p:txBody>
      </p:sp>
      <p:pic>
        <p:nvPicPr>
          <p:cNvPr id="7" name="Graphic 2">
            <a:extLst>
              <a:ext uri="{FF2B5EF4-FFF2-40B4-BE49-F238E27FC236}">
                <a16:creationId xmlns:a16="http://schemas.microsoft.com/office/drawing/2014/main" id="{1CF833E4-0060-484E-9965-5F640274ADE4}"/>
              </a:ext>
            </a:extLst>
          </p:cNvPr>
          <p:cNvPicPr>
            <a:picLocks noChangeAspect="1"/>
          </p:cNvPicPr>
          <p:nvPr userDrawn="1"/>
        </p:nvPicPr>
        <p:blipFill>
          <a:blip r:embed="rId13">
            <a:extLst>
              <a:ext uri="{28A0092B-C50C-407E-A947-70E740481C1C}">
                <a14:useLocalDpi xmlns:a14="http://schemas.microsoft.com/office/drawing/2010/main"/>
              </a:ext>
              <a:ext uri="{96DAC541-7B7A-43D3-8B79-37D633B846F1}">
                <asvg:svgBlip xmlns="" xmlns:asvg="http://schemas.microsoft.com/office/drawing/2016/SVG/main" r:embed="rId14"/>
              </a:ext>
            </a:extLst>
          </a:blip>
          <a:stretch>
            <a:fillRect/>
          </a:stretch>
        </p:blipFill>
        <p:spPr>
          <a:xfrm>
            <a:off x="9670015" y="-780000"/>
            <a:ext cx="1828800" cy="660400"/>
          </a:xfrm>
          <a:prstGeom prst="rect">
            <a:avLst/>
          </a:prstGeom>
        </p:spPr>
      </p:pic>
      <p:pic>
        <p:nvPicPr>
          <p:cNvPr id="8" name="Graphic 5">
            <a:extLst>
              <a:ext uri="{FF2B5EF4-FFF2-40B4-BE49-F238E27FC236}">
                <a16:creationId xmlns:a16="http://schemas.microsoft.com/office/drawing/2014/main" id="{5EABF413-2674-1F41-94B7-816E8AFB8043}"/>
              </a:ext>
            </a:extLst>
          </p:cNvPr>
          <p:cNvPicPr>
            <a:picLocks noChangeAspect="1"/>
          </p:cNvPicPr>
          <p:nvPr userDrawn="1"/>
        </p:nvPicPr>
        <p:blipFill>
          <a:blip r:embed="rId15">
            <a:extLst>
              <a:ext uri="{28A0092B-C50C-407E-A947-70E740481C1C}">
                <a14:useLocalDpi xmlns:a14="http://schemas.microsoft.com/office/drawing/2010/main"/>
              </a:ext>
              <a:ext uri="{96DAC541-7B7A-43D3-8B79-37D633B846F1}">
                <asvg:svgBlip xmlns="" xmlns:asvg="http://schemas.microsoft.com/office/drawing/2016/SVG/main" r:embed="rId16"/>
              </a:ext>
            </a:extLst>
          </a:blip>
          <a:stretch>
            <a:fillRect/>
          </a:stretch>
        </p:blipFill>
        <p:spPr>
          <a:xfrm>
            <a:off x="7552279" y="-780000"/>
            <a:ext cx="1828800" cy="660400"/>
          </a:xfrm>
          <a:prstGeom prst="rect">
            <a:avLst/>
          </a:prstGeom>
        </p:spPr>
      </p:pic>
      <p:pic>
        <p:nvPicPr>
          <p:cNvPr id="9" name="Graphic 12">
            <a:extLst>
              <a:ext uri="{FF2B5EF4-FFF2-40B4-BE49-F238E27FC236}">
                <a16:creationId xmlns:a16="http://schemas.microsoft.com/office/drawing/2014/main" id="{82AB809A-5890-BF46-A223-5F7B2A123F1A}"/>
              </a:ext>
            </a:extLst>
          </p:cNvPr>
          <p:cNvPicPr>
            <a:picLocks noChangeAspect="1"/>
          </p:cNvPicPr>
          <p:nvPr userDrawn="1"/>
        </p:nvPicPr>
        <p:blipFill>
          <a:blip r:embed="rId17">
            <a:extLst>
              <a:ext uri="{28A0092B-C50C-407E-A947-70E740481C1C}">
                <a14:useLocalDpi xmlns:a14="http://schemas.microsoft.com/office/drawing/2010/main"/>
              </a:ext>
              <a:ext uri="{96DAC541-7B7A-43D3-8B79-37D633B846F1}">
                <asvg:svgBlip xmlns="" xmlns:asvg="http://schemas.microsoft.com/office/drawing/2016/SVG/main" r:embed="rId18"/>
              </a:ext>
            </a:extLst>
          </a:blip>
          <a:stretch>
            <a:fillRect/>
          </a:stretch>
        </p:blipFill>
        <p:spPr>
          <a:xfrm>
            <a:off x="1001358" y="-780000"/>
            <a:ext cx="635000" cy="660400"/>
          </a:xfrm>
          <a:prstGeom prst="rect">
            <a:avLst/>
          </a:prstGeom>
        </p:spPr>
      </p:pic>
      <p:pic>
        <p:nvPicPr>
          <p:cNvPr id="10" name="Graphic 16">
            <a:extLst>
              <a:ext uri="{FF2B5EF4-FFF2-40B4-BE49-F238E27FC236}">
                <a16:creationId xmlns:a16="http://schemas.microsoft.com/office/drawing/2014/main" id="{42CF3A70-9F27-F645-9FE9-CD81E473DE48}"/>
              </a:ext>
            </a:extLst>
          </p:cNvPr>
          <p:cNvPicPr>
            <a:picLocks noChangeAspect="1"/>
          </p:cNvPicPr>
          <p:nvPr userDrawn="1"/>
        </p:nvPicPr>
        <p:blipFill>
          <a:blip r:embed="rId19">
            <a:extLst>
              <a:ext uri="{28A0092B-C50C-407E-A947-70E740481C1C}">
                <a14:useLocalDpi xmlns:a14="http://schemas.microsoft.com/office/drawing/2010/main"/>
              </a:ext>
              <a:ext uri="{96DAC541-7B7A-43D3-8B79-37D633B846F1}">
                <asvg:svgBlip xmlns="" xmlns:asvg="http://schemas.microsoft.com/office/drawing/2016/SVG/main" r:embed="rId20"/>
              </a:ext>
            </a:extLst>
          </a:blip>
          <a:stretch>
            <a:fillRect/>
          </a:stretch>
        </p:blipFill>
        <p:spPr>
          <a:xfrm>
            <a:off x="180549" y="-780000"/>
            <a:ext cx="635000" cy="660400"/>
          </a:xfrm>
          <a:prstGeom prst="rect">
            <a:avLst/>
          </a:prstGeom>
        </p:spPr>
      </p:pic>
      <p:sp>
        <p:nvSpPr>
          <p:cNvPr id="11" name="Rectangle 9">
            <a:extLst>
              <a:ext uri="{FF2B5EF4-FFF2-40B4-BE49-F238E27FC236}">
                <a16:creationId xmlns:a16="http://schemas.microsoft.com/office/drawing/2014/main" id="{E0203ACC-1921-3649-A2D8-9E4ECC5D23B4}"/>
              </a:ext>
            </a:extLst>
          </p:cNvPr>
          <p:cNvSpPr>
            <a:spLocks noChangeArrowheads="1"/>
          </p:cNvSpPr>
          <p:nvPr userDrawn="1"/>
        </p:nvSpPr>
        <p:spPr bwMode="auto">
          <a:xfrm>
            <a:off x="4530573" y="-921169"/>
            <a:ext cx="1844675" cy="801569"/>
          </a:xfrm>
          <a:prstGeom prst="rect">
            <a:avLst/>
          </a:prstGeom>
          <a:solidFill>
            <a:srgbClr val="333D47"/>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CHARCOAL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R51 G61 B71</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2" name="Rectangle 7">
            <a:extLst>
              <a:ext uri="{FF2B5EF4-FFF2-40B4-BE49-F238E27FC236}">
                <a16:creationId xmlns:a16="http://schemas.microsoft.com/office/drawing/2014/main" id="{3EE7A4A7-B933-B24E-AC2D-C118217EFEB4}"/>
              </a:ext>
            </a:extLst>
          </p:cNvPr>
          <p:cNvSpPr>
            <a:spLocks noChangeArrowheads="1"/>
          </p:cNvSpPr>
          <p:nvPr userDrawn="1"/>
        </p:nvSpPr>
        <p:spPr bwMode="auto">
          <a:xfrm>
            <a:off x="2523416" y="-925997"/>
            <a:ext cx="1821348" cy="806397"/>
          </a:xfrm>
          <a:prstGeom prst="rect">
            <a:avLst/>
          </a:prstGeom>
          <a:solidFill>
            <a:srgbClr val="D31145"/>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RED</a:t>
            </a:r>
          </a:p>
          <a:p>
            <a:pPr>
              <a:spcBef>
                <a:spcPct val="0"/>
              </a:spcBef>
              <a:buFontTx/>
              <a:buNone/>
            </a:pPr>
            <a:r>
              <a:rPr lang="en-US" sz="1400" spc="-100" baseline="0">
                <a:solidFill>
                  <a:srgbClr val="FFFFFF"/>
                </a:solidFill>
                <a:latin typeface="Arial" panose="020B0604020202020204" pitchFamily="34" charset="0"/>
                <a:cs typeface="Arial" panose="020B0604020202020204" pitchFamily="34" charset="0"/>
              </a:rPr>
              <a:t>R211 G17 B69</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B57F8F61-AACF-4D43-A48E-73FD89E9FAC0}"/>
              </a:ext>
            </a:extLst>
          </p:cNvPr>
          <p:cNvSpPr txBox="1"/>
          <p:nvPr userDrawn="1"/>
        </p:nvSpPr>
        <p:spPr>
          <a:xfrm rot="5400000">
            <a:off x="3304348" y="-2138927"/>
            <a:ext cx="259484" cy="1937287"/>
          </a:xfrm>
          <a:prstGeom prst="rect">
            <a:avLst/>
          </a:prstGeom>
          <a:noFill/>
        </p:spPr>
        <p:txBody>
          <a:bodyPr vert="vert270" wrap="square" lIns="0" tIns="0" rIns="0" bIns="0" rtlCol="0">
            <a:noAutofit/>
          </a:bodyPr>
          <a:lstStyle/>
          <a:p>
            <a:pPr algn="r">
              <a:lnSpc>
                <a:spcPct val="80000"/>
              </a:lnSpc>
            </a:pPr>
            <a:r>
              <a:rPr lang="en-US" b="1" i="0" dirty="0">
                <a:solidFill>
                  <a:srgbClr val="585858"/>
                </a:solidFill>
                <a:latin typeface="Arial" panose="020B0604020202020204" pitchFamily="34" charset="0"/>
                <a:cs typeface="Arial" panose="020B0604020202020204" pitchFamily="34" charset="0"/>
              </a:rPr>
              <a:t>CORE COLOURS</a:t>
            </a:r>
          </a:p>
        </p:txBody>
      </p:sp>
      <p:sp>
        <p:nvSpPr>
          <p:cNvPr id="14" name="Rectangle 9">
            <a:extLst>
              <a:ext uri="{FF2B5EF4-FFF2-40B4-BE49-F238E27FC236}">
                <a16:creationId xmlns:a16="http://schemas.microsoft.com/office/drawing/2014/main" id="{6E16C6D7-5D67-3F48-9BAD-5211CB2770DE}"/>
              </a:ext>
            </a:extLst>
          </p:cNvPr>
          <p:cNvSpPr>
            <a:spLocks noChangeArrowheads="1"/>
          </p:cNvSpPr>
          <p:nvPr userDrawn="1"/>
        </p:nvSpPr>
        <p:spPr bwMode="auto">
          <a:xfrm>
            <a:off x="-1590596" y="5467223"/>
            <a:ext cx="1487670" cy="646439"/>
          </a:xfrm>
          <a:prstGeom prst="rect">
            <a:avLst/>
          </a:prstGeom>
          <a:solidFill>
            <a:schemeClr val="bg2"/>
          </a:solidFill>
          <a:ln w="9525">
            <a:noFill/>
            <a:miter lim="800000"/>
            <a:headEnd/>
            <a:tailEnd/>
          </a:ln>
          <a:effectLst/>
        </p:spPr>
        <p:txBody>
          <a:bodyPr wrap="none" anchor="ctr"/>
          <a:lstStyle/>
          <a:p>
            <a:pPr>
              <a:spcBef>
                <a:spcPct val="0"/>
              </a:spcBef>
              <a:buFontTx/>
              <a:buNone/>
            </a:pPr>
            <a:r>
              <a:rPr lang="en-US" sz="1400" b="1" spc="-100" baseline="0" dirty="0">
                <a:solidFill>
                  <a:srgbClr val="FFFFFF"/>
                </a:solidFill>
                <a:latin typeface="Arial" panose="020B0604020202020204" pitchFamily="34" charset="0"/>
                <a:cs typeface="Arial" panose="020B0604020202020204" pitchFamily="34" charset="0"/>
              </a:rPr>
              <a:t>AIA WARM GREY </a:t>
            </a:r>
            <a:br>
              <a:rPr lang="en-US" sz="1400" b="1" spc="-100" baseline="0" dirty="0">
                <a:solidFill>
                  <a:srgbClr val="FFFFFF"/>
                </a:solidFill>
                <a:latin typeface="Arial" panose="020B0604020202020204" pitchFamily="34" charset="0"/>
                <a:cs typeface="Arial" panose="020B0604020202020204" pitchFamily="34" charset="0"/>
              </a:rPr>
            </a:br>
            <a:r>
              <a:rPr lang="en-US" sz="1400" spc="-100" baseline="0" dirty="0">
                <a:solidFill>
                  <a:srgbClr val="FFFFFF"/>
                </a:solidFill>
                <a:latin typeface="Arial" panose="020B0604020202020204" pitchFamily="34" charset="0"/>
                <a:cs typeface="Arial" panose="020B0604020202020204" pitchFamily="34" charset="0"/>
              </a:rPr>
              <a:t>R211 G202 B195</a:t>
            </a:r>
          </a:p>
          <a:p>
            <a:pPr>
              <a:spcBef>
                <a:spcPct val="0"/>
              </a:spcBef>
              <a:buFontTx/>
              <a:buNone/>
            </a:pPr>
            <a:endParaRPr lang="en-US" sz="1400" spc="-100" baseline="0" dirty="0">
              <a:solidFill>
                <a:srgbClr val="FFFFFF"/>
              </a:solidFill>
              <a:latin typeface="Arial" panose="020B0604020202020204" pitchFamily="34" charset="0"/>
              <a:cs typeface="Arial" panose="020B0604020202020204" pitchFamily="34" charset="0"/>
            </a:endParaRPr>
          </a:p>
        </p:txBody>
      </p:sp>
      <p:sp>
        <p:nvSpPr>
          <p:cNvPr id="15" name="Rectangle 9">
            <a:extLst>
              <a:ext uri="{FF2B5EF4-FFF2-40B4-BE49-F238E27FC236}">
                <a16:creationId xmlns:a16="http://schemas.microsoft.com/office/drawing/2014/main" id="{30414EC1-704C-FF47-9611-AD4C8B879B94}"/>
              </a:ext>
            </a:extLst>
          </p:cNvPr>
          <p:cNvSpPr>
            <a:spLocks noChangeArrowheads="1"/>
          </p:cNvSpPr>
          <p:nvPr userDrawn="1"/>
        </p:nvSpPr>
        <p:spPr bwMode="auto">
          <a:xfrm>
            <a:off x="-1584889" y="1546229"/>
            <a:ext cx="1487670" cy="646439"/>
          </a:xfrm>
          <a:prstGeom prst="rect">
            <a:avLst/>
          </a:prstGeom>
          <a:solidFill>
            <a:schemeClr val="accent3"/>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ORANGE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R255 G117 B77</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46EDC2E1-B0F0-2B4D-8CFB-F684F18144D9}"/>
              </a:ext>
            </a:extLst>
          </p:cNvPr>
          <p:cNvSpPr txBox="1"/>
          <p:nvPr userDrawn="1"/>
        </p:nvSpPr>
        <p:spPr>
          <a:xfrm>
            <a:off x="-1883501" y="48214"/>
            <a:ext cx="314328" cy="3271299"/>
          </a:xfrm>
          <a:prstGeom prst="rect">
            <a:avLst/>
          </a:prstGeom>
          <a:noFill/>
        </p:spPr>
        <p:txBody>
          <a:bodyPr vert="vert270" wrap="square" lIns="0" tIns="0" rIns="0" bIns="0" rtlCol="0">
            <a:noAutofit/>
          </a:bodyPr>
          <a:lstStyle/>
          <a:p>
            <a:pPr algn="r">
              <a:lnSpc>
                <a:spcPct val="80000"/>
              </a:lnSpc>
            </a:pPr>
            <a:r>
              <a:rPr lang="en-US" b="1" i="0">
                <a:solidFill>
                  <a:srgbClr val="585858"/>
                </a:solidFill>
                <a:latin typeface="Arial" panose="020B0604020202020204" pitchFamily="34" charset="0"/>
                <a:cs typeface="Arial" panose="020B0604020202020204" pitchFamily="34" charset="0"/>
              </a:rPr>
              <a:t>SUPPORTING COLOURS</a:t>
            </a:r>
          </a:p>
        </p:txBody>
      </p:sp>
      <p:sp>
        <p:nvSpPr>
          <p:cNvPr id="17" name="Rectangle 9">
            <a:extLst>
              <a:ext uri="{FF2B5EF4-FFF2-40B4-BE49-F238E27FC236}">
                <a16:creationId xmlns:a16="http://schemas.microsoft.com/office/drawing/2014/main" id="{32D26DB1-D22B-0146-BEE0-26A6F1234774}"/>
              </a:ext>
            </a:extLst>
          </p:cNvPr>
          <p:cNvSpPr>
            <a:spLocks noChangeArrowheads="1"/>
          </p:cNvSpPr>
          <p:nvPr userDrawn="1"/>
        </p:nvSpPr>
        <p:spPr bwMode="auto">
          <a:xfrm>
            <a:off x="-1584889" y="2332483"/>
            <a:ext cx="1487670" cy="646439"/>
          </a:xfrm>
          <a:prstGeom prst="rect">
            <a:avLst/>
          </a:prstGeom>
          <a:solidFill>
            <a:schemeClr val="accent4"/>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YELLOW</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R247 G201 B38</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8" name="Rectangle 9">
            <a:extLst>
              <a:ext uri="{FF2B5EF4-FFF2-40B4-BE49-F238E27FC236}">
                <a16:creationId xmlns:a16="http://schemas.microsoft.com/office/drawing/2014/main" id="{38917B89-6ECF-F74A-9BA2-E9FCB7C72DD1}"/>
              </a:ext>
            </a:extLst>
          </p:cNvPr>
          <p:cNvSpPr>
            <a:spLocks noChangeArrowheads="1"/>
          </p:cNvSpPr>
          <p:nvPr userDrawn="1"/>
        </p:nvSpPr>
        <p:spPr bwMode="auto">
          <a:xfrm>
            <a:off x="-1584889" y="3934703"/>
            <a:ext cx="1487670" cy="646439"/>
          </a:xfrm>
          <a:prstGeom prst="rect">
            <a:avLst/>
          </a:prstGeom>
          <a:solidFill>
            <a:schemeClr val="accent5"/>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LAVENDER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R161 G153 B186</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19" name="Rectangle 9">
            <a:extLst>
              <a:ext uri="{FF2B5EF4-FFF2-40B4-BE49-F238E27FC236}">
                <a16:creationId xmlns:a16="http://schemas.microsoft.com/office/drawing/2014/main" id="{A835CB3C-C322-B743-8984-3B3E27A039B3}"/>
              </a:ext>
            </a:extLst>
          </p:cNvPr>
          <p:cNvSpPr>
            <a:spLocks noChangeArrowheads="1"/>
          </p:cNvSpPr>
          <p:nvPr userDrawn="1"/>
        </p:nvSpPr>
        <p:spPr bwMode="auto">
          <a:xfrm>
            <a:off x="-1584889" y="4720957"/>
            <a:ext cx="1487670" cy="646439"/>
          </a:xfrm>
          <a:prstGeom prst="rect">
            <a:avLst/>
          </a:prstGeom>
          <a:solidFill>
            <a:schemeClr val="tx2"/>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BLUE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R31 G120 B173</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20" name="Rectangle 9">
            <a:extLst>
              <a:ext uri="{FF2B5EF4-FFF2-40B4-BE49-F238E27FC236}">
                <a16:creationId xmlns:a16="http://schemas.microsoft.com/office/drawing/2014/main" id="{0EB3A011-77AD-EE4C-BB9E-688A1F0E49B1}"/>
              </a:ext>
            </a:extLst>
          </p:cNvPr>
          <p:cNvSpPr>
            <a:spLocks noChangeArrowheads="1"/>
          </p:cNvSpPr>
          <p:nvPr userDrawn="1"/>
        </p:nvSpPr>
        <p:spPr bwMode="auto">
          <a:xfrm>
            <a:off x="-1584889" y="793745"/>
            <a:ext cx="1487670" cy="646439"/>
          </a:xfrm>
          <a:prstGeom prst="rect">
            <a:avLst/>
          </a:prstGeom>
          <a:solidFill>
            <a:schemeClr val="accent2"/>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CERISE</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R186 G3 B97</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21" name="Rectangle 9">
            <a:extLst>
              <a:ext uri="{FF2B5EF4-FFF2-40B4-BE49-F238E27FC236}">
                <a16:creationId xmlns:a16="http://schemas.microsoft.com/office/drawing/2014/main" id="{402466E5-EFAB-0E4A-B977-56C6D30093B0}"/>
              </a:ext>
            </a:extLst>
          </p:cNvPr>
          <p:cNvSpPr>
            <a:spLocks noChangeArrowheads="1"/>
          </p:cNvSpPr>
          <p:nvPr userDrawn="1"/>
        </p:nvSpPr>
        <p:spPr bwMode="auto">
          <a:xfrm>
            <a:off x="-1584889" y="3117853"/>
            <a:ext cx="1487670" cy="646439"/>
          </a:xfrm>
          <a:prstGeom prst="rect">
            <a:avLst/>
          </a:prstGeom>
          <a:solidFill>
            <a:schemeClr val="accent6"/>
          </a:solidFill>
          <a:ln w="9525">
            <a:noFill/>
            <a:miter lim="800000"/>
            <a:headEnd/>
            <a:tailEnd/>
          </a:ln>
          <a:effectLst/>
        </p:spPr>
        <p:txBody>
          <a:bodyPr wrap="none" anchor="ctr"/>
          <a:lstStyle/>
          <a:p>
            <a:pPr>
              <a:spcBef>
                <a:spcPct val="0"/>
              </a:spcBef>
              <a:buFontTx/>
              <a:buNone/>
            </a:pPr>
            <a:r>
              <a:rPr lang="en-US" sz="1400" b="1" spc="-100" baseline="0">
                <a:solidFill>
                  <a:srgbClr val="FFFFFF"/>
                </a:solidFill>
                <a:latin typeface="Arial" panose="020B0604020202020204" pitchFamily="34" charset="0"/>
                <a:cs typeface="Arial" panose="020B0604020202020204" pitchFamily="34" charset="0"/>
              </a:rPr>
              <a:t>AIA PURPLE </a:t>
            </a:r>
            <a:br>
              <a:rPr lang="en-US" sz="1400" b="1" spc="-100" baseline="0">
                <a:solidFill>
                  <a:srgbClr val="FFFFFF"/>
                </a:solidFill>
                <a:latin typeface="Arial" panose="020B0604020202020204" pitchFamily="34" charset="0"/>
                <a:cs typeface="Arial" panose="020B0604020202020204" pitchFamily="34" charset="0"/>
              </a:rPr>
            </a:br>
            <a:r>
              <a:rPr lang="en-US" sz="1400" spc="-100" baseline="0">
                <a:solidFill>
                  <a:srgbClr val="FFFFFF"/>
                </a:solidFill>
                <a:latin typeface="Arial" panose="020B0604020202020204" pitchFamily="34" charset="0"/>
                <a:cs typeface="Arial" panose="020B0604020202020204" pitchFamily="34" charset="0"/>
              </a:rPr>
              <a:t>R76 G71 B148</a:t>
            </a:r>
          </a:p>
          <a:p>
            <a:pPr>
              <a:spcBef>
                <a:spcPct val="0"/>
              </a:spcBef>
              <a:buFontTx/>
              <a:buNone/>
            </a:pPr>
            <a:endParaRPr lang="en-US" sz="1400" spc="-100" baseline="0">
              <a:solidFill>
                <a:srgbClr val="FFFFFF"/>
              </a:solidFill>
              <a:latin typeface="Arial" panose="020B0604020202020204" pitchFamily="34" charset="0"/>
              <a:cs typeface="Arial" panose="020B0604020202020204" pitchFamily="34" charset="0"/>
            </a:endParaRPr>
          </a:p>
        </p:txBody>
      </p:sp>
      <p:sp>
        <p:nvSpPr>
          <p:cNvPr id="22" name="Rectangle 9">
            <a:extLst>
              <a:ext uri="{FF2B5EF4-FFF2-40B4-BE49-F238E27FC236}">
                <a16:creationId xmlns:a16="http://schemas.microsoft.com/office/drawing/2014/main" id="{F469A4F2-3792-2E49-8B38-6AFC63812708}"/>
              </a:ext>
            </a:extLst>
          </p:cNvPr>
          <p:cNvSpPr>
            <a:spLocks noChangeArrowheads="1"/>
          </p:cNvSpPr>
          <p:nvPr userDrawn="1"/>
        </p:nvSpPr>
        <p:spPr bwMode="auto">
          <a:xfrm>
            <a:off x="-1584889" y="41905"/>
            <a:ext cx="1487670" cy="646439"/>
          </a:xfrm>
          <a:prstGeom prst="rect">
            <a:avLst/>
          </a:prstGeom>
          <a:solidFill>
            <a:srgbClr val="FF7A85"/>
          </a:solidFill>
          <a:ln w="9525">
            <a:noFill/>
            <a:miter lim="800000"/>
            <a:headEnd/>
            <a:tailEnd/>
          </a:ln>
          <a:effectLst/>
        </p:spPr>
        <p:txBody>
          <a:bodyPr wrap="none" anchor="ctr"/>
          <a:lstStyle/>
          <a:p>
            <a:pPr>
              <a:spcBef>
                <a:spcPct val="0"/>
              </a:spcBef>
              <a:buFontTx/>
              <a:buNone/>
            </a:pPr>
            <a:r>
              <a:rPr lang="en-US" sz="1400" b="1" spc="-100" baseline="0" dirty="0">
                <a:solidFill>
                  <a:srgbClr val="FFFFFF"/>
                </a:solidFill>
                <a:latin typeface="Arial" panose="020B0604020202020204" pitchFamily="34" charset="0"/>
                <a:cs typeface="Arial" panose="020B0604020202020204" pitchFamily="34" charset="0"/>
              </a:rPr>
              <a:t>AIA SALMON</a:t>
            </a:r>
            <a:br>
              <a:rPr lang="en-US" sz="1400" b="1" spc="-100" baseline="0" dirty="0">
                <a:solidFill>
                  <a:srgbClr val="FFFFFF"/>
                </a:solidFill>
                <a:latin typeface="Arial" panose="020B0604020202020204" pitchFamily="34" charset="0"/>
                <a:cs typeface="Arial" panose="020B0604020202020204" pitchFamily="34" charset="0"/>
              </a:rPr>
            </a:br>
            <a:r>
              <a:rPr lang="en-US" sz="1400" spc="-100" baseline="0" dirty="0">
                <a:solidFill>
                  <a:srgbClr val="FFFFFF"/>
                </a:solidFill>
                <a:latin typeface="Arial" panose="020B0604020202020204" pitchFamily="34" charset="0"/>
                <a:cs typeface="Arial" panose="020B0604020202020204" pitchFamily="34" charset="0"/>
              </a:rPr>
              <a:t>R255 G122 B133</a:t>
            </a:r>
          </a:p>
          <a:p>
            <a:pPr>
              <a:spcBef>
                <a:spcPct val="0"/>
              </a:spcBef>
              <a:buFontTx/>
              <a:buNone/>
            </a:pPr>
            <a:endParaRPr lang="en-US" sz="1400" spc="-100" baseline="0" dirty="0">
              <a:solidFill>
                <a:srgbClr val="FFFFFF"/>
              </a:solidFill>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A0DFD5F1-7ED6-7A4F-A85D-AC9239B9A9E4}"/>
              </a:ext>
            </a:extLst>
          </p:cNvPr>
          <p:cNvGrpSpPr/>
          <p:nvPr userDrawn="1"/>
        </p:nvGrpSpPr>
        <p:grpSpPr>
          <a:xfrm>
            <a:off x="-1590597" y="464952"/>
            <a:ext cx="1494303" cy="224029"/>
            <a:chOff x="5716131" y="796253"/>
            <a:chExt cx="995522" cy="224029"/>
          </a:xfrm>
        </p:grpSpPr>
        <p:sp>
          <p:nvSpPr>
            <p:cNvPr id="24" name="Rectangle 19">
              <a:extLst>
                <a:ext uri="{FF2B5EF4-FFF2-40B4-BE49-F238E27FC236}">
                  <a16:creationId xmlns:a16="http://schemas.microsoft.com/office/drawing/2014/main" id="{69707F44-6BC5-024E-87D0-3237CAF96668}"/>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25" name="Rectangle 20">
              <a:extLst>
                <a:ext uri="{FF2B5EF4-FFF2-40B4-BE49-F238E27FC236}">
                  <a16:creationId xmlns:a16="http://schemas.microsoft.com/office/drawing/2014/main" id="{D0D916EB-9F54-2F4B-BDD0-F877343549EC}"/>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26" name="Group 25">
            <a:extLst>
              <a:ext uri="{FF2B5EF4-FFF2-40B4-BE49-F238E27FC236}">
                <a16:creationId xmlns:a16="http://schemas.microsoft.com/office/drawing/2014/main" id="{7E6BDFF9-62CE-8349-B945-5E4093758751}"/>
              </a:ext>
            </a:extLst>
          </p:cNvPr>
          <p:cNvGrpSpPr/>
          <p:nvPr userDrawn="1"/>
        </p:nvGrpSpPr>
        <p:grpSpPr>
          <a:xfrm>
            <a:off x="4530573" y="-396601"/>
            <a:ext cx="1844675" cy="277791"/>
            <a:chOff x="2606261" y="3143449"/>
            <a:chExt cx="2458017" cy="277791"/>
          </a:xfrm>
        </p:grpSpPr>
        <p:sp>
          <p:nvSpPr>
            <p:cNvPr id="27" name="Rectangle 19">
              <a:extLst>
                <a:ext uri="{FF2B5EF4-FFF2-40B4-BE49-F238E27FC236}">
                  <a16:creationId xmlns:a16="http://schemas.microsoft.com/office/drawing/2014/main" id="{914B8044-F95A-A74A-BC30-F3A5C9B45BC2}"/>
                </a:ext>
              </a:extLst>
            </p:cNvPr>
            <p:cNvSpPr>
              <a:spLocks noChangeArrowheads="1"/>
            </p:cNvSpPr>
            <p:nvPr/>
          </p:nvSpPr>
          <p:spPr bwMode="auto">
            <a:xfrm>
              <a:off x="3211379" y="3143449"/>
              <a:ext cx="615945" cy="277791"/>
            </a:xfrm>
            <a:prstGeom prst="rect">
              <a:avLst/>
            </a:prstGeom>
            <a:solidFill>
              <a:schemeClr val="bg1">
                <a:alpha val="40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4</a:t>
              </a:r>
              <a:r>
                <a:rPr lang="en-US" sz="1200" b="1" spc="-100" baseline="0">
                  <a:solidFill>
                    <a:schemeClr val="bg1"/>
                  </a:solidFill>
                  <a:latin typeface="Arial" panose="020B0604020202020204" pitchFamily="34" charset="0"/>
                  <a:cs typeface="Arial" panose="020B0604020202020204" pitchFamily="34" charset="0"/>
                </a:rPr>
                <a:t>0%</a:t>
              </a:r>
            </a:p>
          </p:txBody>
        </p:sp>
        <p:sp>
          <p:nvSpPr>
            <p:cNvPr id="28" name="Rectangle 20">
              <a:extLst>
                <a:ext uri="{FF2B5EF4-FFF2-40B4-BE49-F238E27FC236}">
                  <a16:creationId xmlns:a16="http://schemas.microsoft.com/office/drawing/2014/main" id="{DCFFAD6D-DAE4-824F-BF41-EE5D85829979}"/>
                </a:ext>
              </a:extLst>
            </p:cNvPr>
            <p:cNvSpPr>
              <a:spLocks noChangeArrowheads="1"/>
            </p:cNvSpPr>
            <p:nvPr/>
          </p:nvSpPr>
          <p:spPr bwMode="auto">
            <a:xfrm>
              <a:off x="3829856" y="3143449"/>
              <a:ext cx="615945" cy="277791"/>
            </a:xfrm>
            <a:prstGeom prst="rect">
              <a:avLst/>
            </a:prstGeom>
            <a:solidFill>
              <a:schemeClr val="bg1">
                <a:alpha val="60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6</a:t>
              </a:r>
              <a:r>
                <a:rPr lang="en-US" sz="1200" b="1" spc="-100" baseline="0">
                  <a:solidFill>
                    <a:schemeClr val="bg1"/>
                  </a:solidFill>
                  <a:latin typeface="Arial" panose="020B0604020202020204" pitchFamily="34" charset="0"/>
                  <a:cs typeface="Arial" panose="020B0604020202020204" pitchFamily="34" charset="0"/>
                </a:rPr>
                <a:t>0%</a:t>
              </a:r>
            </a:p>
          </p:txBody>
        </p:sp>
        <p:sp>
          <p:nvSpPr>
            <p:cNvPr id="29" name="Rectangle 22">
              <a:extLst>
                <a:ext uri="{FF2B5EF4-FFF2-40B4-BE49-F238E27FC236}">
                  <a16:creationId xmlns:a16="http://schemas.microsoft.com/office/drawing/2014/main" id="{B42DD97E-811A-2B47-918D-7C0F001104F8}"/>
                </a:ext>
              </a:extLst>
            </p:cNvPr>
            <p:cNvSpPr>
              <a:spLocks noChangeArrowheads="1"/>
            </p:cNvSpPr>
            <p:nvPr/>
          </p:nvSpPr>
          <p:spPr bwMode="auto">
            <a:xfrm>
              <a:off x="4448333" y="3143449"/>
              <a:ext cx="615945" cy="277791"/>
            </a:xfrm>
            <a:prstGeom prst="rect">
              <a:avLst/>
            </a:prstGeom>
            <a:solidFill>
              <a:schemeClr val="bg1">
                <a:alpha val="80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80%</a:t>
              </a:r>
            </a:p>
          </p:txBody>
        </p:sp>
        <p:sp>
          <p:nvSpPr>
            <p:cNvPr id="30" name="Rectangle 19">
              <a:extLst>
                <a:ext uri="{FF2B5EF4-FFF2-40B4-BE49-F238E27FC236}">
                  <a16:creationId xmlns:a16="http://schemas.microsoft.com/office/drawing/2014/main" id="{3D37BE17-9C0A-E749-A606-9BC8E7CE3C80}"/>
                </a:ext>
              </a:extLst>
            </p:cNvPr>
            <p:cNvSpPr>
              <a:spLocks noChangeArrowheads="1"/>
            </p:cNvSpPr>
            <p:nvPr/>
          </p:nvSpPr>
          <p:spPr bwMode="auto">
            <a:xfrm>
              <a:off x="2606261" y="3143449"/>
              <a:ext cx="615945" cy="277791"/>
            </a:xfrm>
            <a:prstGeom prst="rect">
              <a:avLst/>
            </a:prstGeom>
            <a:solidFill>
              <a:schemeClr val="bg1">
                <a:alpha val="20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20%</a:t>
              </a:r>
            </a:p>
          </p:txBody>
        </p:sp>
      </p:grpSp>
      <p:grpSp>
        <p:nvGrpSpPr>
          <p:cNvPr id="31" name="Group 30">
            <a:extLst>
              <a:ext uri="{FF2B5EF4-FFF2-40B4-BE49-F238E27FC236}">
                <a16:creationId xmlns:a16="http://schemas.microsoft.com/office/drawing/2014/main" id="{029FDAA7-EDA4-E344-BCAC-7F6CCDECD451}"/>
              </a:ext>
            </a:extLst>
          </p:cNvPr>
          <p:cNvGrpSpPr/>
          <p:nvPr userDrawn="1"/>
        </p:nvGrpSpPr>
        <p:grpSpPr>
          <a:xfrm>
            <a:off x="2511273" y="-376121"/>
            <a:ext cx="1844675" cy="277791"/>
            <a:chOff x="2606261" y="3143449"/>
            <a:chExt cx="2458017" cy="277791"/>
          </a:xfrm>
        </p:grpSpPr>
        <p:sp>
          <p:nvSpPr>
            <p:cNvPr id="32" name="Rectangle 19">
              <a:extLst>
                <a:ext uri="{FF2B5EF4-FFF2-40B4-BE49-F238E27FC236}">
                  <a16:creationId xmlns:a16="http://schemas.microsoft.com/office/drawing/2014/main" id="{322E5F21-86AC-9847-9EAE-BB1715E938D4}"/>
                </a:ext>
              </a:extLst>
            </p:cNvPr>
            <p:cNvSpPr>
              <a:spLocks noChangeArrowheads="1"/>
            </p:cNvSpPr>
            <p:nvPr/>
          </p:nvSpPr>
          <p:spPr bwMode="auto">
            <a:xfrm>
              <a:off x="3211379" y="3143449"/>
              <a:ext cx="615945" cy="277791"/>
            </a:xfrm>
            <a:prstGeom prst="rect">
              <a:avLst/>
            </a:prstGeom>
            <a:solidFill>
              <a:schemeClr val="bg1">
                <a:alpha val="40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4</a:t>
              </a:r>
              <a:r>
                <a:rPr lang="en-US" sz="1200" b="1" spc="-100" baseline="0">
                  <a:solidFill>
                    <a:schemeClr val="bg1"/>
                  </a:solidFill>
                  <a:latin typeface="Arial" panose="020B0604020202020204" pitchFamily="34" charset="0"/>
                  <a:cs typeface="Arial" panose="020B0604020202020204" pitchFamily="34" charset="0"/>
                </a:rPr>
                <a:t>0%</a:t>
              </a:r>
            </a:p>
          </p:txBody>
        </p:sp>
        <p:sp>
          <p:nvSpPr>
            <p:cNvPr id="33" name="Rectangle 20">
              <a:extLst>
                <a:ext uri="{FF2B5EF4-FFF2-40B4-BE49-F238E27FC236}">
                  <a16:creationId xmlns:a16="http://schemas.microsoft.com/office/drawing/2014/main" id="{6F019A4D-1606-E749-A834-546B40C5FC10}"/>
                </a:ext>
              </a:extLst>
            </p:cNvPr>
            <p:cNvSpPr>
              <a:spLocks noChangeArrowheads="1"/>
            </p:cNvSpPr>
            <p:nvPr/>
          </p:nvSpPr>
          <p:spPr bwMode="auto">
            <a:xfrm>
              <a:off x="3829856" y="3143449"/>
              <a:ext cx="615945" cy="277791"/>
            </a:xfrm>
            <a:prstGeom prst="rect">
              <a:avLst/>
            </a:prstGeom>
            <a:solidFill>
              <a:schemeClr val="bg1">
                <a:alpha val="60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6</a:t>
              </a:r>
              <a:r>
                <a:rPr lang="en-US" sz="1200" b="1" spc="-100" baseline="0">
                  <a:solidFill>
                    <a:schemeClr val="bg1"/>
                  </a:solidFill>
                  <a:latin typeface="Arial" panose="020B0604020202020204" pitchFamily="34" charset="0"/>
                  <a:cs typeface="Arial" panose="020B0604020202020204" pitchFamily="34" charset="0"/>
                </a:rPr>
                <a:t>0%</a:t>
              </a:r>
            </a:p>
          </p:txBody>
        </p:sp>
        <p:sp>
          <p:nvSpPr>
            <p:cNvPr id="34" name="Rectangle 22">
              <a:extLst>
                <a:ext uri="{FF2B5EF4-FFF2-40B4-BE49-F238E27FC236}">
                  <a16:creationId xmlns:a16="http://schemas.microsoft.com/office/drawing/2014/main" id="{7308B2FC-69DD-954E-8980-2EC3AA1D7544}"/>
                </a:ext>
              </a:extLst>
            </p:cNvPr>
            <p:cNvSpPr>
              <a:spLocks noChangeArrowheads="1"/>
            </p:cNvSpPr>
            <p:nvPr/>
          </p:nvSpPr>
          <p:spPr bwMode="auto">
            <a:xfrm>
              <a:off x="4448333" y="3143449"/>
              <a:ext cx="615945" cy="277791"/>
            </a:xfrm>
            <a:prstGeom prst="rect">
              <a:avLst/>
            </a:prstGeom>
            <a:solidFill>
              <a:schemeClr val="bg1">
                <a:alpha val="80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80%</a:t>
              </a:r>
            </a:p>
          </p:txBody>
        </p:sp>
        <p:sp>
          <p:nvSpPr>
            <p:cNvPr id="35" name="Rectangle 19">
              <a:extLst>
                <a:ext uri="{FF2B5EF4-FFF2-40B4-BE49-F238E27FC236}">
                  <a16:creationId xmlns:a16="http://schemas.microsoft.com/office/drawing/2014/main" id="{74AC479E-3F57-E644-A3C7-97D4AB45ADFF}"/>
                </a:ext>
              </a:extLst>
            </p:cNvPr>
            <p:cNvSpPr>
              <a:spLocks noChangeArrowheads="1"/>
            </p:cNvSpPr>
            <p:nvPr/>
          </p:nvSpPr>
          <p:spPr bwMode="auto">
            <a:xfrm>
              <a:off x="2606261" y="3143449"/>
              <a:ext cx="615945" cy="277791"/>
            </a:xfrm>
            <a:prstGeom prst="rect">
              <a:avLst/>
            </a:prstGeom>
            <a:solidFill>
              <a:schemeClr val="bg1">
                <a:alpha val="20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20%</a:t>
              </a:r>
            </a:p>
          </p:txBody>
        </p:sp>
      </p:grpSp>
      <p:grpSp>
        <p:nvGrpSpPr>
          <p:cNvPr id="36" name="Group 35">
            <a:extLst>
              <a:ext uri="{FF2B5EF4-FFF2-40B4-BE49-F238E27FC236}">
                <a16:creationId xmlns:a16="http://schemas.microsoft.com/office/drawing/2014/main" id="{EE533266-6387-9B46-8624-65A0D9D79FF0}"/>
              </a:ext>
            </a:extLst>
          </p:cNvPr>
          <p:cNvGrpSpPr/>
          <p:nvPr userDrawn="1"/>
        </p:nvGrpSpPr>
        <p:grpSpPr>
          <a:xfrm>
            <a:off x="-1590597" y="1217987"/>
            <a:ext cx="1494303" cy="224029"/>
            <a:chOff x="5716131" y="796253"/>
            <a:chExt cx="995522" cy="224029"/>
          </a:xfrm>
        </p:grpSpPr>
        <p:sp>
          <p:nvSpPr>
            <p:cNvPr id="37" name="Rectangle 19">
              <a:extLst>
                <a:ext uri="{FF2B5EF4-FFF2-40B4-BE49-F238E27FC236}">
                  <a16:creationId xmlns:a16="http://schemas.microsoft.com/office/drawing/2014/main" id="{BB7C84DB-7787-A44D-865E-1BD05831D911}"/>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38" name="Rectangle 20">
              <a:extLst>
                <a:ext uri="{FF2B5EF4-FFF2-40B4-BE49-F238E27FC236}">
                  <a16:creationId xmlns:a16="http://schemas.microsoft.com/office/drawing/2014/main" id="{9A96F96C-40C9-8D49-A8DD-AB3B11C9C2C0}"/>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39" name="Group 38">
            <a:extLst>
              <a:ext uri="{FF2B5EF4-FFF2-40B4-BE49-F238E27FC236}">
                <a16:creationId xmlns:a16="http://schemas.microsoft.com/office/drawing/2014/main" id="{DA26BA09-7293-5840-8B41-BA669E1DA42E}"/>
              </a:ext>
            </a:extLst>
          </p:cNvPr>
          <p:cNvGrpSpPr/>
          <p:nvPr userDrawn="1"/>
        </p:nvGrpSpPr>
        <p:grpSpPr>
          <a:xfrm>
            <a:off x="-1590597" y="1964298"/>
            <a:ext cx="1494303" cy="224029"/>
            <a:chOff x="5716131" y="796253"/>
            <a:chExt cx="995522" cy="224029"/>
          </a:xfrm>
        </p:grpSpPr>
        <p:sp>
          <p:nvSpPr>
            <p:cNvPr id="40" name="Rectangle 19">
              <a:extLst>
                <a:ext uri="{FF2B5EF4-FFF2-40B4-BE49-F238E27FC236}">
                  <a16:creationId xmlns:a16="http://schemas.microsoft.com/office/drawing/2014/main" id="{07DA5FAE-B117-1349-8D4B-5D7FCC8142A1}"/>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41" name="Rectangle 20">
              <a:extLst>
                <a:ext uri="{FF2B5EF4-FFF2-40B4-BE49-F238E27FC236}">
                  <a16:creationId xmlns:a16="http://schemas.microsoft.com/office/drawing/2014/main" id="{F8E4D5C8-28FE-3740-934F-B88CFC79C337}"/>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42" name="Group 41">
            <a:extLst>
              <a:ext uri="{FF2B5EF4-FFF2-40B4-BE49-F238E27FC236}">
                <a16:creationId xmlns:a16="http://schemas.microsoft.com/office/drawing/2014/main" id="{BE60DD88-FE73-4A4E-83B0-C27EC4180A40}"/>
              </a:ext>
            </a:extLst>
          </p:cNvPr>
          <p:cNvGrpSpPr/>
          <p:nvPr userDrawn="1"/>
        </p:nvGrpSpPr>
        <p:grpSpPr>
          <a:xfrm>
            <a:off x="-1590597" y="2757675"/>
            <a:ext cx="1494303" cy="224029"/>
            <a:chOff x="5716131" y="796253"/>
            <a:chExt cx="995522" cy="224029"/>
          </a:xfrm>
        </p:grpSpPr>
        <p:sp>
          <p:nvSpPr>
            <p:cNvPr id="43" name="Rectangle 19">
              <a:extLst>
                <a:ext uri="{FF2B5EF4-FFF2-40B4-BE49-F238E27FC236}">
                  <a16:creationId xmlns:a16="http://schemas.microsoft.com/office/drawing/2014/main" id="{F65AC04E-77DF-3D4F-ABC4-331908CD1675}"/>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44" name="Rectangle 20">
              <a:extLst>
                <a:ext uri="{FF2B5EF4-FFF2-40B4-BE49-F238E27FC236}">
                  <a16:creationId xmlns:a16="http://schemas.microsoft.com/office/drawing/2014/main" id="{3A43A58E-FE1C-F241-9FCD-27CDB423B5A7}"/>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45" name="Group 44">
            <a:extLst>
              <a:ext uri="{FF2B5EF4-FFF2-40B4-BE49-F238E27FC236}">
                <a16:creationId xmlns:a16="http://schemas.microsoft.com/office/drawing/2014/main" id="{85EC0C6B-BF0B-E84D-94EC-435A104A61F7}"/>
              </a:ext>
            </a:extLst>
          </p:cNvPr>
          <p:cNvGrpSpPr/>
          <p:nvPr userDrawn="1"/>
        </p:nvGrpSpPr>
        <p:grpSpPr>
          <a:xfrm>
            <a:off x="-1590597" y="3544328"/>
            <a:ext cx="1494303" cy="224029"/>
            <a:chOff x="5716131" y="796253"/>
            <a:chExt cx="995522" cy="224029"/>
          </a:xfrm>
        </p:grpSpPr>
        <p:sp>
          <p:nvSpPr>
            <p:cNvPr id="46" name="Rectangle 19">
              <a:extLst>
                <a:ext uri="{FF2B5EF4-FFF2-40B4-BE49-F238E27FC236}">
                  <a16:creationId xmlns:a16="http://schemas.microsoft.com/office/drawing/2014/main" id="{E7176F59-7B72-9148-B6EC-3D9A485B69F4}"/>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47" name="Rectangle 20">
              <a:extLst>
                <a:ext uri="{FF2B5EF4-FFF2-40B4-BE49-F238E27FC236}">
                  <a16:creationId xmlns:a16="http://schemas.microsoft.com/office/drawing/2014/main" id="{2C7F8097-BD91-F644-9F8C-937FCE32DCE9}"/>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48" name="Group 47">
            <a:extLst>
              <a:ext uri="{FF2B5EF4-FFF2-40B4-BE49-F238E27FC236}">
                <a16:creationId xmlns:a16="http://schemas.microsoft.com/office/drawing/2014/main" id="{1E38DB8D-4AE7-FB41-966F-59657509D300}"/>
              </a:ext>
            </a:extLst>
          </p:cNvPr>
          <p:cNvGrpSpPr/>
          <p:nvPr userDrawn="1"/>
        </p:nvGrpSpPr>
        <p:grpSpPr>
          <a:xfrm>
            <a:off x="-1590597" y="4364599"/>
            <a:ext cx="1494303" cy="224029"/>
            <a:chOff x="5716131" y="796253"/>
            <a:chExt cx="995522" cy="224029"/>
          </a:xfrm>
        </p:grpSpPr>
        <p:sp>
          <p:nvSpPr>
            <p:cNvPr id="49" name="Rectangle 19">
              <a:extLst>
                <a:ext uri="{FF2B5EF4-FFF2-40B4-BE49-F238E27FC236}">
                  <a16:creationId xmlns:a16="http://schemas.microsoft.com/office/drawing/2014/main" id="{8E88217E-F57C-0F4D-A0DC-EAC60891AFD4}"/>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50" name="Rectangle 20">
              <a:extLst>
                <a:ext uri="{FF2B5EF4-FFF2-40B4-BE49-F238E27FC236}">
                  <a16:creationId xmlns:a16="http://schemas.microsoft.com/office/drawing/2014/main" id="{0FE0007D-5F31-E149-B0CF-AB6784C43E66}"/>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51" name="Group 50">
            <a:extLst>
              <a:ext uri="{FF2B5EF4-FFF2-40B4-BE49-F238E27FC236}">
                <a16:creationId xmlns:a16="http://schemas.microsoft.com/office/drawing/2014/main" id="{5FE9AD56-297C-DB4B-A7BE-D6B0F01510E8}"/>
              </a:ext>
            </a:extLst>
          </p:cNvPr>
          <p:cNvGrpSpPr/>
          <p:nvPr userDrawn="1"/>
        </p:nvGrpSpPr>
        <p:grpSpPr>
          <a:xfrm>
            <a:off x="-1590597" y="5151252"/>
            <a:ext cx="1494303" cy="224029"/>
            <a:chOff x="5716131" y="796253"/>
            <a:chExt cx="995522" cy="224029"/>
          </a:xfrm>
        </p:grpSpPr>
        <p:sp>
          <p:nvSpPr>
            <p:cNvPr id="52" name="Rectangle 19">
              <a:extLst>
                <a:ext uri="{FF2B5EF4-FFF2-40B4-BE49-F238E27FC236}">
                  <a16:creationId xmlns:a16="http://schemas.microsoft.com/office/drawing/2014/main" id="{BAE1D5DB-96CD-7A41-AC4C-B60EE6BB7AE4}"/>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53" name="Rectangle 20">
              <a:extLst>
                <a:ext uri="{FF2B5EF4-FFF2-40B4-BE49-F238E27FC236}">
                  <a16:creationId xmlns:a16="http://schemas.microsoft.com/office/drawing/2014/main" id="{91DC9FA1-0AEE-A849-8DCF-0F227C3A707E}"/>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grpSp>
        <p:nvGrpSpPr>
          <p:cNvPr id="54" name="Group 53">
            <a:extLst>
              <a:ext uri="{FF2B5EF4-FFF2-40B4-BE49-F238E27FC236}">
                <a16:creationId xmlns:a16="http://schemas.microsoft.com/office/drawing/2014/main" id="{D51248F3-2F75-594D-B53D-6D8AF82EB3EE}"/>
              </a:ext>
            </a:extLst>
          </p:cNvPr>
          <p:cNvGrpSpPr/>
          <p:nvPr userDrawn="1"/>
        </p:nvGrpSpPr>
        <p:grpSpPr>
          <a:xfrm>
            <a:off x="-1590597" y="5897564"/>
            <a:ext cx="1494303" cy="224029"/>
            <a:chOff x="5716131" y="796253"/>
            <a:chExt cx="995522" cy="224029"/>
          </a:xfrm>
        </p:grpSpPr>
        <p:sp>
          <p:nvSpPr>
            <p:cNvPr id="55" name="Rectangle 19">
              <a:extLst>
                <a:ext uri="{FF2B5EF4-FFF2-40B4-BE49-F238E27FC236}">
                  <a16:creationId xmlns:a16="http://schemas.microsoft.com/office/drawing/2014/main" id="{2C100E18-2C92-5642-871F-193C519D3709}"/>
                </a:ext>
              </a:extLst>
            </p:cNvPr>
            <p:cNvSpPr>
              <a:spLocks noChangeArrowheads="1"/>
            </p:cNvSpPr>
            <p:nvPr/>
          </p:nvSpPr>
          <p:spPr bwMode="auto">
            <a:xfrm>
              <a:off x="5716131" y="796253"/>
              <a:ext cx="496740" cy="224029"/>
            </a:xfrm>
            <a:prstGeom prst="rect">
              <a:avLst/>
            </a:prstGeom>
            <a:solidFill>
              <a:schemeClr val="bg1">
                <a:alpha val="25000"/>
              </a:schemeClr>
            </a:solidFill>
            <a:ln w="9525">
              <a:noFill/>
              <a:miter lim="800000"/>
              <a:headEnd/>
              <a:tailEnd/>
            </a:ln>
            <a:effectLst/>
          </p:spPr>
          <p:txBody>
            <a:bodyPr wrap="none" anchor="ctr"/>
            <a:lstStyle/>
            <a:p>
              <a:pPr algn="ctr">
                <a:spcBef>
                  <a:spcPct val="0"/>
                </a:spcBef>
                <a:buFontTx/>
                <a:buNone/>
              </a:pPr>
              <a:r>
                <a:rPr lang="en-US" sz="1200" b="1" spc="-100" baseline="0">
                  <a:solidFill>
                    <a:schemeClr val="bg1"/>
                  </a:solidFill>
                  <a:latin typeface="Arial" panose="020B0604020202020204" pitchFamily="34" charset="0"/>
                  <a:cs typeface="Arial" panose="020B0604020202020204" pitchFamily="34" charset="0"/>
                </a:rPr>
                <a:t>25%</a:t>
              </a:r>
            </a:p>
          </p:txBody>
        </p:sp>
        <p:sp>
          <p:nvSpPr>
            <p:cNvPr id="56" name="Rectangle 20">
              <a:extLst>
                <a:ext uri="{FF2B5EF4-FFF2-40B4-BE49-F238E27FC236}">
                  <a16:creationId xmlns:a16="http://schemas.microsoft.com/office/drawing/2014/main" id="{C725273B-18AD-5547-A9A0-E5E2D55F1583}"/>
                </a:ext>
              </a:extLst>
            </p:cNvPr>
            <p:cNvSpPr>
              <a:spLocks noChangeArrowheads="1"/>
            </p:cNvSpPr>
            <p:nvPr/>
          </p:nvSpPr>
          <p:spPr bwMode="auto">
            <a:xfrm>
              <a:off x="6214913" y="796253"/>
              <a:ext cx="496740" cy="224029"/>
            </a:xfrm>
            <a:prstGeom prst="rect">
              <a:avLst/>
            </a:prstGeom>
            <a:solidFill>
              <a:schemeClr val="bg1">
                <a:alpha val="75000"/>
              </a:schemeClr>
            </a:solidFill>
            <a:ln w="9525">
              <a:noFill/>
              <a:miter lim="800000"/>
              <a:headEnd/>
              <a:tailEnd/>
            </a:ln>
            <a:effectLst/>
          </p:spPr>
          <p:txBody>
            <a:bodyPr wrap="none" anchor="ctr"/>
            <a:lstStyle/>
            <a:p>
              <a:pPr algn="ctr">
                <a:spcBef>
                  <a:spcPct val="0"/>
                </a:spcBef>
                <a:buFontTx/>
                <a:buNone/>
              </a:pPr>
              <a:r>
                <a:rPr lang="en-US" sz="1200" b="1" spc="-100">
                  <a:solidFill>
                    <a:schemeClr val="bg1"/>
                  </a:solidFill>
                  <a:latin typeface="Arial" panose="020B0604020202020204" pitchFamily="34" charset="0"/>
                  <a:cs typeface="Arial" panose="020B0604020202020204" pitchFamily="34" charset="0"/>
                </a:rPr>
                <a:t>75</a:t>
              </a:r>
              <a:r>
                <a:rPr lang="en-US" sz="1200" b="1" spc="-100" baseline="0">
                  <a:solidFill>
                    <a:schemeClr val="bg1"/>
                  </a:solidFill>
                  <a:latin typeface="Arial" panose="020B0604020202020204" pitchFamily="34" charset="0"/>
                  <a:cs typeface="Arial" panose="020B0604020202020204" pitchFamily="34" charset="0"/>
                </a:rPr>
                <a:t>%</a:t>
              </a:r>
            </a:p>
          </p:txBody>
        </p:sp>
      </p:grpSp>
      <p:pic>
        <p:nvPicPr>
          <p:cNvPr id="57" name="Picture 56"/>
          <p:cNvPicPr>
            <a:picLocks noChangeAspect="1"/>
          </p:cNvPicPr>
          <p:nvPr userDrawn="1"/>
        </p:nvPicPr>
        <p:blipFill rotWithShape="1">
          <a:blip r:embed="rId21"/>
          <a:srcRect l="44479" t="66795" r="2812" b="1346"/>
          <a:stretch/>
        </p:blipFill>
        <p:spPr>
          <a:xfrm>
            <a:off x="1318858" y="-4742561"/>
            <a:ext cx="9639300" cy="3155950"/>
          </a:xfrm>
          <a:prstGeom prst="rect">
            <a:avLst/>
          </a:prstGeom>
        </p:spPr>
      </p:pic>
    </p:spTree>
    <p:extLst>
      <p:ext uri="{BB962C8B-B14F-4D97-AF65-F5344CB8AC3E}">
        <p14:creationId xmlns:p14="http://schemas.microsoft.com/office/powerpoint/2010/main" val="131246917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4.xml"/><Relationship Id="rId5" Type="http://schemas.openxmlformats.org/officeDocument/2006/relationships/image" Target="../media/image13.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5.xml"/><Relationship Id="rId5" Type="http://schemas.openxmlformats.org/officeDocument/2006/relationships/image" Target="../media/image13.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jp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31145"/>
        </a:solidFill>
        <a:effectLst/>
      </p:bgPr>
    </p:bg>
    <p:spTree>
      <p:nvGrpSpPr>
        <p:cNvPr id="1" name=""/>
        <p:cNvGrpSpPr/>
        <p:nvPr/>
      </p:nvGrpSpPr>
      <p:grpSpPr>
        <a:xfrm>
          <a:off x="0" y="0"/>
          <a:ext cx="0" cy="0"/>
          <a:chOff x="0" y="0"/>
          <a:chExt cx="0" cy="0"/>
        </a:xfrm>
      </p:grpSpPr>
      <p:sp>
        <p:nvSpPr>
          <p:cNvPr id="14" name="Rectangle 13"/>
          <p:cNvSpPr/>
          <p:nvPr/>
        </p:nvSpPr>
        <p:spPr>
          <a:xfrm>
            <a:off x="4744009" y="5140310"/>
            <a:ext cx="1237793" cy="348813"/>
          </a:xfrm>
          <a:prstGeom prst="rect">
            <a:avLst/>
          </a:prstGeom>
        </p:spPr>
        <p:txBody>
          <a:bodyPr wrap="square">
            <a:spAutoFit/>
          </a:bodyPr>
          <a:lstStyle/>
          <a:p>
            <a:pPr>
              <a:lnSpc>
                <a:spcPts val="1960"/>
              </a:lnSpc>
            </a:pPr>
            <a:r>
              <a:rPr lang="en-US" sz="1960" b="1" dirty="0" smtClean="0">
                <a:solidFill>
                  <a:schemeClr val="bg1"/>
                </a:solidFill>
                <a:latin typeface="AIA Everest Condensed" panose="00000506000000000000" pitchFamily="50" charset="0"/>
              </a:rPr>
              <a:t>PROCESS</a:t>
            </a:r>
            <a:endParaRPr lang="en-US" sz="1960" b="1" dirty="0">
              <a:solidFill>
                <a:schemeClr val="bg1"/>
              </a:solidFill>
              <a:latin typeface="AIA Everest Condensed" panose="00000506000000000000" pitchFamily="50" charset="0"/>
            </a:endParaRPr>
          </a:p>
        </p:txBody>
      </p:sp>
      <p:sp>
        <p:nvSpPr>
          <p:cNvPr id="15" name="Rectangle 14"/>
          <p:cNvSpPr/>
          <p:nvPr/>
        </p:nvSpPr>
        <p:spPr>
          <a:xfrm>
            <a:off x="7456325" y="5027093"/>
            <a:ext cx="2809278" cy="605294"/>
          </a:xfrm>
          <a:prstGeom prst="rect">
            <a:avLst/>
          </a:prstGeom>
        </p:spPr>
        <p:txBody>
          <a:bodyPr wrap="square">
            <a:spAutoFit/>
          </a:bodyPr>
          <a:lstStyle/>
          <a:p>
            <a:pPr>
              <a:lnSpc>
                <a:spcPts val="1960"/>
              </a:lnSpc>
            </a:pPr>
            <a:r>
              <a:rPr lang="en-US" sz="1960" b="1" dirty="0">
                <a:solidFill>
                  <a:schemeClr val="bg1"/>
                </a:solidFill>
                <a:latin typeface="AIA Everest Condensed" panose="00000506000000000000" pitchFamily="50" charset="0"/>
              </a:rPr>
              <a:t>DUE DILIGENCE &amp; </a:t>
            </a:r>
            <a:endParaRPr lang="en-US" sz="1960" b="1" dirty="0" smtClean="0">
              <a:solidFill>
                <a:schemeClr val="bg1"/>
              </a:solidFill>
              <a:latin typeface="AIA Everest Condensed" panose="00000506000000000000" pitchFamily="50" charset="0"/>
            </a:endParaRPr>
          </a:p>
          <a:p>
            <a:pPr>
              <a:lnSpc>
                <a:spcPts val="1960"/>
              </a:lnSpc>
            </a:pPr>
            <a:r>
              <a:rPr lang="en-US" sz="1960" b="1" dirty="0" smtClean="0">
                <a:solidFill>
                  <a:schemeClr val="bg1"/>
                </a:solidFill>
                <a:latin typeface="AIA Everest Condensed" panose="00000506000000000000" pitchFamily="50" charset="0"/>
              </a:rPr>
              <a:t>BUSINESS </a:t>
            </a:r>
            <a:r>
              <a:rPr lang="en-US" sz="1960" b="1" dirty="0">
                <a:solidFill>
                  <a:schemeClr val="bg1"/>
                </a:solidFill>
                <a:latin typeface="AIA Everest Condensed" panose="00000506000000000000" pitchFamily="50" charset="0"/>
              </a:rPr>
              <a:t>PLANNING</a:t>
            </a:r>
          </a:p>
        </p:txBody>
      </p:sp>
      <p:cxnSp>
        <p:nvCxnSpPr>
          <p:cNvPr id="18" name="Straight Connector 17"/>
          <p:cNvCxnSpPr/>
          <p:nvPr/>
        </p:nvCxnSpPr>
        <p:spPr>
          <a:xfrm>
            <a:off x="6096000" y="4795713"/>
            <a:ext cx="0" cy="1008649"/>
          </a:xfrm>
          <a:prstGeom prst="line">
            <a:avLst/>
          </a:prstGeom>
          <a:ln>
            <a:solidFill>
              <a:srgbClr val="E4708F"/>
            </a:solidFill>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3606446" y="4803084"/>
            <a:ext cx="1023265" cy="1023265"/>
          </a:xfrm>
          <a:prstGeom prst="ellipse">
            <a:avLst/>
          </a:prstGeom>
          <a:solidFill>
            <a:srgbClr val="333D47"/>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24" name="Oval 23"/>
          <p:cNvSpPr/>
          <p:nvPr/>
        </p:nvSpPr>
        <p:spPr>
          <a:xfrm>
            <a:off x="6318862" y="4803084"/>
            <a:ext cx="1023265" cy="1023265"/>
          </a:xfrm>
          <a:prstGeom prst="ellipse">
            <a:avLst/>
          </a:prstGeom>
          <a:solidFill>
            <a:srgbClr val="333D47"/>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34" name="Rectangle 33"/>
          <p:cNvSpPr/>
          <p:nvPr/>
        </p:nvSpPr>
        <p:spPr>
          <a:xfrm>
            <a:off x="3038288" y="4014302"/>
            <a:ext cx="6172200" cy="397664"/>
          </a:xfrm>
          <a:prstGeom prst="rect">
            <a:avLst/>
          </a:prstGeom>
          <a:solidFill>
            <a:srgbClr val="DC416A"/>
          </a:solidFill>
          <a:ln>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aphic 8">
            <a:extLst>
              <a:ext uri="{FF2B5EF4-FFF2-40B4-BE49-F238E27FC236}">
                <a16:creationId xmlns:a16="http://schemas.microsoft.com/office/drawing/2014/main" id="{990EA091-DAE4-2B43-8C94-0A6CB4C195C8}"/>
              </a:ext>
            </a:extLst>
          </p:cNvPr>
          <p:cNvGrpSpPr/>
          <p:nvPr/>
        </p:nvGrpSpPr>
        <p:grpSpPr>
          <a:xfrm rot="16828642">
            <a:off x="10515600" y="2468880"/>
            <a:ext cx="2346716" cy="1609598"/>
            <a:chOff x="6580800" y="-86"/>
            <a:chExt cx="6961458" cy="4774822"/>
          </a:xfrm>
          <a:solidFill>
            <a:srgbClr val="D31145"/>
          </a:solidFill>
        </p:grpSpPr>
        <p:sp>
          <p:nvSpPr>
            <p:cNvPr id="36" name="Freeform: Shape 3">
              <a:extLst>
                <a:ext uri="{FF2B5EF4-FFF2-40B4-BE49-F238E27FC236}">
                  <a16:creationId xmlns:a16="http://schemas.microsoft.com/office/drawing/2014/main" id="{E6140C86-AE1A-40BF-B098-C593C3B9086B}"/>
                </a:ext>
              </a:extLst>
            </p:cNvPr>
            <p:cNvSpPr/>
            <p:nvPr/>
          </p:nvSpPr>
          <p:spPr>
            <a:xfrm>
              <a:off x="6580800" y="934183"/>
              <a:ext cx="4414504" cy="3831181"/>
            </a:xfrm>
            <a:custGeom>
              <a:avLst/>
              <a:gdLst>
                <a:gd name="connsiteX0" fmla="*/ 149225 w 4414504"/>
                <a:gd name="connsiteY0" fmla="*/ 3688335 h 3831180"/>
                <a:gd name="connsiteX1" fmla="*/ 4424880 w 4414504"/>
                <a:gd name="connsiteY1" fmla="*/ 3046660 h 3831180"/>
                <a:gd name="connsiteX2" fmla="*/ 123568 w 4414504"/>
                <a:gd name="connsiteY2" fmla="*/ 23046 h 3831180"/>
                <a:gd name="connsiteX3" fmla="*/ 0 w 4414504"/>
                <a:gd name="connsiteY3" fmla="*/ 87214 h 3831180"/>
                <a:gd name="connsiteX4" fmla="*/ 0 w 4414504"/>
                <a:gd name="connsiteY4" fmla="*/ 3559812 h 3831180"/>
                <a:gd name="connsiteX5" fmla="*/ 74896 w 4414504"/>
                <a:gd name="connsiteY5" fmla="*/ 3841960 h 3831180"/>
                <a:gd name="connsiteX6" fmla="*/ 149225 w 4414504"/>
                <a:gd name="connsiteY6" fmla="*/ 3688335 h 3831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4504" h="3831180">
                  <a:moveTo>
                    <a:pt x="149225" y="3688335"/>
                  </a:moveTo>
                  <a:lnTo>
                    <a:pt x="4424880" y="3046660"/>
                  </a:lnTo>
                  <a:lnTo>
                    <a:pt x="123568" y="23046"/>
                  </a:lnTo>
                  <a:cubicBezTo>
                    <a:pt x="55653" y="-24702"/>
                    <a:pt x="0" y="4174"/>
                    <a:pt x="0" y="87214"/>
                  </a:cubicBezTo>
                  <a:lnTo>
                    <a:pt x="0" y="3559812"/>
                  </a:lnTo>
                  <a:cubicBezTo>
                    <a:pt x="0" y="3642852"/>
                    <a:pt x="33769" y="3769866"/>
                    <a:pt x="74896" y="3841960"/>
                  </a:cubicBezTo>
                  <a:cubicBezTo>
                    <a:pt x="33769" y="3769866"/>
                    <a:pt x="67161" y="3700791"/>
                    <a:pt x="149225" y="3688335"/>
                  </a:cubicBezTo>
                  <a:close/>
                </a:path>
              </a:pathLst>
            </a:custGeom>
            <a:solidFill>
              <a:srgbClr val="D31145">
                <a:lumMod val="60000"/>
                <a:lumOff val="4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sp>
          <p:nvSpPr>
            <p:cNvPr id="37" name="Freeform: Shape 7">
              <a:extLst>
                <a:ext uri="{FF2B5EF4-FFF2-40B4-BE49-F238E27FC236}">
                  <a16:creationId xmlns:a16="http://schemas.microsoft.com/office/drawing/2014/main" id="{7363D639-3D33-4E15-B0F4-78BCFF540D05}"/>
                </a:ext>
              </a:extLst>
            </p:cNvPr>
            <p:cNvSpPr/>
            <p:nvPr/>
          </p:nvSpPr>
          <p:spPr>
            <a:xfrm>
              <a:off x="6629740" y="-86"/>
              <a:ext cx="5810544" cy="4774822"/>
            </a:xfrm>
            <a:custGeom>
              <a:avLst/>
              <a:gdLst>
                <a:gd name="connsiteX0" fmla="*/ 100285 w 5810543"/>
                <a:gd name="connsiteY0" fmla="*/ 4622605 h 4774821"/>
                <a:gd name="connsiteX1" fmla="*/ 5827067 w 5810543"/>
                <a:gd name="connsiteY1" fmla="*/ 3763325 h 4774821"/>
                <a:gd name="connsiteX2" fmla="*/ 3796772 w 5810543"/>
                <a:gd name="connsiteY2" fmla="*/ 59158 h 4774821"/>
                <a:gd name="connsiteX3" fmla="*/ 3630002 w 5810543"/>
                <a:gd name="connsiteY3" fmla="*/ 44626 h 4774821"/>
                <a:gd name="connsiteX4" fmla="*/ 45387 w 5810543"/>
                <a:gd name="connsiteY4" fmla="*/ 4527108 h 4774821"/>
                <a:gd name="connsiteX5" fmla="*/ 25955 w 5810543"/>
                <a:gd name="connsiteY5" fmla="*/ 4776041 h 4774821"/>
                <a:gd name="connsiteX6" fmla="*/ 100285 w 5810543"/>
                <a:gd name="connsiteY6" fmla="*/ 4622605 h 4774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10543" h="4774821">
                  <a:moveTo>
                    <a:pt x="100285" y="4622605"/>
                  </a:moveTo>
                  <a:lnTo>
                    <a:pt x="5827067" y="3763325"/>
                  </a:lnTo>
                  <a:lnTo>
                    <a:pt x="3796772" y="59158"/>
                  </a:lnTo>
                  <a:cubicBezTo>
                    <a:pt x="3756777" y="-13691"/>
                    <a:pt x="3681693" y="-20107"/>
                    <a:pt x="3630002" y="44626"/>
                  </a:cubicBezTo>
                  <a:lnTo>
                    <a:pt x="45387" y="4527108"/>
                  </a:lnTo>
                  <a:cubicBezTo>
                    <a:pt x="-6493" y="4592031"/>
                    <a:pt x="-15171" y="4703947"/>
                    <a:pt x="25955" y="4776041"/>
                  </a:cubicBezTo>
                  <a:cubicBezTo>
                    <a:pt x="-15171" y="4704135"/>
                    <a:pt x="18221" y="4635061"/>
                    <a:pt x="100285" y="4622605"/>
                  </a:cubicBezTo>
                  <a:close/>
                </a:path>
              </a:pathLst>
            </a:custGeom>
            <a:solidFill>
              <a:srgbClr val="D31145">
                <a:lumMod val="40000"/>
                <a:lumOff val="60000"/>
                <a:alpha val="9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sp>
          <p:nvSpPr>
            <p:cNvPr id="38" name="Freeform: Shape 11">
              <a:extLst>
                <a:ext uri="{FF2B5EF4-FFF2-40B4-BE49-F238E27FC236}">
                  <a16:creationId xmlns:a16="http://schemas.microsoft.com/office/drawing/2014/main" id="{370FF3ED-8A00-43B3-97E4-29D7763E6625}"/>
                </a:ext>
              </a:extLst>
            </p:cNvPr>
            <p:cNvSpPr/>
            <p:nvPr/>
          </p:nvSpPr>
          <p:spPr>
            <a:xfrm>
              <a:off x="6637521" y="2419838"/>
              <a:ext cx="6904737" cy="2302483"/>
            </a:xfrm>
            <a:custGeom>
              <a:avLst/>
              <a:gdLst>
                <a:gd name="connsiteX0" fmla="*/ 92504 w 6904737"/>
                <a:gd name="connsiteY0" fmla="*/ 2202680 h 2302483"/>
                <a:gd name="connsiteX1" fmla="*/ 6923478 w 6904737"/>
                <a:gd name="connsiteY1" fmla="*/ 1177697 h 2302483"/>
                <a:gd name="connsiteX2" fmla="*/ 6923478 w 6904737"/>
                <a:gd name="connsiteY2" fmla="*/ 111383 h 2302483"/>
                <a:gd name="connsiteX3" fmla="*/ 6779913 w 6904737"/>
                <a:gd name="connsiteY3" fmla="*/ 7017 h 2302483"/>
                <a:gd name="connsiteX4" fmla="*/ 86845 w 6904737"/>
                <a:gd name="connsiteY4" fmla="*/ 2178522 h 2302483"/>
                <a:gd name="connsiteX5" fmla="*/ 2705 w 6904737"/>
                <a:gd name="connsiteY5" fmla="*/ 2316105 h 2302483"/>
                <a:gd name="connsiteX6" fmla="*/ 92504 w 6904737"/>
                <a:gd name="connsiteY6" fmla="*/ 2202680 h 2302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04737" h="2302483">
                  <a:moveTo>
                    <a:pt x="92504" y="2202680"/>
                  </a:moveTo>
                  <a:lnTo>
                    <a:pt x="6923478" y="1177697"/>
                  </a:lnTo>
                  <a:lnTo>
                    <a:pt x="6923478" y="111383"/>
                  </a:lnTo>
                  <a:cubicBezTo>
                    <a:pt x="6923478" y="28343"/>
                    <a:pt x="6858958" y="-18650"/>
                    <a:pt x="6779913" y="7017"/>
                  </a:cubicBezTo>
                  <a:lnTo>
                    <a:pt x="86845" y="2178522"/>
                  </a:lnTo>
                  <a:cubicBezTo>
                    <a:pt x="22325" y="2199471"/>
                    <a:pt x="-9935" y="2256467"/>
                    <a:pt x="2705" y="2316105"/>
                  </a:cubicBezTo>
                  <a:cubicBezTo>
                    <a:pt x="-8614" y="2260053"/>
                    <a:pt x="25909" y="2212683"/>
                    <a:pt x="92504" y="2202680"/>
                  </a:cubicBezTo>
                  <a:close/>
                </a:path>
              </a:pathLst>
            </a:custGeom>
            <a:solidFill>
              <a:srgbClr val="D31145">
                <a:lumMod val="20000"/>
                <a:lumOff val="80000"/>
                <a:alpha val="90000"/>
              </a:srgbClr>
            </a:solidFill>
            <a:ln w="14096"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303D48"/>
                </a:solidFill>
                <a:effectLst/>
                <a:uLnTx/>
                <a:uFillTx/>
                <a:latin typeface="Arial" panose="020B0604020202020204"/>
              </a:endParaRPr>
            </a:p>
          </p:txBody>
        </p:sp>
      </p:grpSp>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6724" y="422917"/>
            <a:ext cx="1278552" cy="1371600"/>
          </a:xfrm>
          <a:prstGeom prst="rect">
            <a:avLst/>
          </a:prstGeom>
        </p:spPr>
      </p:pic>
      <p:sp>
        <p:nvSpPr>
          <p:cNvPr id="40" name="TextBox 39"/>
          <p:cNvSpPr txBox="1"/>
          <p:nvPr/>
        </p:nvSpPr>
        <p:spPr>
          <a:xfrm>
            <a:off x="2987487" y="2185416"/>
            <a:ext cx="6273802" cy="829586"/>
          </a:xfrm>
          <a:prstGeom prst="rect">
            <a:avLst/>
          </a:prstGeom>
          <a:noFill/>
        </p:spPr>
        <p:txBody>
          <a:bodyPr wrap="square" rtlCol="0">
            <a:spAutoFit/>
          </a:bodyPr>
          <a:lstStyle/>
          <a:p>
            <a:pPr algn="ctr"/>
            <a:r>
              <a:rPr lang="en-US" sz="4791" spc="-100" dirty="0">
                <a:solidFill>
                  <a:schemeClr val="bg1"/>
                </a:solidFill>
                <a:latin typeface="AIA Everest Condensed" panose="00000506000000000000" pitchFamily="50" charset="0"/>
              </a:rPr>
              <a:t>NEW BUSINESS DEVELOPMENT</a:t>
            </a:r>
          </a:p>
        </p:txBody>
      </p:sp>
      <p:sp>
        <p:nvSpPr>
          <p:cNvPr id="41" name="TextBox 40"/>
          <p:cNvSpPr txBox="1"/>
          <p:nvPr/>
        </p:nvSpPr>
        <p:spPr>
          <a:xfrm>
            <a:off x="1757548" y="2923293"/>
            <a:ext cx="8733680" cy="695575"/>
          </a:xfrm>
          <a:prstGeom prst="rect">
            <a:avLst/>
          </a:prstGeom>
          <a:noFill/>
        </p:spPr>
        <p:txBody>
          <a:bodyPr wrap="square" rtlCol="0">
            <a:spAutoFit/>
          </a:bodyPr>
          <a:lstStyle/>
          <a:p>
            <a:pPr algn="ctr"/>
            <a:r>
              <a:rPr lang="en-US" sz="3920" spc="50" dirty="0">
                <a:solidFill>
                  <a:schemeClr val="bg1"/>
                </a:solidFill>
                <a:latin typeface="AIA Everest Condensed Medium" panose="00000606000000000000" pitchFamily="2" charset="0"/>
              </a:rPr>
              <a:t>TOPIC </a:t>
            </a:r>
            <a:r>
              <a:rPr lang="en-US" sz="3920" spc="50" dirty="0" smtClean="0">
                <a:solidFill>
                  <a:schemeClr val="bg1"/>
                </a:solidFill>
                <a:latin typeface="AIA Everest Condensed Medium" panose="00000606000000000000" pitchFamily="2" charset="0"/>
              </a:rPr>
              <a:t>2</a:t>
            </a:r>
            <a:r>
              <a:rPr lang="en-US" sz="3920" spc="50" dirty="0">
                <a:solidFill>
                  <a:schemeClr val="bg1"/>
                </a:solidFill>
                <a:latin typeface="AIA Everest Condensed Medium" panose="00000606000000000000" pitchFamily="2" charset="0"/>
              </a:rPr>
              <a:t>: </a:t>
            </a:r>
            <a:r>
              <a:rPr lang="en-US" sz="3920" spc="50" dirty="0" smtClean="0">
                <a:solidFill>
                  <a:schemeClr val="bg1"/>
                </a:solidFill>
                <a:latin typeface="AIA Everest Condensed Medium" panose="00000606000000000000" pitchFamily="2" charset="0"/>
              </a:rPr>
              <a:t>PARTNERSHIP BUSINESS DEVELOPMENT</a:t>
            </a:r>
            <a:endParaRPr lang="en-US" sz="3920" spc="50" dirty="0">
              <a:solidFill>
                <a:schemeClr val="bg1"/>
              </a:solidFill>
              <a:latin typeface="AIA Everest Condensed Medium" panose="00000606000000000000" pitchFamily="2" charset="0"/>
            </a:endParaRPr>
          </a:p>
        </p:txBody>
      </p:sp>
      <p:grpSp>
        <p:nvGrpSpPr>
          <p:cNvPr id="42" name="Group 41"/>
          <p:cNvGrpSpPr/>
          <p:nvPr/>
        </p:nvGrpSpPr>
        <p:grpSpPr>
          <a:xfrm>
            <a:off x="4954247" y="4066395"/>
            <a:ext cx="2212040" cy="293478"/>
            <a:chOff x="4767285" y="2496212"/>
            <a:chExt cx="2031446" cy="269517"/>
          </a:xfrm>
        </p:grpSpPr>
        <p:pic>
          <p:nvPicPr>
            <p:cNvPr id="43" name="Picture 4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7285" y="2501886"/>
              <a:ext cx="182880" cy="244677"/>
            </a:xfrm>
            <a:prstGeom prst="rect">
              <a:avLst/>
            </a:prstGeom>
          </p:spPr>
        </p:pic>
        <p:sp>
          <p:nvSpPr>
            <p:cNvPr id="44" name="Rectangle 43"/>
            <p:cNvSpPr/>
            <p:nvPr/>
          </p:nvSpPr>
          <p:spPr>
            <a:xfrm>
              <a:off x="4956800" y="2496212"/>
              <a:ext cx="1841931" cy="269517"/>
            </a:xfrm>
            <a:prstGeom prst="rect">
              <a:avLst/>
            </a:prstGeom>
          </p:spPr>
          <p:txBody>
            <a:bodyPr wrap="none">
              <a:spAutoFit/>
            </a:bodyPr>
            <a:lstStyle/>
            <a:p>
              <a:r>
                <a:rPr lang="en-US" sz="1307" dirty="0">
                  <a:solidFill>
                    <a:schemeClr val="bg1"/>
                  </a:solidFill>
                  <a:latin typeface="AIA Everest" panose="00000500000000000000" pitchFamily="50" charset="0"/>
                </a:rPr>
                <a:t>Learning Time: </a:t>
              </a:r>
              <a:r>
                <a:rPr lang="en-US" sz="1307" dirty="0" smtClean="0">
                  <a:solidFill>
                    <a:schemeClr val="bg1"/>
                  </a:solidFill>
                  <a:latin typeface="AIA Everest" panose="00000500000000000000" pitchFamily="50" charset="0"/>
                </a:rPr>
                <a:t>2 </a:t>
              </a:r>
              <a:r>
                <a:rPr lang="en-US" sz="1307" dirty="0">
                  <a:solidFill>
                    <a:schemeClr val="bg1"/>
                  </a:solidFill>
                  <a:latin typeface="AIA Everest" panose="00000500000000000000" pitchFamily="50" charset="0"/>
                </a:rPr>
                <a:t>minutes</a:t>
              </a:r>
            </a:p>
          </p:txBody>
        </p:sp>
      </p:grpSp>
      <p:grpSp>
        <p:nvGrpSpPr>
          <p:cNvPr id="26" name="Group 25"/>
          <p:cNvGrpSpPr/>
          <p:nvPr/>
        </p:nvGrpSpPr>
        <p:grpSpPr>
          <a:xfrm>
            <a:off x="5794754" y="6164263"/>
            <a:ext cx="596348" cy="598867"/>
            <a:chOff x="5794754" y="6354763"/>
            <a:chExt cx="596348" cy="598867"/>
          </a:xfrm>
        </p:grpSpPr>
        <p:sp>
          <p:nvSpPr>
            <p:cNvPr id="27"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28" name="Group 27"/>
            <p:cNvGrpSpPr/>
            <p:nvPr/>
          </p:nvGrpSpPr>
          <p:grpSpPr>
            <a:xfrm>
              <a:off x="5946646" y="6594086"/>
              <a:ext cx="298708" cy="149354"/>
              <a:chOff x="9820952" y="3075924"/>
              <a:chExt cx="274321" cy="137160"/>
            </a:xfrm>
          </p:grpSpPr>
          <p:cxnSp>
            <p:nvCxnSpPr>
              <p:cNvPr id="29" name="Straight Connector 28"/>
              <p:cNvCxnSpPr/>
              <p:nvPr/>
            </p:nvCxnSpPr>
            <p:spPr>
              <a:xfrm>
                <a:off x="9820952" y="3075924"/>
                <a:ext cx="134339" cy="13716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9958112" y="3075924"/>
                <a:ext cx="137161" cy="13716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cxnSp>
        <p:nvCxnSpPr>
          <p:cNvPr id="45" name="Straight Connector 44"/>
          <p:cNvCxnSpPr/>
          <p:nvPr/>
        </p:nvCxnSpPr>
        <p:spPr>
          <a:xfrm>
            <a:off x="3109538" y="2958918"/>
            <a:ext cx="5965143" cy="0"/>
          </a:xfrm>
          <a:prstGeom prst="line">
            <a:avLst/>
          </a:prstGeom>
          <a:ln>
            <a:solidFill>
              <a:srgbClr val="E5708F"/>
            </a:solidFill>
          </a:ln>
        </p:spPr>
        <p:style>
          <a:lnRef idx="1">
            <a:schemeClr val="accent1"/>
          </a:lnRef>
          <a:fillRef idx="0">
            <a:schemeClr val="accent1"/>
          </a:fillRef>
          <a:effectRef idx="0">
            <a:schemeClr val="accent1"/>
          </a:effectRef>
          <a:fontRef idx="minor">
            <a:schemeClr val="tx1"/>
          </a:fontRef>
        </p:style>
      </p:cxnSp>
      <p:pic>
        <p:nvPicPr>
          <p:cNvPr id="46" name="Picture 4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04301" y="4997560"/>
            <a:ext cx="604954" cy="604954"/>
          </a:xfrm>
          <a:prstGeom prst="rect">
            <a:avLst/>
          </a:prstGeom>
        </p:spPr>
      </p:pic>
      <p:pic>
        <p:nvPicPr>
          <p:cNvPr id="47" name="Picture 4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38777" y="4973714"/>
            <a:ext cx="628800" cy="628800"/>
          </a:xfrm>
          <a:prstGeom prst="rect">
            <a:avLst/>
          </a:prstGeom>
        </p:spPr>
      </p:pic>
    </p:spTree>
    <p:custDataLst>
      <p:tags r:id="rId1"/>
    </p:custDataLst>
    <p:extLst>
      <p:ext uri="{BB962C8B-B14F-4D97-AF65-F5344CB8AC3E}">
        <p14:creationId xmlns:p14="http://schemas.microsoft.com/office/powerpoint/2010/main" val="3524420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889169"/>
            <a:ext cx="12225049" cy="5985180"/>
          </a:xfrm>
          <a:prstGeom prst="rect">
            <a:avLst/>
          </a:prstGeom>
        </p:spPr>
      </p:pic>
      <p:sp>
        <p:nvSpPr>
          <p:cNvPr id="10" name="TextBox 9"/>
          <p:cNvSpPr txBox="1"/>
          <p:nvPr/>
        </p:nvSpPr>
        <p:spPr>
          <a:xfrm>
            <a:off x="182880" y="1188720"/>
            <a:ext cx="5790408" cy="430887"/>
          </a:xfrm>
          <a:prstGeom prst="rect">
            <a:avLst/>
          </a:prstGeom>
          <a:noFill/>
        </p:spPr>
        <p:txBody>
          <a:bodyPr wrap="square" rtlCol="0">
            <a:spAutoFit/>
          </a:bodyPr>
          <a:lstStyle>
            <a:defPPr>
              <a:defRPr lang="en-US"/>
            </a:defPPr>
            <a:lvl1pPr>
              <a:defRPr sz="2200">
                <a:solidFill>
                  <a:srgbClr val="2B343D"/>
                </a:solidFill>
                <a:latin typeface="AIA Everest Condensed Medium" panose="00000606000000000000" pitchFamily="2" charset="0"/>
                <a:cs typeface="AIA" panose="02000506000000020004" pitchFamily="2" charset="-34"/>
              </a:defRPr>
            </a:lvl1pPr>
          </a:lstStyle>
          <a:p>
            <a:r>
              <a:rPr lang="en-US" dirty="0"/>
              <a:t>PARTNERSHIP BUSINESS DEVELOPMENT</a:t>
            </a:r>
          </a:p>
        </p:txBody>
      </p:sp>
      <p:sp>
        <p:nvSpPr>
          <p:cNvPr id="28" name="TextBox 27"/>
          <p:cNvSpPr txBox="1"/>
          <p:nvPr/>
        </p:nvSpPr>
        <p:spPr>
          <a:xfrm>
            <a:off x="182879" y="1737361"/>
            <a:ext cx="5139748" cy="2062103"/>
          </a:xfrm>
          <a:prstGeom prst="rect">
            <a:avLst/>
          </a:prstGeom>
          <a:noFill/>
        </p:spPr>
        <p:txBody>
          <a:bodyPr wrap="square" rtlCol="0">
            <a:spAutoFit/>
          </a:bodyPr>
          <a:lstStyle>
            <a:defPPr>
              <a:defRPr lang="en-US"/>
            </a:defPPr>
            <a:lvl1pPr>
              <a:defRPr sz="1400">
                <a:solidFill>
                  <a:srgbClr val="333D47"/>
                </a:solidFill>
                <a:latin typeface="AIA Everest" panose="00000500000000000000" pitchFamily="2" charset="0"/>
              </a:defRPr>
            </a:lvl1pPr>
          </a:lstStyle>
          <a:p>
            <a:pPr fontAlgn="base"/>
            <a:r>
              <a:rPr lang="en-US" sz="1600" dirty="0"/>
              <a:t>AIA scouts for new distribution deals on an ongoing basis. Targets are identified and opportunities are scoped for size and strategic alignment. Then, a pursuit plan is developed to holistically engage across target partner’s Board and Management. Lastly, an Initial Assessment (IA) is presented to the Strategic Investment Committee (SIC) of the BU for endorsement to proceed with next steps to secure the deal.​</a:t>
            </a:r>
          </a:p>
        </p:txBody>
      </p:sp>
      <p:sp>
        <p:nvSpPr>
          <p:cNvPr id="24" name="TextBox 23"/>
          <p:cNvSpPr txBox="1"/>
          <p:nvPr/>
        </p:nvSpPr>
        <p:spPr>
          <a:xfrm>
            <a:off x="165749" y="4383345"/>
            <a:ext cx="4466666" cy="307777"/>
          </a:xfrm>
          <a:prstGeom prst="rect">
            <a:avLst/>
          </a:prstGeom>
          <a:noFill/>
        </p:spPr>
        <p:txBody>
          <a:bodyPr wrap="square" rtlCol="0">
            <a:spAutoFit/>
          </a:bodyPr>
          <a:lstStyle/>
          <a:p>
            <a:r>
              <a:rPr lang="en-US" sz="1400" i="1" dirty="0">
                <a:solidFill>
                  <a:srgbClr val="D31145"/>
                </a:solidFill>
                <a:latin typeface="AIA Everest" panose="00000500000000000000" pitchFamily="50" charset="0"/>
                <a:cs typeface="AIA" panose="02000506000000020004" pitchFamily="2" charset="-34"/>
              </a:rPr>
              <a:t>Click each button to learn more.</a:t>
            </a:r>
          </a:p>
        </p:txBody>
      </p:sp>
      <p:sp>
        <p:nvSpPr>
          <p:cNvPr id="14" name="Rectangle 13"/>
          <p:cNvSpPr/>
          <p:nvPr/>
        </p:nvSpPr>
        <p:spPr>
          <a:xfrm>
            <a:off x="269022" y="4727616"/>
            <a:ext cx="4017970" cy="77724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5" name="Rectangle 14"/>
          <p:cNvSpPr/>
          <p:nvPr/>
        </p:nvSpPr>
        <p:spPr>
          <a:xfrm>
            <a:off x="267876" y="4727615"/>
            <a:ext cx="777240" cy="777240"/>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6" name="TextBox 15"/>
          <p:cNvSpPr txBox="1"/>
          <p:nvPr/>
        </p:nvSpPr>
        <p:spPr>
          <a:xfrm>
            <a:off x="1045116" y="4953402"/>
            <a:ext cx="2221868" cy="400110"/>
          </a:xfrm>
          <a:prstGeom prst="rect">
            <a:avLst/>
          </a:prstGeom>
          <a:noFill/>
        </p:spPr>
        <p:txBody>
          <a:bodyPr wrap="square" rtlCol="0">
            <a:spAutoFit/>
          </a:bodyPr>
          <a:lstStyle/>
          <a:p>
            <a:pPr>
              <a:lnSpc>
                <a:spcPts val="2400"/>
              </a:lnSpc>
            </a:pPr>
            <a:r>
              <a:rPr lang="en-US" sz="2400" dirty="0" smtClean="0">
                <a:solidFill>
                  <a:schemeClr val="bg1"/>
                </a:solidFill>
                <a:latin typeface="AIA Everest Condensed" panose="00000506000000000000" pitchFamily="50" charset="0"/>
              </a:rPr>
              <a:t>PROCESS</a:t>
            </a:r>
            <a:endParaRPr lang="en-US" sz="2400" dirty="0">
              <a:solidFill>
                <a:schemeClr val="bg1"/>
              </a:solidFill>
              <a:latin typeface="AIA Everest Condensed" panose="00000506000000000000" pitchFamily="50" charset="0"/>
            </a:endParaRPr>
          </a:p>
        </p:txBody>
      </p:sp>
      <p:sp>
        <p:nvSpPr>
          <p:cNvPr id="17" name="Rectangle 16"/>
          <p:cNvSpPr/>
          <p:nvPr/>
        </p:nvSpPr>
        <p:spPr>
          <a:xfrm>
            <a:off x="270168" y="5577094"/>
            <a:ext cx="4017970" cy="77724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8" name="Rectangle 17"/>
          <p:cNvSpPr/>
          <p:nvPr/>
        </p:nvSpPr>
        <p:spPr>
          <a:xfrm>
            <a:off x="269022" y="5577093"/>
            <a:ext cx="777240" cy="777240"/>
          </a:xfrm>
          <a:prstGeom prst="rect">
            <a:avLst/>
          </a:prstGeom>
          <a:solidFill>
            <a:srgbClr val="333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9" name="TextBox 18"/>
          <p:cNvSpPr txBox="1"/>
          <p:nvPr/>
        </p:nvSpPr>
        <p:spPr>
          <a:xfrm>
            <a:off x="1044906" y="5644868"/>
            <a:ext cx="3242086" cy="707886"/>
          </a:xfrm>
          <a:prstGeom prst="rect">
            <a:avLst/>
          </a:prstGeom>
          <a:noFill/>
        </p:spPr>
        <p:txBody>
          <a:bodyPr wrap="square" rtlCol="0">
            <a:spAutoFit/>
          </a:bodyPr>
          <a:lstStyle/>
          <a:p>
            <a:pPr>
              <a:lnSpc>
                <a:spcPts val="2400"/>
              </a:lnSpc>
            </a:pPr>
            <a:r>
              <a:rPr lang="en-US" sz="2400" dirty="0" smtClean="0">
                <a:solidFill>
                  <a:schemeClr val="bg1"/>
                </a:solidFill>
                <a:latin typeface="AIA Everest Condensed" panose="00000506000000000000" pitchFamily="50" charset="0"/>
              </a:rPr>
              <a:t>DUE DILIGENCE &amp; </a:t>
            </a:r>
          </a:p>
          <a:p>
            <a:pPr>
              <a:lnSpc>
                <a:spcPts val="2400"/>
              </a:lnSpc>
            </a:pPr>
            <a:r>
              <a:rPr lang="en-US" sz="2400" dirty="0" smtClean="0">
                <a:solidFill>
                  <a:schemeClr val="bg1"/>
                </a:solidFill>
                <a:latin typeface="AIA Everest Condensed" panose="00000506000000000000" pitchFamily="50" charset="0"/>
              </a:rPr>
              <a:t>BUSINESS PLANNING​​</a:t>
            </a:r>
            <a:endParaRPr lang="en-US" sz="2400" dirty="0">
              <a:solidFill>
                <a:schemeClr val="bg1"/>
              </a:solidFill>
              <a:latin typeface="AIA Everest Condensed" panose="00000506000000000000" pitchFamily="50" charset="0"/>
            </a:endParaRPr>
          </a:p>
        </p:txBody>
      </p:sp>
      <p:grpSp>
        <p:nvGrpSpPr>
          <p:cNvPr id="36" name="Group 35"/>
          <p:cNvGrpSpPr/>
          <p:nvPr/>
        </p:nvGrpSpPr>
        <p:grpSpPr>
          <a:xfrm>
            <a:off x="5638800" y="6473006"/>
            <a:ext cx="923925" cy="348813"/>
            <a:chOff x="5638800" y="6473006"/>
            <a:chExt cx="923925" cy="348813"/>
          </a:xfrm>
        </p:grpSpPr>
        <p:sp>
          <p:nvSpPr>
            <p:cNvPr id="37" name="Rounded Rectangle 36"/>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5675177" y="6473006"/>
              <a:ext cx="841647" cy="348813"/>
              <a:chOff x="6174243" y="6473006"/>
              <a:chExt cx="841647" cy="348813"/>
            </a:xfrm>
          </p:grpSpPr>
          <p:grpSp>
            <p:nvGrpSpPr>
              <p:cNvPr id="39" name="Group 38"/>
              <p:cNvGrpSpPr/>
              <p:nvPr/>
            </p:nvGrpSpPr>
            <p:grpSpPr>
              <a:xfrm>
                <a:off x="6833010" y="6570694"/>
                <a:ext cx="182880" cy="182880"/>
                <a:chOff x="5794754" y="6385951"/>
                <a:chExt cx="596348" cy="598867"/>
              </a:xfrm>
            </p:grpSpPr>
            <p:sp>
              <p:nvSpPr>
                <p:cNvPr id="46"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47" name="Group 46"/>
                <p:cNvGrpSpPr/>
                <p:nvPr/>
              </p:nvGrpSpPr>
              <p:grpSpPr>
                <a:xfrm>
                  <a:off x="5946646" y="6625274"/>
                  <a:ext cx="298708" cy="149354"/>
                  <a:chOff x="9820952" y="3104564"/>
                  <a:chExt cx="274321" cy="137160"/>
                </a:xfrm>
              </p:grpSpPr>
              <p:cxnSp>
                <p:nvCxnSpPr>
                  <p:cNvPr id="48" name="Straight Connector 47"/>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40" name="Group 39"/>
              <p:cNvGrpSpPr/>
              <p:nvPr/>
            </p:nvGrpSpPr>
            <p:grpSpPr>
              <a:xfrm rot="10800000">
                <a:off x="6174243" y="6569734"/>
                <a:ext cx="182880" cy="182880"/>
                <a:chOff x="5794754" y="6354763"/>
                <a:chExt cx="596348" cy="598867"/>
              </a:xfrm>
            </p:grpSpPr>
            <p:sp>
              <p:nvSpPr>
                <p:cNvPr id="42"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43" name="Group 42"/>
                <p:cNvGrpSpPr/>
                <p:nvPr/>
              </p:nvGrpSpPr>
              <p:grpSpPr>
                <a:xfrm>
                  <a:off x="5946646" y="6594086"/>
                  <a:ext cx="298708" cy="149354"/>
                  <a:chOff x="9820952" y="3075924"/>
                  <a:chExt cx="274321" cy="137160"/>
                </a:xfrm>
              </p:grpSpPr>
              <p:cxnSp>
                <p:nvCxnSpPr>
                  <p:cNvPr id="44" name="Straight Connector 43"/>
                  <p:cNvCxnSpPr/>
                  <p:nvPr/>
                </p:nvCxnSpPr>
                <p:spPr>
                  <a:xfrm>
                    <a:off x="9820952" y="3075924"/>
                    <a:ext cx="134339"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9958112" y="307592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sp>
            <p:nvSpPr>
              <p:cNvPr id="41" name="TextBox 40"/>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1 of </a:t>
                </a:r>
                <a:r>
                  <a:rPr lang="en-US" altLang="en-US" sz="1200" dirty="0">
                    <a:solidFill>
                      <a:srgbClr val="6A6A6A"/>
                    </a:solidFill>
                    <a:latin typeface="AIA Everest" panose="00000500000000000000" pitchFamily="2" charset="0"/>
                  </a:rPr>
                  <a:t>3</a:t>
                </a:r>
              </a:p>
            </p:txBody>
          </p:sp>
        </p:gr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068" y="4842578"/>
            <a:ext cx="548476" cy="54847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575" y="5659339"/>
            <a:ext cx="607928" cy="607928"/>
          </a:xfrm>
          <a:prstGeom prst="rect">
            <a:avLst/>
          </a:prstGeom>
        </p:spPr>
      </p:pic>
    </p:spTree>
    <p:custDataLst>
      <p:tags r:id="rId1"/>
    </p:custDataLst>
    <p:extLst>
      <p:ext uri="{BB962C8B-B14F-4D97-AF65-F5344CB8AC3E}">
        <p14:creationId xmlns:p14="http://schemas.microsoft.com/office/powerpoint/2010/main" val="1029519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AutoShape 3"/>
          <p:cNvSpPr>
            <a:spLocks noChangeAspect="1" noChangeArrowheads="1" noTextEdit="1"/>
          </p:cNvSpPr>
          <p:nvPr/>
        </p:nvSpPr>
        <p:spPr bwMode="auto">
          <a:xfrm rot="2700000">
            <a:off x="3484418" y="1754016"/>
            <a:ext cx="4232992" cy="4230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8" name="Group 47"/>
          <p:cNvGrpSpPr/>
          <p:nvPr/>
        </p:nvGrpSpPr>
        <p:grpSpPr>
          <a:xfrm>
            <a:off x="5638800" y="6473006"/>
            <a:ext cx="923925" cy="348813"/>
            <a:chOff x="5638800" y="6473006"/>
            <a:chExt cx="923925" cy="348813"/>
          </a:xfrm>
        </p:grpSpPr>
        <p:sp>
          <p:nvSpPr>
            <p:cNvPr id="49" name="Rounded Rectangle 48"/>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p:cNvGrpSpPr/>
            <p:nvPr/>
          </p:nvGrpSpPr>
          <p:grpSpPr>
            <a:xfrm>
              <a:off x="5675177" y="6473006"/>
              <a:ext cx="841647" cy="348813"/>
              <a:chOff x="6174243" y="6473006"/>
              <a:chExt cx="841647" cy="348813"/>
            </a:xfrm>
          </p:grpSpPr>
          <p:grpSp>
            <p:nvGrpSpPr>
              <p:cNvPr id="51" name="Group 50"/>
              <p:cNvGrpSpPr/>
              <p:nvPr/>
            </p:nvGrpSpPr>
            <p:grpSpPr>
              <a:xfrm>
                <a:off x="6833010" y="6570694"/>
                <a:ext cx="182880" cy="182880"/>
                <a:chOff x="5794754" y="6385951"/>
                <a:chExt cx="596348" cy="598867"/>
              </a:xfrm>
            </p:grpSpPr>
            <p:sp>
              <p:nvSpPr>
                <p:cNvPr id="58"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9" name="Group 58"/>
                <p:cNvGrpSpPr/>
                <p:nvPr/>
              </p:nvGrpSpPr>
              <p:grpSpPr>
                <a:xfrm>
                  <a:off x="5946646" y="6625274"/>
                  <a:ext cx="298708" cy="149354"/>
                  <a:chOff x="9820952" y="3104564"/>
                  <a:chExt cx="274321" cy="137160"/>
                </a:xfrm>
              </p:grpSpPr>
              <p:cxnSp>
                <p:nvCxnSpPr>
                  <p:cNvPr id="60" name="Straight Connector 59"/>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52" name="Group 51"/>
              <p:cNvGrpSpPr/>
              <p:nvPr/>
            </p:nvGrpSpPr>
            <p:grpSpPr>
              <a:xfrm rot="10800000">
                <a:off x="6174243" y="6569734"/>
                <a:ext cx="182880" cy="182880"/>
                <a:chOff x="5794754" y="6354763"/>
                <a:chExt cx="596348" cy="598867"/>
              </a:xfrm>
            </p:grpSpPr>
            <p:sp>
              <p:nvSpPr>
                <p:cNvPr id="54"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5" name="Group 54"/>
                <p:cNvGrpSpPr/>
                <p:nvPr/>
              </p:nvGrpSpPr>
              <p:grpSpPr>
                <a:xfrm>
                  <a:off x="5946646" y="6594086"/>
                  <a:ext cx="298708" cy="149354"/>
                  <a:chOff x="9820952" y="3075924"/>
                  <a:chExt cx="274321" cy="137160"/>
                </a:xfrm>
              </p:grpSpPr>
              <p:cxnSp>
                <p:nvCxnSpPr>
                  <p:cNvPr id="56" name="Straight Connector 55"/>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53" name="TextBox 52"/>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2 of </a:t>
                </a:r>
                <a:r>
                  <a:rPr lang="en-US" altLang="en-US" sz="1200" dirty="0">
                    <a:solidFill>
                      <a:srgbClr val="6A6A6A"/>
                    </a:solidFill>
                    <a:latin typeface="AIA Everest" panose="00000500000000000000" pitchFamily="2" charset="0"/>
                  </a:rPr>
                  <a:t>3</a:t>
                </a:r>
              </a:p>
            </p:txBody>
          </p:sp>
        </p:grpSp>
      </p:grpSp>
      <p:sp>
        <p:nvSpPr>
          <p:cNvPr id="43" name="TextBox 42"/>
          <p:cNvSpPr txBox="1"/>
          <p:nvPr/>
        </p:nvSpPr>
        <p:spPr>
          <a:xfrm>
            <a:off x="2399572" y="1742828"/>
            <a:ext cx="739285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smtClean="0"/>
              <a:t>​​Click </a:t>
            </a:r>
            <a:r>
              <a:rPr lang="en-US" dirty="0"/>
              <a:t>each step to learn more about the critical aspects of this process.​​</a:t>
            </a:r>
          </a:p>
        </p:txBody>
      </p:sp>
      <p:sp>
        <p:nvSpPr>
          <p:cNvPr id="44" name="TextBox 43"/>
          <p:cNvSpPr txBox="1"/>
          <p:nvPr/>
        </p:nvSpPr>
        <p:spPr>
          <a:xfrm>
            <a:off x="1182072" y="1032746"/>
            <a:ext cx="9827857" cy="430887"/>
          </a:xfrm>
          <a:prstGeom prst="rect">
            <a:avLst/>
          </a:prstGeom>
          <a:noFill/>
        </p:spPr>
        <p:txBody>
          <a:bodyPr wrap="square" rtlCol="0">
            <a:spAutoFit/>
          </a:bodyPr>
          <a:lstStyle/>
          <a:p>
            <a:pPr algn="ctr"/>
            <a:r>
              <a:rPr lang="en-US" sz="2200" dirty="0" smtClean="0">
                <a:solidFill>
                  <a:srgbClr val="2B343D"/>
                </a:solidFill>
                <a:latin typeface="AIA Everest Condensed Medium" panose="00000606000000000000" pitchFamily="2" charset="0"/>
                <a:cs typeface="AIA" panose="02000506000000020004" pitchFamily="2" charset="-34"/>
              </a:rPr>
              <a:t>PROCESS</a:t>
            </a:r>
            <a:endParaRPr lang="en-US" sz="2200" dirty="0">
              <a:solidFill>
                <a:srgbClr val="2B343D"/>
              </a:solidFill>
              <a:latin typeface="AIA Everest Condensed Medium" panose="00000606000000000000" pitchFamily="2" charset="0"/>
              <a:cs typeface="AIA" panose="02000506000000020004" pitchFamily="2" charset="-34"/>
            </a:endParaRPr>
          </a:p>
        </p:txBody>
      </p:sp>
      <p:grpSp>
        <p:nvGrpSpPr>
          <p:cNvPr id="45" name="Group 44"/>
          <p:cNvGrpSpPr/>
          <p:nvPr/>
        </p:nvGrpSpPr>
        <p:grpSpPr>
          <a:xfrm>
            <a:off x="4150656" y="1873818"/>
            <a:ext cx="3890688" cy="2816967"/>
            <a:chOff x="3517468" y="2127818"/>
            <a:chExt cx="3890688" cy="2816967"/>
          </a:xfrm>
        </p:grpSpPr>
        <p:sp>
          <p:nvSpPr>
            <p:cNvPr id="46" name="Freeform 45"/>
            <p:cNvSpPr/>
            <p:nvPr/>
          </p:nvSpPr>
          <p:spPr>
            <a:xfrm>
              <a:off x="3910354" y="2817465"/>
              <a:ext cx="1478552" cy="1043907"/>
            </a:xfrm>
            <a:custGeom>
              <a:avLst/>
              <a:gdLst>
                <a:gd name="connsiteX0" fmla="*/ 1615798 w 3230614"/>
                <a:gd name="connsiteY0" fmla="*/ 0 h 2280919"/>
                <a:gd name="connsiteX1" fmla="*/ 3075194 w 3230614"/>
                <a:gd name="connsiteY1" fmla="*/ 523910 h 2280919"/>
                <a:gd name="connsiteX2" fmla="*/ 3230614 w 3230614"/>
                <a:gd name="connsiteY2" fmla="*/ 665165 h 2280919"/>
                <a:gd name="connsiteX3" fmla="*/ 1614861 w 3230614"/>
                <a:gd name="connsiteY3" fmla="*/ 2280919 h 2280919"/>
                <a:gd name="connsiteX4" fmla="*/ 0 w 3230614"/>
                <a:gd name="connsiteY4" fmla="*/ 666058 h 2280919"/>
                <a:gd name="connsiteX5" fmla="*/ 156402 w 3230614"/>
                <a:gd name="connsiteY5" fmla="*/ 523910 h 2280919"/>
                <a:gd name="connsiteX6" fmla="*/ 1615798 w 3230614"/>
                <a:gd name="connsiteY6" fmla="*/ 0 h 228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0614" h="2280919">
                  <a:moveTo>
                    <a:pt x="1615798" y="0"/>
                  </a:moveTo>
                  <a:cubicBezTo>
                    <a:pt x="2170161" y="0"/>
                    <a:pt x="2678602" y="196612"/>
                    <a:pt x="3075194" y="523910"/>
                  </a:cubicBezTo>
                  <a:lnTo>
                    <a:pt x="3230614" y="665165"/>
                  </a:lnTo>
                  <a:lnTo>
                    <a:pt x="1614861" y="2280919"/>
                  </a:lnTo>
                  <a:lnTo>
                    <a:pt x="0" y="666058"/>
                  </a:lnTo>
                  <a:lnTo>
                    <a:pt x="156402" y="523910"/>
                  </a:lnTo>
                  <a:cubicBezTo>
                    <a:pt x="552995" y="196612"/>
                    <a:pt x="1061436" y="0"/>
                    <a:pt x="1615798" y="0"/>
                  </a:cubicBezTo>
                  <a:close/>
                </a:path>
              </a:pathLst>
            </a:cu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rot="18900000">
              <a:off x="4953763" y="3423459"/>
              <a:ext cx="1042428" cy="1041684"/>
            </a:xfrm>
            <a:custGeom>
              <a:avLst/>
              <a:gdLst>
                <a:gd name="connsiteX0" fmla="*/ 2277689 w 2277689"/>
                <a:gd name="connsiteY0" fmla="*/ 0 h 2276063"/>
                <a:gd name="connsiteX1" fmla="*/ 2277689 w 2277689"/>
                <a:gd name="connsiteY1" fmla="*/ 2276063 h 2276063"/>
                <a:gd name="connsiteX2" fmla="*/ 2073562 w 2277689"/>
                <a:gd name="connsiteY2" fmla="*/ 2266317 h 2276063"/>
                <a:gd name="connsiteX3" fmla="*/ 671153 w 2277689"/>
                <a:gd name="connsiteY3" fmla="*/ 1604828 h 2276063"/>
                <a:gd name="connsiteX4" fmla="*/ 9664 w 2277689"/>
                <a:gd name="connsiteY4" fmla="*/ 202419 h 2276063"/>
                <a:gd name="connsiteX5" fmla="*/ 0 w 2277689"/>
                <a:gd name="connsiteY5" fmla="*/ 0 h 2276063"/>
                <a:gd name="connsiteX6" fmla="*/ 2277689 w 2277689"/>
                <a:gd name="connsiteY6" fmla="*/ 0 h 2276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689" h="2276063">
                  <a:moveTo>
                    <a:pt x="2277689" y="0"/>
                  </a:moveTo>
                  <a:lnTo>
                    <a:pt x="2277689" y="2276063"/>
                  </a:lnTo>
                  <a:lnTo>
                    <a:pt x="2073562" y="2266317"/>
                  </a:lnTo>
                  <a:cubicBezTo>
                    <a:pt x="1561694" y="2217318"/>
                    <a:pt x="1063146" y="1996822"/>
                    <a:pt x="671153" y="1604828"/>
                  </a:cubicBezTo>
                  <a:cubicBezTo>
                    <a:pt x="279159" y="1212835"/>
                    <a:pt x="58663" y="714287"/>
                    <a:pt x="9664" y="202419"/>
                  </a:cubicBezTo>
                  <a:lnTo>
                    <a:pt x="0" y="0"/>
                  </a:lnTo>
                  <a:lnTo>
                    <a:pt x="2277689" y="0"/>
                  </a:lnTo>
                  <a:close/>
                </a:path>
              </a:pathLst>
            </a:cu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p:cNvSpPr/>
            <p:nvPr/>
          </p:nvSpPr>
          <p:spPr>
            <a:xfrm rot="2700000">
              <a:off x="5771857" y="2604591"/>
              <a:ext cx="1045805" cy="1044802"/>
            </a:xfrm>
            <a:custGeom>
              <a:avLst/>
              <a:gdLst>
                <a:gd name="connsiteX0" fmla="*/ 671463 w 2285067"/>
                <a:gd name="connsiteY0" fmla="*/ 671572 h 2282876"/>
                <a:gd name="connsiteX1" fmla="*/ 2073872 w 2285067"/>
                <a:gd name="connsiteY1" fmla="*/ 10084 h 2282876"/>
                <a:gd name="connsiteX2" fmla="*/ 2285067 w 2285067"/>
                <a:gd name="connsiteY2" fmla="*/ 0 h 2282876"/>
                <a:gd name="connsiteX3" fmla="*/ 2285067 w 2285067"/>
                <a:gd name="connsiteY3" fmla="*/ 2282876 h 2282876"/>
                <a:gd name="connsiteX4" fmla="*/ 0 w 2285067"/>
                <a:gd name="connsiteY4" fmla="*/ 2282876 h 2282876"/>
                <a:gd name="connsiteX5" fmla="*/ 9974 w 2285067"/>
                <a:gd name="connsiteY5" fmla="*/ 2073982 h 2282876"/>
                <a:gd name="connsiteX6" fmla="*/ 671463 w 2285067"/>
                <a:gd name="connsiteY6" fmla="*/ 671572 h 228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067" h="2282876">
                  <a:moveTo>
                    <a:pt x="671463" y="671572"/>
                  </a:moveTo>
                  <a:cubicBezTo>
                    <a:pt x="1063456" y="279579"/>
                    <a:pt x="1562004" y="59082"/>
                    <a:pt x="2073872" y="10084"/>
                  </a:cubicBezTo>
                  <a:lnTo>
                    <a:pt x="2285067" y="0"/>
                  </a:lnTo>
                  <a:lnTo>
                    <a:pt x="2285067" y="2282876"/>
                  </a:lnTo>
                  <a:lnTo>
                    <a:pt x="0" y="2282876"/>
                  </a:lnTo>
                  <a:lnTo>
                    <a:pt x="9974" y="2073982"/>
                  </a:lnTo>
                  <a:cubicBezTo>
                    <a:pt x="58973" y="1562114"/>
                    <a:pt x="279469" y="1063566"/>
                    <a:pt x="671463" y="671572"/>
                  </a:cubicBezTo>
                  <a:close/>
                </a:path>
              </a:pathLst>
            </a:cu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4354408" y="2857511"/>
              <a:ext cx="552566" cy="769441"/>
            </a:xfrm>
            <a:prstGeom prst="rect">
              <a:avLst/>
            </a:prstGeom>
            <a:noFill/>
          </p:spPr>
          <p:txBody>
            <a:bodyPr wrap="square" rtlCol="0">
              <a:spAutoFit/>
            </a:bodyPr>
            <a:lstStyle/>
            <a:p>
              <a:pPr algn="ctr"/>
              <a:r>
                <a:rPr lang="en-US" sz="4400" dirty="0" smtClean="0">
                  <a:solidFill>
                    <a:schemeClr val="bg1"/>
                  </a:solidFill>
                  <a:latin typeface="AIA Everest" panose="00000500000000000000" pitchFamily="2" charset="0"/>
                  <a:cs typeface="AIA" panose="02000506000000020004" pitchFamily="2" charset="-34"/>
                </a:rPr>
                <a:t>1</a:t>
              </a:r>
              <a:endParaRPr lang="en-US" sz="4400" dirty="0">
                <a:solidFill>
                  <a:schemeClr val="bg1"/>
                </a:solidFill>
                <a:latin typeface="AIA Everest" panose="00000500000000000000" pitchFamily="2" charset="0"/>
                <a:cs typeface="AIA" panose="02000506000000020004" pitchFamily="2" charset="-34"/>
              </a:endParaRPr>
            </a:p>
          </p:txBody>
        </p:sp>
        <p:sp>
          <p:nvSpPr>
            <p:cNvPr id="80" name="TextBox 79"/>
            <p:cNvSpPr txBox="1"/>
            <p:nvPr/>
          </p:nvSpPr>
          <p:spPr>
            <a:xfrm>
              <a:off x="5193599" y="3379012"/>
              <a:ext cx="552566" cy="769441"/>
            </a:xfrm>
            <a:prstGeom prst="rect">
              <a:avLst/>
            </a:prstGeom>
            <a:noFill/>
          </p:spPr>
          <p:txBody>
            <a:bodyPr wrap="square" rtlCol="0">
              <a:spAutoFit/>
            </a:bodyPr>
            <a:lstStyle/>
            <a:p>
              <a:pPr algn="ctr"/>
              <a:r>
                <a:rPr lang="en-US" sz="4400" dirty="0" smtClean="0">
                  <a:solidFill>
                    <a:schemeClr val="bg1">
                      <a:lumMod val="65000"/>
                    </a:schemeClr>
                  </a:solidFill>
                  <a:latin typeface="AIA Everest" panose="00000500000000000000" pitchFamily="2" charset="0"/>
                  <a:cs typeface="AIA" panose="02000506000000020004" pitchFamily="2" charset="-34"/>
                </a:rPr>
                <a:t>2</a:t>
              </a:r>
              <a:endParaRPr lang="en-US" sz="4400" dirty="0">
                <a:solidFill>
                  <a:schemeClr val="bg1">
                    <a:lumMod val="65000"/>
                  </a:schemeClr>
                </a:solidFill>
                <a:latin typeface="AIA Everest" panose="00000500000000000000" pitchFamily="2" charset="0"/>
                <a:cs typeface="AIA" panose="02000506000000020004" pitchFamily="2" charset="-34"/>
              </a:endParaRPr>
            </a:p>
          </p:txBody>
        </p:sp>
        <p:sp>
          <p:nvSpPr>
            <p:cNvPr id="81" name="TextBox 80"/>
            <p:cNvSpPr txBox="1"/>
            <p:nvPr/>
          </p:nvSpPr>
          <p:spPr>
            <a:xfrm>
              <a:off x="5987853" y="2853959"/>
              <a:ext cx="552566" cy="769441"/>
            </a:xfrm>
            <a:prstGeom prst="rect">
              <a:avLst/>
            </a:prstGeom>
            <a:noFill/>
          </p:spPr>
          <p:txBody>
            <a:bodyPr wrap="square" rtlCol="0">
              <a:spAutoFit/>
            </a:bodyPr>
            <a:lstStyle/>
            <a:p>
              <a:pPr algn="ctr"/>
              <a:r>
                <a:rPr lang="en-US" sz="4400" dirty="0">
                  <a:solidFill>
                    <a:schemeClr val="bg1">
                      <a:lumMod val="65000"/>
                    </a:schemeClr>
                  </a:solidFill>
                  <a:latin typeface="AIA Everest" panose="00000500000000000000" pitchFamily="2" charset="0"/>
                  <a:cs typeface="AIA" panose="02000506000000020004" pitchFamily="2" charset="-34"/>
                </a:rPr>
                <a:t>3</a:t>
              </a:r>
            </a:p>
          </p:txBody>
        </p:sp>
        <p:sp>
          <p:nvSpPr>
            <p:cNvPr id="82" name="Arc 81"/>
            <p:cNvSpPr/>
            <p:nvPr/>
          </p:nvSpPr>
          <p:spPr>
            <a:xfrm>
              <a:off x="3517468" y="2693210"/>
              <a:ext cx="2251575" cy="2251575"/>
            </a:xfrm>
            <a:prstGeom prst="arc">
              <a:avLst>
                <a:gd name="adj1" fmla="val 13462316"/>
                <a:gd name="adj2" fmla="val 18692712"/>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Arc 82"/>
            <p:cNvSpPr/>
            <p:nvPr/>
          </p:nvSpPr>
          <p:spPr>
            <a:xfrm>
              <a:off x="5156581" y="2693210"/>
              <a:ext cx="2251575" cy="2251575"/>
            </a:xfrm>
            <a:prstGeom prst="arc">
              <a:avLst>
                <a:gd name="adj1" fmla="val 13728464"/>
                <a:gd name="adj2" fmla="val 18753767"/>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Arc 83"/>
            <p:cNvSpPr/>
            <p:nvPr/>
          </p:nvSpPr>
          <p:spPr>
            <a:xfrm rot="10800000">
              <a:off x="4356400" y="2127818"/>
              <a:ext cx="2251575" cy="2251575"/>
            </a:xfrm>
            <a:prstGeom prst="arc">
              <a:avLst>
                <a:gd name="adj1" fmla="val 13914202"/>
                <a:gd name="adj2" fmla="val 19002311"/>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Isosceles Triangle 84"/>
            <p:cNvSpPr/>
            <p:nvPr/>
          </p:nvSpPr>
          <p:spPr>
            <a:xfrm rot="8100000">
              <a:off x="5272700" y="2884236"/>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Isosceles Triangle 85"/>
            <p:cNvSpPr/>
            <p:nvPr/>
          </p:nvSpPr>
          <p:spPr>
            <a:xfrm rot="8100000">
              <a:off x="6943754" y="2923378"/>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Isosceles Triangle 86"/>
            <p:cNvSpPr/>
            <p:nvPr/>
          </p:nvSpPr>
          <p:spPr>
            <a:xfrm rot="3134390">
              <a:off x="6138476" y="4037736"/>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9" name="Rectangle 88"/>
          <p:cNvSpPr/>
          <p:nvPr/>
        </p:nvSpPr>
        <p:spPr>
          <a:xfrm>
            <a:off x="280799" y="2459715"/>
            <a:ext cx="3888489" cy="405888"/>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1" name="TextBox 90"/>
          <p:cNvSpPr txBox="1"/>
          <p:nvPr/>
        </p:nvSpPr>
        <p:spPr>
          <a:xfrm>
            <a:off x="466370" y="2495449"/>
            <a:ext cx="3554225" cy="369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TARGET IDENTIFICATION</a:t>
            </a:r>
            <a:endParaRPr lang="en-US" dirty="0">
              <a:solidFill>
                <a:schemeClr val="bg1"/>
              </a:solidFill>
              <a:latin typeface="AIA Everest Condensed Medium" panose="00000606000000000000" pitchFamily="2" charset="0"/>
            </a:endParaRPr>
          </a:p>
        </p:txBody>
      </p:sp>
      <p:sp>
        <p:nvSpPr>
          <p:cNvPr id="94" name="Rectangle 93"/>
          <p:cNvSpPr/>
          <p:nvPr/>
        </p:nvSpPr>
        <p:spPr>
          <a:xfrm>
            <a:off x="8079044" y="2080391"/>
            <a:ext cx="3922456" cy="737954"/>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6" name="TextBox 95"/>
          <p:cNvSpPr txBox="1"/>
          <p:nvPr/>
        </p:nvSpPr>
        <p:spPr>
          <a:xfrm>
            <a:off x="8166538" y="2122323"/>
            <a:ext cx="3754522" cy="646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INITIAL ASSESSMENT FOR STRATEGIC INVESTMENT COMMITTEE (SIC) ENDORSEMENT</a:t>
            </a:r>
            <a:endParaRPr lang="en-US" sz="1800" dirty="0">
              <a:solidFill>
                <a:schemeClr val="bg1"/>
              </a:solidFill>
              <a:latin typeface="AIA Everest Condensed Medium" panose="00000606000000000000" pitchFamily="2" charset="0"/>
            </a:endParaRPr>
          </a:p>
        </p:txBody>
      </p:sp>
      <p:sp>
        <p:nvSpPr>
          <p:cNvPr id="99" name="Rectangle 98"/>
          <p:cNvSpPr/>
          <p:nvPr/>
        </p:nvSpPr>
        <p:spPr>
          <a:xfrm>
            <a:off x="2806239" y="4565052"/>
            <a:ext cx="6579522" cy="37292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01" name="TextBox 100"/>
          <p:cNvSpPr txBox="1"/>
          <p:nvPr/>
        </p:nvSpPr>
        <p:spPr>
          <a:xfrm>
            <a:off x="3987249" y="4569665"/>
            <a:ext cx="4217503" cy="369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PURSUIT PLAN</a:t>
            </a:r>
            <a:endParaRPr lang="en-US" sz="1800" dirty="0">
              <a:solidFill>
                <a:schemeClr val="bg1"/>
              </a:solidFill>
              <a:latin typeface="AIA Everest Condensed Medium" panose="00000606000000000000" pitchFamily="2" charset="0"/>
            </a:endParaRPr>
          </a:p>
        </p:txBody>
      </p:sp>
      <p:grpSp>
        <p:nvGrpSpPr>
          <p:cNvPr id="62" name="Group 61"/>
          <p:cNvGrpSpPr/>
          <p:nvPr/>
        </p:nvGrpSpPr>
        <p:grpSpPr>
          <a:xfrm>
            <a:off x="140456" y="879874"/>
            <a:ext cx="11909921" cy="458191"/>
            <a:chOff x="140456" y="879874"/>
            <a:chExt cx="11909921" cy="458191"/>
          </a:xfrm>
        </p:grpSpPr>
        <p:sp>
          <p:nvSpPr>
            <p:cNvPr id="63" name="Rectangle 62"/>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64" name="Rectangle 63"/>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5" name="Picture 6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5568" y="928751"/>
              <a:ext cx="359446" cy="359446"/>
            </a:xfrm>
            <a:prstGeom prst="rect">
              <a:avLst/>
            </a:prstGeom>
          </p:spPr>
        </p:pic>
        <p:pic>
          <p:nvPicPr>
            <p:cNvPr id="66" name="Picture 6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0262" y="903959"/>
              <a:ext cx="398410" cy="398410"/>
            </a:xfrm>
            <a:prstGeom prst="rect">
              <a:avLst/>
            </a:prstGeom>
          </p:spPr>
        </p:pic>
        <p:sp>
          <p:nvSpPr>
            <p:cNvPr id="67" name="Rectangle 66"/>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8" name="Picture 6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69" name="Rectangle 68"/>
            <p:cNvSpPr>
              <a:spLocks noChangeAspect="1"/>
            </p:cNvSpPr>
            <p:nvPr/>
          </p:nvSpPr>
          <p:spPr>
            <a:xfrm>
              <a:off x="11066691"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Tree>
    <p:custDataLst>
      <p:tags r:id="rId1"/>
    </p:custDataLst>
    <p:extLst>
      <p:ext uri="{BB962C8B-B14F-4D97-AF65-F5344CB8AC3E}">
        <p14:creationId xmlns:p14="http://schemas.microsoft.com/office/powerpoint/2010/main" val="201261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AutoShape 3"/>
          <p:cNvSpPr>
            <a:spLocks noChangeAspect="1" noChangeArrowheads="1" noTextEdit="1"/>
          </p:cNvSpPr>
          <p:nvPr/>
        </p:nvSpPr>
        <p:spPr bwMode="auto">
          <a:xfrm rot="2700000">
            <a:off x="3484418" y="1754016"/>
            <a:ext cx="4232992" cy="4230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TextBox 110"/>
          <p:cNvSpPr txBox="1"/>
          <p:nvPr/>
        </p:nvSpPr>
        <p:spPr>
          <a:xfrm>
            <a:off x="1182072" y="1032746"/>
            <a:ext cx="9827857" cy="430887"/>
          </a:xfrm>
          <a:prstGeom prst="rect">
            <a:avLst/>
          </a:prstGeom>
          <a:noFill/>
        </p:spPr>
        <p:txBody>
          <a:bodyPr wrap="square" rtlCol="0">
            <a:spAutoFit/>
          </a:bodyPr>
          <a:lstStyle/>
          <a:p>
            <a:pPr algn="ctr"/>
            <a:r>
              <a:rPr lang="en-US" sz="2200" dirty="0" smtClean="0">
                <a:solidFill>
                  <a:srgbClr val="2B343D"/>
                </a:solidFill>
                <a:latin typeface="AIA Everest Condensed Medium" panose="00000606000000000000" pitchFamily="2" charset="0"/>
                <a:cs typeface="AIA" panose="02000506000000020004" pitchFamily="2" charset="-34"/>
              </a:rPr>
              <a:t>PROCESS</a:t>
            </a:r>
            <a:endParaRPr lang="en-US" sz="2200" dirty="0">
              <a:solidFill>
                <a:srgbClr val="2B343D"/>
              </a:solidFill>
              <a:latin typeface="AIA Everest Condensed Medium" panose="00000606000000000000" pitchFamily="2" charset="0"/>
              <a:cs typeface="AIA" panose="02000506000000020004" pitchFamily="2" charset="-34"/>
            </a:endParaRPr>
          </a:p>
        </p:txBody>
      </p:sp>
      <p:grpSp>
        <p:nvGrpSpPr>
          <p:cNvPr id="48" name="Group 47"/>
          <p:cNvGrpSpPr/>
          <p:nvPr/>
        </p:nvGrpSpPr>
        <p:grpSpPr>
          <a:xfrm>
            <a:off x="5638800" y="6473006"/>
            <a:ext cx="923925" cy="348813"/>
            <a:chOff x="5638800" y="6473006"/>
            <a:chExt cx="923925" cy="348813"/>
          </a:xfrm>
        </p:grpSpPr>
        <p:sp>
          <p:nvSpPr>
            <p:cNvPr id="49" name="Rounded Rectangle 48"/>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p:cNvGrpSpPr/>
            <p:nvPr/>
          </p:nvGrpSpPr>
          <p:grpSpPr>
            <a:xfrm>
              <a:off x="5675177" y="6473006"/>
              <a:ext cx="841647" cy="348813"/>
              <a:chOff x="6174243" y="6473006"/>
              <a:chExt cx="841647" cy="348813"/>
            </a:xfrm>
          </p:grpSpPr>
          <p:grpSp>
            <p:nvGrpSpPr>
              <p:cNvPr id="51" name="Group 50"/>
              <p:cNvGrpSpPr/>
              <p:nvPr/>
            </p:nvGrpSpPr>
            <p:grpSpPr>
              <a:xfrm>
                <a:off x="6833010" y="6570694"/>
                <a:ext cx="182880" cy="182880"/>
                <a:chOff x="5794754" y="6385951"/>
                <a:chExt cx="596348" cy="598867"/>
              </a:xfrm>
            </p:grpSpPr>
            <p:sp>
              <p:nvSpPr>
                <p:cNvPr id="58"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9" name="Group 58"/>
                <p:cNvGrpSpPr/>
                <p:nvPr/>
              </p:nvGrpSpPr>
              <p:grpSpPr>
                <a:xfrm>
                  <a:off x="5946646" y="6625274"/>
                  <a:ext cx="298708" cy="149354"/>
                  <a:chOff x="9820952" y="3104564"/>
                  <a:chExt cx="274321" cy="137160"/>
                </a:xfrm>
              </p:grpSpPr>
              <p:cxnSp>
                <p:nvCxnSpPr>
                  <p:cNvPr id="60" name="Straight Connector 59"/>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52" name="Group 51"/>
              <p:cNvGrpSpPr/>
              <p:nvPr/>
            </p:nvGrpSpPr>
            <p:grpSpPr>
              <a:xfrm rot="10800000">
                <a:off x="6174243" y="6569734"/>
                <a:ext cx="182880" cy="182880"/>
                <a:chOff x="5794754" y="6354763"/>
                <a:chExt cx="596348" cy="598867"/>
              </a:xfrm>
            </p:grpSpPr>
            <p:sp>
              <p:nvSpPr>
                <p:cNvPr id="54"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5" name="Group 54"/>
                <p:cNvGrpSpPr/>
                <p:nvPr/>
              </p:nvGrpSpPr>
              <p:grpSpPr>
                <a:xfrm>
                  <a:off x="5946646" y="6594086"/>
                  <a:ext cx="298708" cy="149354"/>
                  <a:chOff x="9820952" y="3075924"/>
                  <a:chExt cx="274321" cy="137160"/>
                </a:xfrm>
              </p:grpSpPr>
              <p:cxnSp>
                <p:nvCxnSpPr>
                  <p:cNvPr id="56" name="Straight Connector 55"/>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53" name="TextBox 52"/>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2 of </a:t>
                </a:r>
                <a:r>
                  <a:rPr lang="en-US" altLang="en-US" sz="1200" dirty="0">
                    <a:solidFill>
                      <a:srgbClr val="6A6A6A"/>
                    </a:solidFill>
                    <a:latin typeface="AIA Everest" panose="00000500000000000000" pitchFamily="2" charset="0"/>
                  </a:rPr>
                  <a:t>3</a:t>
                </a:r>
              </a:p>
            </p:txBody>
          </p:sp>
        </p:grpSp>
      </p:grpSp>
      <p:grpSp>
        <p:nvGrpSpPr>
          <p:cNvPr id="3" name="Group 2"/>
          <p:cNvGrpSpPr/>
          <p:nvPr/>
        </p:nvGrpSpPr>
        <p:grpSpPr>
          <a:xfrm>
            <a:off x="4150656" y="1873818"/>
            <a:ext cx="3890688" cy="2816967"/>
            <a:chOff x="3517468" y="2127818"/>
            <a:chExt cx="3890688" cy="2816967"/>
          </a:xfrm>
        </p:grpSpPr>
        <p:sp>
          <p:nvSpPr>
            <p:cNvPr id="66" name="Freeform 65"/>
            <p:cNvSpPr/>
            <p:nvPr/>
          </p:nvSpPr>
          <p:spPr>
            <a:xfrm>
              <a:off x="3910354" y="2817465"/>
              <a:ext cx="1478552" cy="1043907"/>
            </a:xfrm>
            <a:custGeom>
              <a:avLst/>
              <a:gdLst>
                <a:gd name="connsiteX0" fmla="*/ 1615798 w 3230614"/>
                <a:gd name="connsiteY0" fmla="*/ 0 h 2280919"/>
                <a:gd name="connsiteX1" fmla="*/ 3075194 w 3230614"/>
                <a:gd name="connsiteY1" fmla="*/ 523910 h 2280919"/>
                <a:gd name="connsiteX2" fmla="*/ 3230614 w 3230614"/>
                <a:gd name="connsiteY2" fmla="*/ 665165 h 2280919"/>
                <a:gd name="connsiteX3" fmla="*/ 1614861 w 3230614"/>
                <a:gd name="connsiteY3" fmla="*/ 2280919 h 2280919"/>
                <a:gd name="connsiteX4" fmla="*/ 0 w 3230614"/>
                <a:gd name="connsiteY4" fmla="*/ 666058 h 2280919"/>
                <a:gd name="connsiteX5" fmla="*/ 156402 w 3230614"/>
                <a:gd name="connsiteY5" fmla="*/ 523910 h 2280919"/>
                <a:gd name="connsiteX6" fmla="*/ 1615798 w 3230614"/>
                <a:gd name="connsiteY6" fmla="*/ 0 h 228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0614" h="2280919">
                  <a:moveTo>
                    <a:pt x="1615798" y="0"/>
                  </a:moveTo>
                  <a:cubicBezTo>
                    <a:pt x="2170161" y="0"/>
                    <a:pt x="2678602" y="196612"/>
                    <a:pt x="3075194" y="523910"/>
                  </a:cubicBezTo>
                  <a:lnTo>
                    <a:pt x="3230614" y="665165"/>
                  </a:lnTo>
                  <a:lnTo>
                    <a:pt x="1614861" y="2280919"/>
                  </a:lnTo>
                  <a:lnTo>
                    <a:pt x="0" y="666058"/>
                  </a:lnTo>
                  <a:lnTo>
                    <a:pt x="156402" y="523910"/>
                  </a:lnTo>
                  <a:cubicBezTo>
                    <a:pt x="552995" y="196612"/>
                    <a:pt x="1061436" y="0"/>
                    <a:pt x="1615798" y="0"/>
                  </a:cubicBezTo>
                  <a:close/>
                </a:path>
              </a:pathLst>
            </a:custGeom>
            <a:solidFill>
              <a:srgbClr val="1F78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rot="18900000">
              <a:off x="4953763" y="3423459"/>
              <a:ext cx="1042428" cy="1041684"/>
            </a:xfrm>
            <a:custGeom>
              <a:avLst/>
              <a:gdLst>
                <a:gd name="connsiteX0" fmla="*/ 2277689 w 2277689"/>
                <a:gd name="connsiteY0" fmla="*/ 0 h 2276063"/>
                <a:gd name="connsiteX1" fmla="*/ 2277689 w 2277689"/>
                <a:gd name="connsiteY1" fmla="*/ 2276063 h 2276063"/>
                <a:gd name="connsiteX2" fmla="*/ 2073562 w 2277689"/>
                <a:gd name="connsiteY2" fmla="*/ 2266317 h 2276063"/>
                <a:gd name="connsiteX3" fmla="*/ 671153 w 2277689"/>
                <a:gd name="connsiteY3" fmla="*/ 1604828 h 2276063"/>
                <a:gd name="connsiteX4" fmla="*/ 9664 w 2277689"/>
                <a:gd name="connsiteY4" fmla="*/ 202419 h 2276063"/>
                <a:gd name="connsiteX5" fmla="*/ 0 w 2277689"/>
                <a:gd name="connsiteY5" fmla="*/ 0 h 2276063"/>
                <a:gd name="connsiteX6" fmla="*/ 2277689 w 2277689"/>
                <a:gd name="connsiteY6" fmla="*/ 0 h 2276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689" h="2276063">
                  <a:moveTo>
                    <a:pt x="2277689" y="0"/>
                  </a:moveTo>
                  <a:lnTo>
                    <a:pt x="2277689" y="2276063"/>
                  </a:lnTo>
                  <a:lnTo>
                    <a:pt x="2073562" y="2266317"/>
                  </a:lnTo>
                  <a:cubicBezTo>
                    <a:pt x="1561694" y="2217318"/>
                    <a:pt x="1063146" y="1996822"/>
                    <a:pt x="671153" y="1604828"/>
                  </a:cubicBezTo>
                  <a:cubicBezTo>
                    <a:pt x="279159" y="1212835"/>
                    <a:pt x="58663" y="714287"/>
                    <a:pt x="9664" y="202419"/>
                  </a:cubicBezTo>
                  <a:lnTo>
                    <a:pt x="0" y="0"/>
                  </a:lnTo>
                  <a:lnTo>
                    <a:pt x="2277689" y="0"/>
                  </a:lnTo>
                  <a:close/>
                </a:path>
              </a:pathLst>
            </a:cu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2700000">
              <a:off x="5771857" y="2604591"/>
              <a:ext cx="1045805" cy="1044802"/>
            </a:xfrm>
            <a:custGeom>
              <a:avLst/>
              <a:gdLst>
                <a:gd name="connsiteX0" fmla="*/ 671463 w 2285067"/>
                <a:gd name="connsiteY0" fmla="*/ 671572 h 2282876"/>
                <a:gd name="connsiteX1" fmla="*/ 2073872 w 2285067"/>
                <a:gd name="connsiteY1" fmla="*/ 10084 h 2282876"/>
                <a:gd name="connsiteX2" fmla="*/ 2285067 w 2285067"/>
                <a:gd name="connsiteY2" fmla="*/ 0 h 2282876"/>
                <a:gd name="connsiteX3" fmla="*/ 2285067 w 2285067"/>
                <a:gd name="connsiteY3" fmla="*/ 2282876 h 2282876"/>
                <a:gd name="connsiteX4" fmla="*/ 0 w 2285067"/>
                <a:gd name="connsiteY4" fmla="*/ 2282876 h 2282876"/>
                <a:gd name="connsiteX5" fmla="*/ 9974 w 2285067"/>
                <a:gd name="connsiteY5" fmla="*/ 2073982 h 2282876"/>
                <a:gd name="connsiteX6" fmla="*/ 671463 w 2285067"/>
                <a:gd name="connsiteY6" fmla="*/ 671572 h 228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067" h="2282876">
                  <a:moveTo>
                    <a:pt x="671463" y="671572"/>
                  </a:moveTo>
                  <a:cubicBezTo>
                    <a:pt x="1063456" y="279579"/>
                    <a:pt x="1562004" y="59082"/>
                    <a:pt x="2073872" y="10084"/>
                  </a:cubicBezTo>
                  <a:lnTo>
                    <a:pt x="2285067" y="0"/>
                  </a:lnTo>
                  <a:lnTo>
                    <a:pt x="2285067" y="2282876"/>
                  </a:lnTo>
                  <a:lnTo>
                    <a:pt x="0" y="2282876"/>
                  </a:lnTo>
                  <a:lnTo>
                    <a:pt x="9974" y="2073982"/>
                  </a:lnTo>
                  <a:cubicBezTo>
                    <a:pt x="58973" y="1562114"/>
                    <a:pt x="279469" y="1063566"/>
                    <a:pt x="671463" y="671572"/>
                  </a:cubicBezTo>
                  <a:close/>
                </a:path>
              </a:pathLst>
            </a:cu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p:nvSpPr>
          <p:spPr>
            <a:xfrm>
              <a:off x="4354408" y="2857511"/>
              <a:ext cx="552566" cy="769441"/>
            </a:xfrm>
            <a:prstGeom prst="rect">
              <a:avLst/>
            </a:prstGeom>
            <a:noFill/>
          </p:spPr>
          <p:txBody>
            <a:bodyPr wrap="square" rtlCol="0">
              <a:spAutoFit/>
            </a:bodyPr>
            <a:lstStyle/>
            <a:p>
              <a:pPr algn="ctr"/>
              <a:r>
                <a:rPr lang="en-US" sz="4400" dirty="0" smtClean="0">
                  <a:solidFill>
                    <a:schemeClr val="bg1"/>
                  </a:solidFill>
                  <a:latin typeface="AIA Everest" panose="00000500000000000000" pitchFamily="2" charset="0"/>
                  <a:cs typeface="AIA" panose="02000506000000020004" pitchFamily="2" charset="-34"/>
                </a:rPr>
                <a:t>1</a:t>
              </a:r>
              <a:endParaRPr lang="en-US" sz="4400" dirty="0">
                <a:solidFill>
                  <a:schemeClr val="bg1"/>
                </a:solidFill>
                <a:latin typeface="AIA Everest" panose="00000500000000000000" pitchFamily="2" charset="0"/>
                <a:cs typeface="AIA" panose="02000506000000020004" pitchFamily="2" charset="-34"/>
              </a:endParaRPr>
            </a:p>
          </p:txBody>
        </p:sp>
        <p:sp>
          <p:nvSpPr>
            <p:cNvPr id="70" name="TextBox 69"/>
            <p:cNvSpPr txBox="1"/>
            <p:nvPr/>
          </p:nvSpPr>
          <p:spPr>
            <a:xfrm>
              <a:off x="5193599" y="3379012"/>
              <a:ext cx="552566" cy="769441"/>
            </a:xfrm>
            <a:prstGeom prst="rect">
              <a:avLst/>
            </a:prstGeom>
            <a:noFill/>
          </p:spPr>
          <p:txBody>
            <a:bodyPr wrap="square" rtlCol="0">
              <a:spAutoFit/>
            </a:bodyPr>
            <a:lstStyle/>
            <a:p>
              <a:pPr algn="ctr"/>
              <a:r>
                <a:rPr lang="en-US" sz="4400" dirty="0" smtClean="0">
                  <a:solidFill>
                    <a:schemeClr val="bg1"/>
                  </a:solidFill>
                  <a:latin typeface="AIA Everest" panose="00000500000000000000" pitchFamily="2" charset="0"/>
                  <a:cs typeface="AIA" panose="02000506000000020004" pitchFamily="2" charset="-34"/>
                </a:rPr>
                <a:t>2</a:t>
              </a:r>
              <a:endParaRPr lang="en-US" sz="4400" dirty="0">
                <a:solidFill>
                  <a:schemeClr val="bg1"/>
                </a:solidFill>
                <a:latin typeface="AIA Everest" panose="00000500000000000000" pitchFamily="2" charset="0"/>
                <a:cs typeface="AIA" panose="02000506000000020004" pitchFamily="2" charset="-34"/>
              </a:endParaRPr>
            </a:p>
          </p:txBody>
        </p:sp>
        <p:sp>
          <p:nvSpPr>
            <p:cNvPr id="71" name="TextBox 70"/>
            <p:cNvSpPr txBox="1"/>
            <p:nvPr/>
          </p:nvSpPr>
          <p:spPr>
            <a:xfrm>
              <a:off x="5987853" y="2853959"/>
              <a:ext cx="552566" cy="769441"/>
            </a:xfrm>
            <a:prstGeom prst="rect">
              <a:avLst/>
            </a:prstGeom>
            <a:noFill/>
          </p:spPr>
          <p:txBody>
            <a:bodyPr wrap="square" rtlCol="0">
              <a:spAutoFit/>
            </a:bodyPr>
            <a:lstStyle/>
            <a:p>
              <a:pPr algn="ctr"/>
              <a:r>
                <a:rPr lang="en-US" sz="4400" dirty="0">
                  <a:solidFill>
                    <a:schemeClr val="bg1">
                      <a:lumMod val="65000"/>
                    </a:schemeClr>
                  </a:solidFill>
                  <a:latin typeface="AIA Everest" panose="00000500000000000000" pitchFamily="2" charset="0"/>
                  <a:cs typeface="AIA" panose="02000506000000020004" pitchFamily="2" charset="-34"/>
                </a:rPr>
                <a:t>3</a:t>
              </a:r>
            </a:p>
          </p:txBody>
        </p:sp>
        <p:sp>
          <p:nvSpPr>
            <p:cNvPr id="72" name="Arc 71"/>
            <p:cNvSpPr/>
            <p:nvPr/>
          </p:nvSpPr>
          <p:spPr>
            <a:xfrm>
              <a:off x="3517468" y="2693210"/>
              <a:ext cx="2251575" cy="2251575"/>
            </a:xfrm>
            <a:prstGeom prst="arc">
              <a:avLst>
                <a:gd name="adj1" fmla="val 13462316"/>
                <a:gd name="adj2" fmla="val 18692712"/>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Arc 72"/>
            <p:cNvSpPr/>
            <p:nvPr/>
          </p:nvSpPr>
          <p:spPr>
            <a:xfrm>
              <a:off x="5156581" y="2693210"/>
              <a:ext cx="2251575" cy="2251575"/>
            </a:xfrm>
            <a:prstGeom prst="arc">
              <a:avLst>
                <a:gd name="adj1" fmla="val 13728464"/>
                <a:gd name="adj2" fmla="val 18753767"/>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Arc 73"/>
            <p:cNvSpPr/>
            <p:nvPr/>
          </p:nvSpPr>
          <p:spPr>
            <a:xfrm rot="10800000">
              <a:off x="4356400" y="2127818"/>
              <a:ext cx="2251575" cy="2251575"/>
            </a:xfrm>
            <a:prstGeom prst="arc">
              <a:avLst>
                <a:gd name="adj1" fmla="val 13914202"/>
                <a:gd name="adj2" fmla="val 19002311"/>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Isosceles Triangle 74"/>
            <p:cNvSpPr/>
            <p:nvPr/>
          </p:nvSpPr>
          <p:spPr>
            <a:xfrm rot="8100000">
              <a:off x="5272700" y="2884236"/>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Isosceles Triangle 75"/>
            <p:cNvSpPr/>
            <p:nvPr/>
          </p:nvSpPr>
          <p:spPr>
            <a:xfrm rot="8100000">
              <a:off x="6943754" y="2923378"/>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Isosceles Triangle 76"/>
            <p:cNvSpPr/>
            <p:nvPr/>
          </p:nvSpPr>
          <p:spPr>
            <a:xfrm rot="3134390">
              <a:off x="6138476" y="4037736"/>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p:cNvGrpSpPr/>
          <p:nvPr/>
        </p:nvGrpSpPr>
        <p:grpSpPr>
          <a:xfrm>
            <a:off x="280799" y="2459715"/>
            <a:ext cx="3888489" cy="1533239"/>
            <a:chOff x="280799" y="2405104"/>
            <a:chExt cx="3888489" cy="1533239"/>
          </a:xfrm>
        </p:grpSpPr>
        <p:sp>
          <p:nvSpPr>
            <p:cNvPr id="43" name="Rectangle 42"/>
            <p:cNvSpPr/>
            <p:nvPr/>
          </p:nvSpPr>
          <p:spPr>
            <a:xfrm>
              <a:off x="280799" y="2405104"/>
              <a:ext cx="3888489" cy="405888"/>
            </a:xfrm>
            <a:prstGeom prst="rect">
              <a:avLst/>
            </a:prstGeom>
            <a:solidFill>
              <a:srgbClr val="1F78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45" name="Rectangle 44"/>
            <p:cNvSpPr/>
            <p:nvPr/>
          </p:nvSpPr>
          <p:spPr>
            <a:xfrm>
              <a:off x="280799" y="2836865"/>
              <a:ext cx="3888489" cy="1101478"/>
            </a:xfrm>
            <a:prstGeom prst="rect">
              <a:avLst/>
            </a:prstGeom>
            <a:solidFill>
              <a:srgbClr val="DFEF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62" name="TextBox 61"/>
            <p:cNvSpPr txBox="1"/>
            <p:nvPr/>
          </p:nvSpPr>
          <p:spPr>
            <a:xfrm>
              <a:off x="466370" y="2440838"/>
              <a:ext cx="3554225" cy="369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TARGET IDENTIFICATION</a:t>
              </a:r>
              <a:endParaRPr lang="en-US" dirty="0">
                <a:solidFill>
                  <a:schemeClr val="bg1"/>
                </a:solidFill>
                <a:latin typeface="AIA Everest Condensed Medium" panose="00000606000000000000" pitchFamily="2" charset="0"/>
              </a:endParaRPr>
            </a:p>
          </p:txBody>
        </p:sp>
        <p:sp>
          <p:nvSpPr>
            <p:cNvPr id="44" name="TextBox 43"/>
            <p:cNvSpPr txBox="1"/>
            <p:nvPr/>
          </p:nvSpPr>
          <p:spPr>
            <a:xfrm>
              <a:off x="495866" y="2951876"/>
              <a:ext cx="3554225" cy="830997"/>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dirty="0" smtClean="0"/>
                <a:t>Periodically </a:t>
              </a:r>
              <a:r>
                <a:rPr lang="en-US" dirty="0"/>
                <a:t>perform market scans and conduct </a:t>
              </a:r>
              <a:r>
                <a:rPr lang="en-US" dirty="0" smtClean="0"/>
                <a:t>high-level </a:t>
              </a:r>
              <a:r>
                <a:rPr lang="en-US" dirty="0"/>
                <a:t>opportunity sizing on short-listed names​.</a:t>
              </a:r>
            </a:p>
          </p:txBody>
        </p:sp>
      </p:grpSp>
      <p:sp>
        <p:nvSpPr>
          <p:cNvPr id="84" name="Rectangle 83"/>
          <p:cNvSpPr/>
          <p:nvPr/>
        </p:nvSpPr>
        <p:spPr>
          <a:xfrm>
            <a:off x="8079044" y="2080391"/>
            <a:ext cx="3922456" cy="737954"/>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6" name="TextBox 85"/>
          <p:cNvSpPr txBox="1"/>
          <p:nvPr/>
        </p:nvSpPr>
        <p:spPr>
          <a:xfrm>
            <a:off x="8166538" y="2122323"/>
            <a:ext cx="3754522" cy="646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INITIAL ASSESSMENT FOR STRATEGIC INVESTMENT COMMITTEE (SIC) ENDORSEMENT</a:t>
            </a:r>
            <a:endParaRPr lang="en-US" sz="1800" dirty="0">
              <a:solidFill>
                <a:schemeClr val="bg1"/>
              </a:solidFill>
              <a:latin typeface="AIA Everest Condensed Medium" panose="00000606000000000000" pitchFamily="2" charset="0"/>
            </a:endParaRPr>
          </a:p>
        </p:txBody>
      </p:sp>
      <p:sp>
        <p:nvSpPr>
          <p:cNvPr id="89" name="Rectangle 88"/>
          <p:cNvSpPr/>
          <p:nvPr/>
        </p:nvSpPr>
        <p:spPr>
          <a:xfrm>
            <a:off x="2806239" y="4565052"/>
            <a:ext cx="6579522" cy="37292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1" name="TextBox 90"/>
          <p:cNvSpPr txBox="1"/>
          <p:nvPr/>
        </p:nvSpPr>
        <p:spPr>
          <a:xfrm>
            <a:off x="3987249" y="4569665"/>
            <a:ext cx="4217503" cy="369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PURSUIT PLAN</a:t>
            </a:r>
            <a:endParaRPr lang="en-US" sz="1800" dirty="0">
              <a:solidFill>
                <a:schemeClr val="bg1"/>
              </a:solidFill>
              <a:latin typeface="AIA Everest Condensed Medium" panose="00000606000000000000" pitchFamily="2" charset="0"/>
            </a:endParaRPr>
          </a:p>
        </p:txBody>
      </p:sp>
      <p:grpSp>
        <p:nvGrpSpPr>
          <p:cNvPr id="85" name="Group 84"/>
          <p:cNvGrpSpPr/>
          <p:nvPr/>
        </p:nvGrpSpPr>
        <p:grpSpPr>
          <a:xfrm>
            <a:off x="140456" y="879874"/>
            <a:ext cx="11909921" cy="458191"/>
            <a:chOff x="140456" y="879874"/>
            <a:chExt cx="11909921" cy="458191"/>
          </a:xfrm>
        </p:grpSpPr>
        <p:sp>
          <p:nvSpPr>
            <p:cNvPr id="87" name="Rectangle 86"/>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8" name="Rectangle 87"/>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0" name="Picture 8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5568" y="928751"/>
              <a:ext cx="359446" cy="359446"/>
            </a:xfrm>
            <a:prstGeom prst="rect">
              <a:avLst/>
            </a:prstGeom>
          </p:spPr>
        </p:pic>
        <p:pic>
          <p:nvPicPr>
            <p:cNvPr id="92" name="Picture 9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0262" y="903959"/>
              <a:ext cx="398410" cy="398410"/>
            </a:xfrm>
            <a:prstGeom prst="rect">
              <a:avLst/>
            </a:prstGeom>
          </p:spPr>
        </p:pic>
        <p:sp>
          <p:nvSpPr>
            <p:cNvPr id="93" name="Rectangle 92"/>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4" name="Picture 9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95" name="Rectangle 94"/>
            <p:cNvSpPr>
              <a:spLocks noChangeAspect="1"/>
            </p:cNvSpPr>
            <p:nvPr/>
          </p:nvSpPr>
          <p:spPr>
            <a:xfrm>
              <a:off x="11066691"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63" name="TextBox 62"/>
          <p:cNvSpPr txBox="1"/>
          <p:nvPr/>
        </p:nvSpPr>
        <p:spPr>
          <a:xfrm>
            <a:off x="2399572" y="1742828"/>
            <a:ext cx="739285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smtClean="0"/>
              <a:t>​​Click </a:t>
            </a:r>
            <a:r>
              <a:rPr lang="en-US" dirty="0"/>
              <a:t>each step to learn more about the critical aspects of this process.​​</a:t>
            </a:r>
          </a:p>
        </p:txBody>
      </p:sp>
    </p:spTree>
    <p:custDataLst>
      <p:tags r:id="rId1"/>
    </p:custDataLst>
    <p:extLst>
      <p:ext uri="{BB962C8B-B14F-4D97-AF65-F5344CB8AC3E}">
        <p14:creationId xmlns:p14="http://schemas.microsoft.com/office/powerpoint/2010/main" val="3121455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AutoShape 3"/>
          <p:cNvSpPr>
            <a:spLocks noChangeAspect="1" noChangeArrowheads="1" noTextEdit="1"/>
          </p:cNvSpPr>
          <p:nvPr/>
        </p:nvSpPr>
        <p:spPr bwMode="auto">
          <a:xfrm rot="2700000">
            <a:off x="3484418" y="1754016"/>
            <a:ext cx="4232992" cy="4230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TextBox 110"/>
          <p:cNvSpPr txBox="1"/>
          <p:nvPr/>
        </p:nvSpPr>
        <p:spPr>
          <a:xfrm>
            <a:off x="1182072" y="1032746"/>
            <a:ext cx="9827857" cy="430887"/>
          </a:xfrm>
          <a:prstGeom prst="rect">
            <a:avLst/>
          </a:prstGeom>
          <a:noFill/>
        </p:spPr>
        <p:txBody>
          <a:bodyPr wrap="square" rtlCol="0">
            <a:spAutoFit/>
          </a:bodyPr>
          <a:lstStyle/>
          <a:p>
            <a:pPr algn="ctr"/>
            <a:r>
              <a:rPr lang="en-US" sz="2200" dirty="0" smtClean="0">
                <a:solidFill>
                  <a:srgbClr val="2B343D"/>
                </a:solidFill>
                <a:latin typeface="AIA Everest Condensed Medium" panose="00000606000000000000" pitchFamily="2" charset="0"/>
                <a:cs typeface="AIA" panose="02000506000000020004" pitchFamily="2" charset="-34"/>
              </a:rPr>
              <a:t>PROCESS</a:t>
            </a:r>
            <a:endParaRPr lang="en-US" sz="2200" dirty="0">
              <a:solidFill>
                <a:srgbClr val="2B343D"/>
              </a:solidFill>
              <a:latin typeface="AIA Everest Condensed Medium" panose="00000606000000000000" pitchFamily="2" charset="0"/>
              <a:cs typeface="AIA" panose="02000506000000020004" pitchFamily="2" charset="-34"/>
            </a:endParaRPr>
          </a:p>
        </p:txBody>
      </p:sp>
      <p:grpSp>
        <p:nvGrpSpPr>
          <p:cNvPr id="48" name="Group 47"/>
          <p:cNvGrpSpPr/>
          <p:nvPr/>
        </p:nvGrpSpPr>
        <p:grpSpPr>
          <a:xfrm>
            <a:off x="5638800" y="6473006"/>
            <a:ext cx="923925" cy="348813"/>
            <a:chOff x="5638800" y="6473006"/>
            <a:chExt cx="923925" cy="348813"/>
          </a:xfrm>
        </p:grpSpPr>
        <p:sp>
          <p:nvSpPr>
            <p:cNvPr id="49" name="Rounded Rectangle 48"/>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p:cNvGrpSpPr/>
            <p:nvPr/>
          </p:nvGrpSpPr>
          <p:grpSpPr>
            <a:xfrm>
              <a:off x="5675177" y="6473006"/>
              <a:ext cx="841647" cy="348813"/>
              <a:chOff x="6174243" y="6473006"/>
              <a:chExt cx="841647" cy="348813"/>
            </a:xfrm>
          </p:grpSpPr>
          <p:grpSp>
            <p:nvGrpSpPr>
              <p:cNvPr id="51" name="Group 50"/>
              <p:cNvGrpSpPr/>
              <p:nvPr/>
            </p:nvGrpSpPr>
            <p:grpSpPr>
              <a:xfrm>
                <a:off x="6833010" y="6570694"/>
                <a:ext cx="182880" cy="182880"/>
                <a:chOff x="5794754" y="6385951"/>
                <a:chExt cx="596348" cy="598867"/>
              </a:xfrm>
            </p:grpSpPr>
            <p:sp>
              <p:nvSpPr>
                <p:cNvPr id="58"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9" name="Group 58"/>
                <p:cNvGrpSpPr/>
                <p:nvPr/>
              </p:nvGrpSpPr>
              <p:grpSpPr>
                <a:xfrm>
                  <a:off x="5946646" y="6625274"/>
                  <a:ext cx="298708" cy="149354"/>
                  <a:chOff x="9820952" y="3104564"/>
                  <a:chExt cx="274321" cy="137160"/>
                </a:xfrm>
              </p:grpSpPr>
              <p:cxnSp>
                <p:nvCxnSpPr>
                  <p:cNvPr id="60" name="Straight Connector 59"/>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52" name="Group 51"/>
              <p:cNvGrpSpPr/>
              <p:nvPr/>
            </p:nvGrpSpPr>
            <p:grpSpPr>
              <a:xfrm rot="10800000">
                <a:off x="6174243" y="6569734"/>
                <a:ext cx="182880" cy="182880"/>
                <a:chOff x="5794754" y="6354763"/>
                <a:chExt cx="596348" cy="598867"/>
              </a:xfrm>
            </p:grpSpPr>
            <p:sp>
              <p:nvSpPr>
                <p:cNvPr id="54"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5" name="Group 54"/>
                <p:cNvGrpSpPr/>
                <p:nvPr/>
              </p:nvGrpSpPr>
              <p:grpSpPr>
                <a:xfrm>
                  <a:off x="5946646" y="6594086"/>
                  <a:ext cx="298708" cy="149354"/>
                  <a:chOff x="9820952" y="3075924"/>
                  <a:chExt cx="274321" cy="137160"/>
                </a:xfrm>
              </p:grpSpPr>
              <p:cxnSp>
                <p:nvCxnSpPr>
                  <p:cNvPr id="56" name="Straight Connector 55"/>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53" name="TextBox 52"/>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2 of </a:t>
                </a:r>
                <a:r>
                  <a:rPr lang="en-US" altLang="en-US" sz="1200" dirty="0">
                    <a:solidFill>
                      <a:srgbClr val="6A6A6A"/>
                    </a:solidFill>
                    <a:latin typeface="AIA Everest" panose="00000500000000000000" pitchFamily="2" charset="0"/>
                  </a:rPr>
                  <a:t>3</a:t>
                </a:r>
              </a:p>
            </p:txBody>
          </p:sp>
        </p:grpSp>
      </p:grpSp>
      <p:grpSp>
        <p:nvGrpSpPr>
          <p:cNvPr id="3" name="Group 2"/>
          <p:cNvGrpSpPr/>
          <p:nvPr/>
        </p:nvGrpSpPr>
        <p:grpSpPr>
          <a:xfrm>
            <a:off x="4150656" y="1873818"/>
            <a:ext cx="3890688" cy="2816967"/>
            <a:chOff x="3517468" y="2127818"/>
            <a:chExt cx="3890688" cy="2816967"/>
          </a:xfrm>
        </p:grpSpPr>
        <p:sp>
          <p:nvSpPr>
            <p:cNvPr id="66" name="Freeform 65"/>
            <p:cNvSpPr/>
            <p:nvPr/>
          </p:nvSpPr>
          <p:spPr>
            <a:xfrm>
              <a:off x="3910354" y="2817465"/>
              <a:ext cx="1478552" cy="1043907"/>
            </a:xfrm>
            <a:custGeom>
              <a:avLst/>
              <a:gdLst>
                <a:gd name="connsiteX0" fmla="*/ 1615798 w 3230614"/>
                <a:gd name="connsiteY0" fmla="*/ 0 h 2280919"/>
                <a:gd name="connsiteX1" fmla="*/ 3075194 w 3230614"/>
                <a:gd name="connsiteY1" fmla="*/ 523910 h 2280919"/>
                <a:gd name="connsiteX2" fmla="*/ 3230614 w 3230614"/>
                <a:gd name="connsiteY2" fmla="*/ 665165 h 2280919"/>
                <a:gd name="connsiteX3" fmla="*/ 1614861 w 3230614"/>
                <a:gd name="connsiteY3" fmla="*/ 2280919 h 2280919"/>
                <a:gd name="connsiteX4" fmla="*/ 0 w 3230614"/>
                <a:gd name="connsiteY4" fmla="*/ 666058 h 2280919"/>
                <a:gd name="connsiteX5" fmla="*/ 156402 w 3230614"/>
                <a:gd name="connsiteY5" fmla="*/ 523910 h 2280919"/>
                <a:gd name="connsiteX6" fmla="*/ 1615798 w 3230614"/>
                <a:gd name="connsiteY6" fmla="*/ 0 h 228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0614" h="2280919">
                  <a:moveTo>
                    <a:pt x="1615798" y="0"/>
                  </a:moveTo>
                  <a:cubicBezTo>
                    <a:pt x="2170161" y="0"/>
                    <a:pt x="2678602" y="196612"/>
                    <a:pt x="3075194" y="523910"/>
                  </a:cubicBezTo>
                  <a:lnTo>
                    <a:pt x="3230614" y="665165"/>
                  </a:lnTo>
                  <a:lnTo>
                    <a:pt x="1614861" y="2280919"/>
                  </a:lnTo>
                  <a:lnTo>
                    <a:pt x="0" y="666058"/>
                  </a:lnTo>
                  <a:lnTo>
                    <a:pt x="156402" y="523910"/>
                  </a:lnTo>
                  <a:cubicBezTo>
                    <a:pt x="552995" y="196612"/>
                    <a:pt x="1061436" y="0"/>
                    <a:pt x="1615798" y="0"/>
                  </a:cubicBezTo>
                  <a:close/>
                </a:path>
              </a:pathLst>
            </a:custGeom>
            <a:solidFill>
              <a:srgbClr val="1F78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rot="18900000">
              <a:off x="4953763" y="3423459"/>
              <a:ext cx="1042428" cy="1041684"/>
            </a:xfrm>
            <a:custGeom>
              <a:avLst/>
              <a:gdLst>
                <a:gd name="connsiteX0" fmla="*/ 2277689 w 2277689"/>
                <a:gd name="connsiteY0" fmla="*/ 0 h 2276063"/>
                <a:gd name="connsiteX1" fmla="*/ 2277689 w 2277689"/>
                <a:gd name="connsiteY1" fmla="*/ 2276063 h 2276063"/>
                <a:gd name="connsiteX2" fmla="*/ 2073562 w 2277689"/>
                <a:gd name="connsiteY2" fmla="*/ 2266317 h 2276063"/>
                <a:gd name="connsiteX3" fmla="*/ 671153 w 2277689"/>
                <a:gd name="connsiteY3" fmla="*/ 1604828 h 2276063"/>
                <a:gd name="connsiteX4" fmla="*/ 9664 w 2277689"/>
                <a:gd name="connsiteY4" fmla="*/ 202419 h 2276063"/>
                <a:gd name="connsiteX5" fmla="*/ 0 w 2277689"/>
                <a:gd name="connsiteY5" fmla="*/ 0 h 2276063"/>
                <a:gd name="connsiteX6" fmla="*/ 2277689 w 2277689"/>
                <a:gd name="connsiteY6" fmla="*/ 0 h 2276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689" h="2276063">
                  <a:moveTo>
                    <a:pt x="2277689" y="0"/>
                  </a:moveTo>
                  <a:lnTo>
                    <a:pt x="2277689" y="2276063"/>
                  </a:lnTo>
                  <a:lnTo>
                    <a:pt x="2073562" y="2266317"/>
                  </a:lnTo>
                  <a:cubicBezTo>
                    <a:pt x="1561694" y="2217318"/>
                    <a:pt x="1063146" y="1996822"/>
                    <a:pt x="671153" y="1604828"/>
                  </a:cubicBezTo>
                  <a:cubicBezTo>
                    <a:pt x="279159" y="1212835"/>
                    <a:pt x="58663" y="714287"/>
                    <a:pt x="9664" y="202419"/>
                  </a:cubicBezTo>
                  <a:lnTo>
                    <a:pt x="0" y="0"/>
                  </a:lnTo>
                  <a:lnTo>
                    <a:pt x="2277689" y="0"/>
                  </a:lnTo>
                  <a:close/>
                </a:path>
              </a:pathLst>
            </a:custGeom>
            <a:solidFill>
              <a:srgbClr val="88B9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2700000">
              <a:off x="5771857" y="2604591"/>
              <a:ext cx="1045805" cy="1044802"/>
            </a:xfrm>
            <a:custGeom>
              <a:avLst/>
              <a:gdLst>
                <a:gd name="connsiteX0" fmla="*/ 671463 w 2285067"/>
                <a:gd name="connsiteY0" fmla="*/ 671572 h 2282876"/>
                <a:gd name="connsiteX1" fmla="*/ 2073872 w 2285067"/>
                <a:gd name="connsiteY1" fmla="*/ 10084 h 2282876"/>
                <a:gd name="connsiteX2" fmla="*/ 2285067 w 2285067"/>
                <a:gd name="connsiteY2" fmla="*/ 0 h 2282876"/>
                <a:gd name="connsiteX3" fmla="*/ 2285067 w 2285067"/>
                <a:gd name="connsiteY3" fmla="*/ 2282876 h 2282876"/>
                <a:gd name="connsiteX4" fmla="*/ 0 w 2285067"/>
                <a:gd name="connsiteY4" fmla="*/ 2282876 h 2282876"/>
                <a:gd name="connsiteX5" fmla="*/ 9974 w 2285067"/>
                <a:gd name="connsiteY5" fmla="*/ 2073982 h 2282876"/>
                <a:gd name="connsiteX6" fmla="*/ 671463 w 2285067"/>
                <a:gd name="connsiteY6" fmla="*/ 671572 h 228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067" h="2282876">
                  <a:moveTo>
                    <a:pt x="671463" y="671572"/>
                  </a:moveTo>
                  <a:cubicBezTo>
                    <a:pt x="1063456" y="279579"/>
                    <a:pt x="1562004" y="59082"/>
                    <a:pt x="2073872" y="10084"/>
                  </a:cubicBezTo>
                  <a:lnTo>
                    <a:pt x="2285067" y="0"/>
                  </a:lnTo>
                  <a:lnTo>
                    <a:pt x="2285067" y="2282876"/>
                  </a:lnTo>
                  <a:lnTo>
                    <a:pt x="0" y="2282876"/>
                  </a:lnTo>
                  <a:lnTo>
                    <a:pt x="9974" y="2073982"/>
                  </a:lnTo>
                  <a:cubicBezTo>
                    <a:pt x="58973" y="1562114"/>
                    <a:pt x="279469" y="1063566"/>
                    <a:pt x="671463" y="671572"/>
                  </a:cubicBezTo>
                  <a:close/>
                </a:path>
              </a:pathLst>
            </a:cu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p:nvSpPr>
          <p:spPr>
            <a:xfrm>
              <a:off x="4354408" y="2857511"/>
              <a:ext cx="552566" cy="769441"/>
            </a:xfrm>
            <a:prstGeom prst="rect">
              <a:avLst/>
            </a:prstGeom>
            <a:noFill/>
          </p:spPr>
          <p:txBody>
            <a:bodyPr wrap="square" rtlCol="0">
              <a:spAutoFit/>
            </a:bodyPr>
            <a:lstStyle/>
            <a:p>
              <a:pPr algn="ctr"/>
              <a:r>
                <a:rPr lang="en-US" sz="4400" dirty="0" smtClean="0">
                  <a:solidFill>
                    <a:schemeClr val="bg1"/>
                  </a:solidFill>
                  <a:latin typeface="AIA Everest" panose="00000500000000000000" pitchFamily="2" charset="0"/>
                  <a:cs typeface="AIA" panose="02000506000000020004" pitchFamily="2" charset="-34"/>
                </a:rPr>
                <a:t>1</a:t>
              </a:r>
              <a:endParaRPr lang="en-US" sz="4400" dirty="0">
                <a:solidFill>
                  <a:schemeClr val="bg1"/>
                </a:solidFill>
                <a:latin typeface="AIA Everest" panose="00000500000000000000" pitchFamily="2" charset="0"/>
                <a:cs typeface="AIA" panose="02000506000000020004" pitchFamily="2" charset="-34"/>
              </a:endParaRPr>
            </a:p>
          </p:txBody>
        </p:sp>
        <p:sp>
          <p:nvSpPr>
            <p:cNvPr id="70" name="TextBox 69"/>
            <p:cNvSpPr txBox="1"/>
            <p:nvPr/>
          </p:nvSpPr>
          <p:spPr>
            <a:xfrm>
              <a:off x="5193599" y="3379012"/>
              <a:ext cx="552566" cy="769441"/>
            </a:xfrm>
            <a:prstGeom prst="rect">
              <a:avLst/>
            </a:prstGeom>
            <a:noFill/>
          </p:spPr>
          <p:txBody>
            <a:bodyPr wrap="square" rtlCol="0">
              <a:spAutoFit/>
            </a:bodyPr>
            <a:lstStyle/>
            <a:p>
              <a:pPr algn="ctr"/>
              <a:r>
                <a:rPr lang="en-US" sz="4400" dirty="0" smtClean="0">
                  <a:solidFill>
                    <a:schemeClr val="bg1"/>
                  </a:solidFill>
                  <a:latin typeface="AIA Everest" panose="00000500000000000000" pitchFamily="2" charset="0"/>
                  <a:cs typeface="AIA" panose="02000506000000020004" pitchFamily="2" charset="-34"/>
                </a:rPr>
                <a:t>2</a:t>
              </a:r>
              <a:endParaRPr lang="en-US" sz="4400" dirty="0">
                <a:solidFill>
                  <a:schemeClr val="bg1"/>
                </a:solidFill>
                <a:latin typeface="AIA Everest" panose="00000500000000000000" pitchFamily="2" charset="0"/>
                <a:cs typeface="AIA" panose="02000506000000020004" pitchFamily="2" charset="-34"/>
              </a:endParaRPr>
            </a:p>
          </p:txBody>
        </p:sp>
        <p:sp>
          <p:nvSpPr>
            <p:cNvPr id="71" name="TextBox 70"/>
            <p:cNvSpPr txBox="1"/>
            <p:nvPr/>
          </p:nvSpPr>
          <p:spPr>
            <a:xfrm>
              <a:off x="5987853" y="2853959"/>
              <a:ext cx="552566" cy="769441"/>
            </a:xfrm>
            <a:prstGeom prst="rect">
              <a:avLst/>
            </a:prstGeom>
            <a:noFill/>
          </p:spPr>
          <p:txBody>
            <a:bodyPr wrap="square" rtlCol="0">
              <a:spAutoFit/>
            </a:bodyPr>
            <a:lstStyle/>
            <a:p>
              <a:pPr algn="ctr"/>
              <a:r>
                <a:rPr lang="en-US" sz="4400" dirty="0">
                  <a:solidFill>
                    <a:schemeClr val="bg1"/>
                  </a:solidFill>
                  <a:latin typeface="AIA Everest" panose="00000500000000000000" pitchFamily="2" charset="0"/>
                  <a:cs typeface="AIA" panose="02000506000000020004" pitchFamily="2" charset="-34"/>
                </a:rPr>
                <a:t>3</a:t>
              </a:r>
            </a:p>
          </p:txBody>
        </p:sp>
        <p:sp>
          <p:nvSpPr>
            <p:cNvPr id="72" name="Arc 71"/>
            <p:cNvSpPr/>
            <p:nvPr/>
          </p:nvSpPr>
          <p:spPr>
            <a:xfrm>
              <a:off x="3517468" y="2693210"/>
              <a:ext cx="2251575" cy="2251575"/>
            </a:xfrm>
            <a:prstGeom prst="arc">
              <a:avLst>
                <a:gd name="adj1" fmla="val 13462316"/>
                <a:gd name="adj2" fmla="val 18692712"/>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Arc 72"/>
            <p:cNvSpPr/>
            <p:nvPr/>
          </p:nvSpPr>
          <p:spPr>
            <a:xfrm>
              <a:off x="5156581" y="2693210"/>
              <a:ext cx="2251575" cy="2251575"/>
            </a:xfrm>
            <a:prstGeom prst="arc">
              <a:avLst>
                <a:gd name="adj1" fmla="val 13728464"/>
                <a:gd name="adj2" fmla="val 18753767"/>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Arc 73"/>
            <p:cNvSpPr/>
            <p:nvPr/>
          </p:nvSpPr>
          <p:spPr>
            <a:xfrm rot="10800000">
              <a:off x="4356400" y="2127818"/>
              <a:ext cx="2251575" cy="2251575"/>
            </a:xfrm>
            <a:prstGeom prst="arc">
              <a:avLst>
                <a:gd name="adj1" fmla="val 13914202"/>
                <a:gd name="adj2" fmla="val 19002311"/>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Isosceles Triangle 74"/>
            <p:cNvSpPr/>
            <p:nvPr/>
          </p:nvSpPr>
          <p:spPr>
            <a:xfrm rot="8100000">
              <a:off x="5272700" y="2884236"/>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Isosceles Triangle 75"/>
            <p:cNvSpPr/>
            <p:nvPr/>
          </p:nvSpPr>
          <p:spPr>
            <a:xfrm rot="8100000">
              <a:off x="6943754" y="2923378"/>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Isosceles Triangle 76"/>
            <p:cNvSpPr/>
            <p:nvPr/>
          </p:nvSpPr>
          <p:spPr>
            <a:xfrm rot="3134390">
              <a:off x="6138476" y="4037736"/>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p:cNvGrpSpPr/>
          <p:nvPr/>
        </p:nvGrpSpPr>
        <p:grpSpPr>
          <a:xfrm>
            <a:off x="280799" y="2459715"/>
            <a:ext cx="3888489" cy="1533239"/>
            <a:chOff x="280799" y="2405104"/>
            <a:chExt cx="3888489" cy="1533239"/>
          </a:xfrm>
        </p:grpSpPr>
        <p:sp>
          <p:nvSpPr>
            <p:cNvPr id="43" name="Rectangle 42"/>
            <p:cNvSpPr/>
            <p:nvPr/>
          </p:nvSpPr>
          <p:spPr>
            <a:xfrm>
              <a:off x="280799" y="2405104"/>
              <a:ext cx="3888489" cy="405888"/>
            </a:xfrm>
            <a:prstGeom prst="rect">
              <a:avLst/>
            </a:prstGeom>
            <a:solidFill>
              <a:srgbClr val="1F78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45" name="Rectangle 44"/>
            <p:cNvSpPr/>
            <p:nvPr/>
          </p:nvSpPr>
          <p:spPr>
            <a:xfrm>
              <a:off x="280799" y="2836865"/>
              <a:ext cx="3888489" cy="1101478"/>
            </a:xfrm>
            <a:prstGeom prst="rect">
              <a:avLst/>
            </a:prstGeom>
            <a:solidFill>
              <a:srgbClr val="DFEF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62" name="TextBox 61"/>
            <p:cNvSpPr txBox="1"/>
            <p:nvPr/>
          </p:nvSpPr>
          <p:spPr>
            <a:xfrm>
              <a:off x="466370" y="2440838"/>
              <a:ext cx="3554225" cy="369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TARGET IDENTIFICATION</a:t>
              </a:r>
              <a:endParaRPr lang="en-US" dirty="0">
                <a:solidFill>
                  <a:schemeClr val="bg1"/>
                </a:solidFill>
                <a:latin typeface="AIA Everest Condensed Medium" panose="00000606000000000000" pitchFamily="2" charset="0"/>
              </a:endParaRPr>
            </a:p>
          </p:txBody>
        </p:sp>
        <p:sp>
          <p:nvSpPr>
            <p:cNvPr id="44" name="TextBox 43"/>
            <p:cNvSpPr txBox="1"/>
            <p:nvPr/>
          </p:nvSpPr>
          <p:spPr>
            <a:xfrm>
              <a:off x="495866" y="2951876"/>
              <a:ext cx="3554225" cy="830997"/>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dirty="0" smtClean="0"/>
                <a:t>Periodically </a:t>
              </a:r>
              <a:r>
                <a:rPr lang="en-US" dirty="0"/>
                <a:t>perform market scans and conduct </a:t>
              </a:r>
              <a:r>
                <a:rPr lang="en-US" dirty="0" smtClean="0"/>
                <a:t>high-level </a:t>
              </a:r>
              <a:r>
                <a:rPr lang="en-US" dirty="0"/>
                <a:t>opportunity sizing on short-listed names​.</a:t>
              </a:r>
            </a:p>
          </p:txBody>
        </p:sp>
      </p:grpSp>
      <p:sp>
        <p:nvSpPr>
          <p:cNvPr id="84" name="Rectangle 83"/>
          <p:cNvSpPr/>
          <p:nvPr/>
        </p:nvSpPr>
        <p:spPr>
          <a:xfrm>
            <a:off x="8079044" y="2080391"/>
            <a:ext cx="3922456" cy="737954"/>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6" name="TextBox 85"/>
          <p:cNvSpPr txBox="1"/>
          <p:nvPr/>
        </p:nvSpPr>
        <p:spPr>
          <a:xfrm>
            <a:off x="8166538" y="2122323"/>
            <a:ext cx="3754522" cy="646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INITIAL ASSESSMENT FOR STRATEGIC INVESTMENT COMMITTEE (SIC) ENDORSEMENT</a:t>
            </a:r>
            <a:endParaRPr lang="en-US" sz="1800" dirty="0">
              <a:solidFill>
                <a:schemeClr val="bg1"/>
              </a:solidFill>
              <a:latin typeface="AIA Everest Condensed Medium" panose="00000606000000000000" pitchFamily="2" charset="0"/>
            </a:endParaRPr>
          </a:p>
        </p:txBody>
      </p:sp>
      <p:grpSp>
        <p:nvGrpSpPr>
          <p:cNvPr id="6" name="Group 5"/>
          <p:cNvGrpSpPr/>
          <p:nvPr/>
        </p:nvGrpSpPr>
        <p:grpSpPr>
          <a:xfrm>
            <a:off x="2806239" y="4565052"/>
            <a:ext cx="6579522" cy="1128009"/>
            <a:chOff x="2806239" y="4501552"/>
            <a:chExt cx="6579522" cy="1128009"/>
          </a:xfrm>
        </p:grpSpPr>
        <p:sp>
          <p:nvSpPr>
            <p:cNvPr id="89" name="Rectangle 88"/>
            <p:cNvSpPr/>
            <p:nvPr/>
          </p:nvSpPr>
          <p:spPr>
            <a:xfrm>
              <a:off x="2806239" y="4501552"/>
              <a:ext cx="6579522" cy="372920"/>
            </a:xfrm>
            <a:prstGeom prst="rect">
              <a:avLst/>
            </a:prstGeom>
            <a:solidFill>
              <a:srgbClr val="88B9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0" name="Rectangle 89"/>
            <p:cNvSpPr/>
            <p:nvPr/>
          </p:nvSpPr>
          <p:spPr>
            <a:xfrm>
              <a:off x="2806341" y="4896924"/>
              <a:ext cx="6579318" cy="732637"/>
            </a:xfrm>
            <a:prstGeom prst="rect">
              <a:avLst/>
            </a:prstGeom>
            <a:solidFill>
              <a:srgbClr val="ECF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1" name="TextBox 90"/>
            <p:cNvSpPr txBox="1"/>
            <p:nvPr/>
          </p:nvSpPr>
          <p:spPr>
            <a:xfrm>
              <a:off x="3987249" y="4506165"/>
              <a:ext cx="4217503" cy="369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PURSUIT PLAN</a:t>
              </a:r>
              <a:endParaRPr lang="en-US" sz="1800" dirty="0">
                <a:solidFill>
                  <a:schemeClr val="bg1"/>
                </a:solidFill>
                <a:latin typeface="AIA Everest Condensed Medium" panose="00000606000000000000" pitchFamily="2" charset="0"/>
              </a:endParaRPr>
            </a:p>
          </p:txBody>
        </p:sp>
        <p:sp>
          <p:nvSpPr>
            <p:cNvPr id="92" name="TextBox 91"/>
            <p:cNvSpPr txBox="1"/>
            <p:nvPr/>
          </p:nvSpPr>
          <p:spPr>
            <a:xfrm>
              <a:off x="2971800" y="4965667"/>
              <a:ext cx="6248400" cy="584775"/>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dirty="0"/>
                <a:t>Leverage Group-wide expertise and network for a holistic engagement across target partner’s Board, Management and working teams​.​</a:t>
              </a:r>
            </a:p>
          </p:txBody>
        </p:sp>
      </p:grpSp>
      <p:grpSp>
        <p:nvGrpSpPr>
          <p:cNvPr id="83" name="Group 82"/>
          <p:cNvGrpSpPr/>
          <p:nvPr/>
        </p:nvGrpSpPr>
        <p:grpSpPr>
          <a:xfrm>
            <a:off x="140456" y="879874"/>
            <a:ext cx="11909921" cy="458191"/>
            <a:chOff x="140456" y="879874"/>
            <a:chExt cx="11909921" cy="458191"/>
          </a:xfrm>
        </p:grpSpPr>
        <p:sp>
          <p:nvSpPr>
            <p:cNvPr id="85" name="Rectangle 84"/>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87" name="Rectangle 86"/>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88" name="Picture 8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15568" y="928751"/>
              <a:ext cx="359446" cy="359446"/>
            </a:xfrm>
            <a:prstGeom prst="rect">
              <a:avLst/>
            </a:prstGeom>
          </p:spPr>
        </p:pic>
        <p:pic>
          <p:nvPicPr>
            <p:cNvPr id="93" name="Picture 9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0262" y="903959"/>
              <a:ext cx="398410" cy="398410"/>
            </a:xfrm>
            <a:prstGeom prst="rect">
              <a:avLst/>
            </a:prstGeom>
          </p:spPr>
        </p:pic>
        <p:sp>
          <p:nvSpPr>
            <p:cNvPr id="94" name="Rectangle 93"/>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95" name="Picture 9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96" name="Rectangle 95"/>
            <p:cNvSpPr>
              <a:spLocks noChangeAspect="1"/>
            </p:cNvSpPr>
            <p:nvPr/>
          </p:nvSpPr>
          <p:spPr>
            <a:xfrm>
              <a:off x="11066691"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63" name="TextBox 62"/>
          <p:cNvSpPr txBox="1"/>
          <p:nvPr/>
        </p:nvSpPr>
        <p:spPr>
          <a:xfrm>
            <a:off x="2399572" y="1742828"/>
            <a:ext cx="739285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smtClean="0"/>
              <a:t>​​Click </a:t>
            </a:r>
            <a:r>
              <a:rPr lang="en-US" dirty="0"/>
              <a:t>each step to learn more about the critical aspects of this process.​​</a:t>
            </a:r>
          </a:p>
        </p:txBody>
      </p:sp>
    </p:spTree>
    <p:extLst>
      <p:ext uri="{BB962C8B-B14F-4D97-AF65-F5344CB8AC3E}">
        <p14:creationId xmlns:p14="http://schemas.microsoft.com/office/powerpoint/2010/main" val="35956091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AutoShape 3"/>
          <p:cNvSpPr>
            <a:spLocks noChangeAspect="1" noChangeArrowheads="1" noTextEdit="1"/>
          </p:cNvSpPr>
          <p:nvPr/>
        </p:nvSpPr>
        <p:spPr bwMode="auto">
          <a:xfrm rot="2700000">
            <a:off x="3484418" y="1754016"/>
            <a:ext cx="4232992" cy="4230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8" name="Group 47"/>
          <p:cNvGrpSpPr/>
          <p:nvPr/>
        </p:nvGrpSpPr>
        <p:grpSpPr>
          <a:xfrm>
            <a:off x="5638800" y="6473006"/>
            <a:ext cx="923925" cy="348813"/>
            <a:chOff x="5638800" y="6473006"/>
            <a:chExt cx="923925" cy="348813"/>
          </a:xfrm>
        </p:grpSpPr>
        <p:sp>
          <p:nvSpPr>
            <p:cNvPr id="49" name="Rounded Rectangle 48"/>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p:cNvGrpSpPr/>
            <p:nvPr/>
          </p:nvGrpSpPr>
          <p:grpSpPr>
            <a:xfrm>
              <a:off x="5675177" y="6473006"/>
              <a:ext cx="841647" cy="348813"/>
              <a:chOff x="6174243" y="6473006"/>
              <a:chExt cx="841647" cy="348813"/>
            </a:xfrm>
          </p:grpSpPr>
          <p:grpSp>
            <p:nvGrpSpPr>
              <p:cNvPr id="51" name="Group 50"/>
              <p:cNvGrpSpPr/>
              <p:nvPr/>
            </p:nvGrpSpPr>
            <p:grpSpPr>
              <a:xfrm>
                <a:off x="6833010" y="6570694"/>
                <a:ext cx="182880" cy="182880"/>
                <a:chOff x="5794754" y="6385951"/>
                <a:chExt cx="596348" cy="598867"/>
              </a:xfrm>
            </p:grpSpPr>
            <p:sp>
              <p:nvSpPr>
                <p:cNvPr id="58"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9" name="Group 58"/>
                <p:cNvGrpSpPr/>
                <p:nvPr/>
              </p:nvGrpSpPr>
              <p:grpSpPr>
                <a:xfrm>
                  <a:off x="5946646" y="6625274"/>
                  <a:ext cx="298708" cy="149354"/>
                  <a:chOff x="9820952" y="3104564"/>
                  <a:chExt cx="274321" cy="137160"/>
                </a:xfrm>
              </p:grpSpPr>
              <p:cxnSp>
                <p:nvCxnSpPr>
                  <p:cNvPr id="60" name="Straight Connector 59"/>
                  <p:cNvCxnSpPr/>
                  <p:nvPr/>
                </p:nvCxnSpPr>
                <p:spPr>
                  <a:xfrm>
                    <a:off x="9820952" y="3104564"/>
                    <a:ext cx="134340"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9958112" y="310456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grpSp>
            <p:nvGrpSpPr>
              <p:cNvPr id="52" name="Group 51"/>
              <p:cNvGrpSpPr/>
              <p:nvPr/>
            </p:nvGrpSpPr>
            <p:grpSpPr>
              <a:xfrm rot="10800000">
                <a:off x="6174243" y="6569734"/>
                <a:ext cx="182880" cy="182880"/>
                <a:chOff x="5794754" y="6354763"/>
                <a:chExt cx="596348" cy="598867"/>
              </a:xfrm>
            </p:grpSpPr>
            <p:sp>
              <p:nvSpPr>
                <p:cNvPr id="54"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5" name="Group 54"/>
                <p:cNvGrpSpPr/>
                <p:nvPr/>
              </p:nvGrpSpPr>
              <p:grpSpPr>
                <a:xfrm>
                  <a:off x="5946646" y="6594086"/>
                  <a:ext cx="298708" cy="149354"/>
                  <a:chOff x="9820952" y="3075924"/>
                  <a:chExt cx="274321" cy="137160"/>
                </a:xfrm>
              </p:grpSpPr>
              <p:cxnSp>
                <p:nvCxnSpPr>
                  <p:cNvPr id="56" name="Straight Connector 55"/>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53" name="TextBox 52"/>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2 of </a:t>
                </a:r>
                <a:r>
                  <a:rPr lang="en-US" altLang="en-US" sz="1200" dirty="0">
                    <a:solidFill>
                      <a:srgbClr val="6A6A6A"/>
                    </a:solidFill>
                    <a:latin typeface="AIA Everest" panose="00000500000000000000" pitchFamily="2" charset="0"/>
                  </a:rPr>
                  <a:t>3</a:t>
                </a:r>
              </a:p>
            </p:txBody>
          </p:sp>
        </p:grpSp>
      </p:grpSp>
      <p:sp>
        <p:nvSpPr>
          <p:cNvPr id="44" name="TextBox 43"/>
          <p:cNvSpPr txBox="1"/>
          <p:nvPr/>
        </p:nvSpPr>
        <p:spPr>
          <a:xfrm>
            <a:off x="1182072" y="1032746"/>
            <a:ext cx="9827857" cy="430887"/>
          </a:xfrm>
          <a:prstGeom prst="rect">
            <a:avLst/>
          </a:prstGeom>
          <a:noFill/>
        </p:spPr>
        <p:txBody>
          <a:bodyPr wrap="square" rtlCol="0">
            <a:spAutoFit/>
          </a:bodyPr>
          <a:lstStyle/>
          <a:p>
            <a:pPr algn="ctr"/>
            <a:r>
              <a:rPr lang="en-US" sz="2200" dirty="0" smtClean="0">
                <a:solidFill>
                  <a:srgbClr val="2B343D"/>
                </a:solidFill>
                <a:latin typeface="AIA Everest Condensed Medium" panose="00000606000000000000" pitchFamily="2" charset="0"/>
                <a:cs typeface="AIA" panose="02000506000000020004" pitchFamily="2" charset="-34"/>
              </a:rPr>
              <a:t>PROCESS</a:t>
            </a:r>
            <a:endParaRPr lang="en-US" sz="2200" dirty="0">
              <a:solidFill>
                <a:srgbClr val="2B343D"/>
              </a:solidFill>
              <a:latin typeface="AIA Everest Condensed Medium" panose="00000606000000000000" pitchFamily="2" charset="0"/>
              <a:cs typeface="AIA" panose="02000506000000020004" pitchFamily="2" charset="-34"/>
            </a:endParaRPr>
          </a:p>
        </p:txBody>
      </p:sp>
      <p:sp>
        <p:nvSpPr>
          <p:cNvPr id="45" name="TextBox 44"/>
          <p:cNvSpPr txBox="1"/>
          <p:nvPr/>
        </p:nvSpPr>
        <p:spPr>
          <a:xfrm>
            <a:off x="1734388" y="5994262"/>
            <a:ext cx="8723224" cy="338554"/>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dirty="0"/>
              <a:t>Upon securing SIC endorsement, establish a cross-functional working team to execute next steps.​​</a:t>
            </a:r>
          </a:p>
        </p:txBody>
      </p:sp>
      <p:grpSp>
        <p:nvGrpSpPr>
          <p:cNvPr id="46" name="Group 45"/>
          <p:cNvGrpSpPr/>
          <p:nvPr/>
        </p:nvGrpSpPr>
        <p:grpSpPr>
          <a:xfrm>
            <a:off x="4150656" y="1873818"/>
            <a:ext cx="3890688" cy="2816967"/>
            <a:chOff x="3517468" y="2127818"/>
            <a:chExt cx="3890688" cy="2816967"/>
          </a:xfrm>
        </p:grpSpPr>
        <p:sp>
          <p:nvSpPr>
            <p:cNvPr id="47" name="Freeform 46"/>
            <p:cNvSpPr/>
            <p:nvPr/>
          </p:nvSpPr>
          <p:spPr>
            <a:xfrm>
              <a:off x="3910354" y="2817465"/>
              <a:ext cx="1478552" cy="1043907"/>
            </a:xfrm>
            <a:custGeom>
              <a:avLst/>
              <a:gdLst>
                <a:gd name="connsiteX0" fmla="*/ 1615798 w 3230614"/>
                <a:gd name="connsiteY0" fmla="*/ 0 h 2280919"/>
                <a:gd name="connsiteX1" fmla="*/ 3075194 w 3230614"/>
                <a:gd name="connsiteY1" fmla="*/ 523910 h 2280919"/>
                <a:gd name="connsiteX2" fmla="*/ 3230614 w 3230614"/>
                <a:gd name="connsiteY2" fmla="*/ 665165 h 2280919"/>
                <a:gd name="connsiteX3" fmla="*/ 1614861 w 3230614"/>
                <a:gd name="connsiteY3" fmla="*/ 2280919 h 2280919"/>
                <a:gd name="connsiteX4" fmla="*/ 0 w 3230614"/>
                <a:gd name="connsiteY4" fmla="*/ 666058 h 2280919"/>
                <a:gd name="connsiteX5" fmla="*/ 156402 w 3230614"/>
                <a:gd name="connsiteY5" fmla="*/ 523910 h 2280919"/>
                <a:gd name="connsiteX6" fmla="*/ 1615798 w 3230614"/>
                <a:gd name="connsiteY6" fmla="*/ 0 h 228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0614" h="2280919">
                  <a:moveTo>
                    <a:pt x="1615798" y="0"/>
                  </a:moveTo>
                  <a:cubicBezTo>
                    <a:pt x="2170161" y="0"/>
                    <a:pt x="2678602" y="196612"/>
                    <a:pt x="3075194" y="523910"/>
                  </a:cubicBezTo>
                  <a:lnTo>
                    <a:pt x="3230614" y="665165"/>
                  </a:lnTo>
                  <a:lnTo>
                    <a:pt x="1614861" y="2280919"/>
                  </a:lnTo>
                  <a:lnTo>
                    <a:pt x="0" y="666058"/>
                  </a:lnTo>
                  <a:lnTo>
                    <a:pt x="156402" y="523910"/>
                  </a:lnTo>
                  <a:cubicBezTo>
                    <a:pt x="552995" y="196612"/>
                    <a:pt x="1061436" y="0"/>
                    <a:pt x="1615798" y="0"/>
                  </a:cubicBezTo>
                  <a:close/>
                </a:path>
              </a:pathLst>
            </a:custGeom>
            <a:solidFill>
              <a:srgbClr val="1F78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p:cNvSpPr/>
            <p:nvPr/>
          </p:nvSpPr>
          <p:spPr>
            <a:xfrm rot="18900000">
              <a:off x="4953763" y="3423459"/>
              <a:ext cx="1042428" cy="1041684"/>
            </a:xfrm>
            <a:custGeom>
              <a:avLst/>
              <a:gdLst>
                <a:gd name="connsiteX0" fmla="*/ 2277689 w 2277689"/>
                <a:gd name="connsiteY0" fmla="*/ 0 h 2276063"/>
                <a:gd name="connsiteX1" fmla="*/ 2277689 w 2277689"/>
                <a:gd name="connsiteY1" fmla="*/ 2276063 h 2276063"/>
                <a:gd name="connsiteX2" fmla="*/ 2073562 w 2277689"/>
                <a:gd name="connsiteY2" fmla="*/ 2266317 h 2276063"/>
                <a:gd name="connsiteX3" fmla="*/ 671153 w 2277689"/>
                <a:gd name="connsiteY3" fmla="*/ 1604828 h 2276063"/>
                <a:gd name="connsiteX4" fmla="*/ 9664 w 2277689"/>
                <a:gd name="connsiteY4" fmla="*/ 202419 h 2276063"/>
                <a:gd name="connsiteX5" fmla="*/ 0 w 2277689"/>
                <a:gd name="connsiteY5" fmla="*/ 0 h 2276063"/>
                <a:gd name="connsiteX6" fmla="*/ 2277689 w 2277689"/>
                <a:gd name="connsiteY6" fmla="*/ 0 h 2276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689" h="2276063">
                  <a:moveTo>
                    <a:pt x="2277689" y="0"/>
                  </a:moveTo>
                  <a:lnTo>
                    <a:pt x="2277689" y="2276063"/>
                  </a:lnTo>
                  <a:lnTo>
                    <a:pt x="2073562" y="2266317"/>
                  </a:lnTo>
                  <a:cubicBezTo>
                    <a:pt x="1561694" y="2217318"/>
                    <a:pt x="1063146" y="1996822"/>
                    <a:pt x="671153" y="1604828"/>
                  </a:cubicBezTo>
                  <a:cubicBezTo>
                    <a:pt x="279159" y="1212835"/>
                    <a:pt x="58663" y="714287"/>
                    <a:pt x="9664" y="202419"/>
                  </a:cubicBezTo>
                  <a:lnTo>
                    <a:pt x="0" y="0"/>
                  </a:lnTo>
                  <a:lnTo>
                    <a:pt x="2277689" y="0"/>
                  </a:lnTo>
                  <a:close/>
                </a:path>
              </a:pathLst>
            </a:custGeom>
            <a:solidFill>
              <a:srgbClr val="88B9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78"/>
            <p:cNvSpPr/>
            <p:nvPr/>
          </p:nvSpPr>
          <p:spPr>
            <a:xfrm rot="2700000">
              <a:off x="5771857" y="2604591"/>
              <a:ext cx="1045805" cy="1044802"/>
            </a:xfrm>
            <a:custGeom>
              <a:avLst/>
              <a:gdLst>
                <a:gd name="connsiteX0" fmla="*/ 671463 w 2285067"/>
                <a:gd name="connsiteY0" fmla="*/ 671572 h 2282876"/>
                <a:gd name="connsiteX1" fmla="*/ 2073872 w 2285067"/>
                <a:gd name="connsiteY1" fmla="*/ 10084 h 2282876"/>
                <a:gd name="connsiteX2" fmla="*/ 2285067 w 2285067"/>
                <a:gd name="connsiteY2" fmla="*/ 0 h 2282876"/>
                <a:gd name="connsiteX3" fmla="*/ 2285067 w 2285067"/>
                <a:gd name="connsiteY3" fmla="*/ 2282876 h 2282876"/>
                <a:gd name="connsiteX4" fmla="*/ 0 w 2285067"/>
                <a:gd name="connsiteY4" fmla="*/ 2282876 h 2282876"/>
                <a:gd name="connsiteX5" fmla="*/ 9974 w 2285067"/>
                <a:gd name="connsiteY5" fmla="*/ 2073982 h 2282876"/>
                <a:gd name="connsiteX6" fmla="*/ 671463 w 2285067"/>
                <a:gd name="connsiteY6" fmla="*/ 671572 h 228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5067" h="2282876">
                  <a:moveTo>
                    <a:pt x="671463" y="671572"/>
                  </a:moveTo>
                  <a:cubicBezTo>
                    <a:pt x="1063456" y="279579"/>
                    <a:pt x="1562004" y="59082"/>
                    <a:pt x="2073872" y="10084"/>
                  </a:cubicBezTo>
                  <a:lnTo>
                    <a:pt x="2285067" y="0"/>
                  </a:lnTo>
                  <a:lnTo>
                    <a:pt x="2285067" y="2282876"/>
                  </a:lnTo>
                  <a:lnTo>
                    <a:pt x="0" y="2282876"/>
                  </a:lnTo>
                  <a:lnTo>
                    <a:pt x="9974" y="2073982"/>
                  </a:lnTo>
                  <a:cubicBezTo>
                    <a:pt x="58973" y="1562114"/>
                    <a:pt x="279469" y="1063566"/>
                    <a:pt x="671463" y="671572"/>
                  </a:cubicBezTo>
                  <a:close/>
                </a:path>
              </a:pathLst>
            </a:custGeom>
            <a:solidFill>
              <a:srgbClr val="4C47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p:cNvSpPr txBox="1"/>
            <p:nvPr/>
          </p:nvSpPr>
          <p:spPr>
            <a:xfrm>
              <a:off x="4354408" y="2857511"/>
              <a:ext cx="552566" cy="769441"/>
            </a:xfrm>
            <a:prstGeom prst="rect">
              <a:avLst/>
            </a:prstGeom>
            <a:noFill/>
          </p:spPr>
          <p:txBody>
            <a:bodyPr wrap="square" rtlCol="0">
              <a:spAutoFit/>
            </a:bodyPr>
            <a:lstStyle/>
            <a:p>
              <a:pPr algn="ctr"/>
              <a:r>
                <a:rPr lang="en-US" sz="4400" dirty="0" smtClean="0">
                  <a:solidFill>
                    <a:schemeClr val="bg1"/>
                  </a:solidFill>
                  <a:latin typeface="AIA Everest" panose="00000500000000000000" pitchFamily="2" charset="0"/>
                  <a:cs typeface="AIA" panose="02000506000000020004" pitchFamily="2" charset="-34"/>
                </a:rPr>
                <a:t>1</a:t>
              </a:r>
              <a:endParaRPr lang="en-US" sz="4400" dirty="0">
                <a:solidFill>
                  <a:schemeClr val="bg1"/>
                </a:solidFill>
                <a:latin typeface="AIA Everest" panose="00000500000000000000" pitchFamily="2" charset="0"/>
                <a:cs typeface="AIA" panose="02000506000000020004" pitchFamily="2" charset="-34"/>
              </a:endParaRPr>
            </a:p>
          </p:txBody>
        </p:sp>
        <p:sp>
          <p:nvSpPr>
            <p:cNvPr id="81" name="TextBox 80"/>
            <p:cNvSpPr txBox="1"/>
            <p:nvPr/>
          </p:nvSpPr>
          <p:spPr>
            <a:xfrm>
              <a:off x="5193599" y="3379012"/>
              <a:ext cx="552566" cy="769441"/>
            </a:xfrm>
            <a:prstGeom prst="rect">
              <a:avLst/>
            </a:prstGeom>
            <a:noFill/>
          </p:spPr>
          <p:txBody>
            <a:bodyPr wrap="square" rtlCol="0">
              <a:spAutoFit/>
            </a:bodyPr>
            <a:lstStyle/>
            <a:p>
              <a:pPr algn="ctr"/>
              <a:r>
                <a:rPr lang="en-US" sz="4400" dirty="0" smtClean="0">
                  <a:solidFill>
                    <a:schemeClr val="bg1"/>
                  </a:solidFill>
                  <a:latin typeface="AIA Everest" panose="00000500000000000000" pitchFamily="2" charset="0"/>
                  <a:cs typeface="AIA" panose="02000506000000020004" pitchFamily="2" charset="-34"/>
                </a:rPr>
                <a:t>2</a:t>
              </a:r>
              <a:endParaRPr lang="en-US" sz="4400" dirty="0">
                <a:solidFill>
                  <a:schemeClr val="bg1"/>
                </a:solidFill>
                <a:latin typeface="AIA Everest" panose="00000500000000000000" pitchFamily="2" charset="0"/>
                <a:cs typeface="AIA" panose="02000506000000020004" pitchFamily="2" charset="-34"/>
              </a:endParaRPr>
            </a:p>
          </p:txBody>
        </p:sp>
        <p:sp>
          <p:nvSpPr>
            <p:cNvPr id="82" name="TextBox 81"/>
            <p:cNvSpPr txBox="1"/>
            <p:nvPr/>
          </p:nvSpPr>
          <p:spPr>
            <a:xfrm>
              <a:off x="5987853" y="2853959"/>
              <a:ext cx="552566" cy="769441"/>
            </a:xfrm>
            <a:prstGeom prst="rect">
              <a:avLst/>
            </a:prstGeom>
            <a:noFill/>
          </p:spPr>
          <p:txBody>
            <a:bodyPr wrap="square" rtlCol="0">
              <a:spAutoFit/>
            </a:bodyPr>
            <a:lstStyle/>
            <a:p>
              <a:pPr algn="ctr"/>
              <a:r>
                <a:rPr lang="en-US" sz="4400" dirty="0">
                  <a:solidFill>
                    <a:schemeClr val="bg1"/>
                  </a:solidFill>
                  <a:latin typeface="AIA Everest" panose="00000500000000000000" pitchFamily="2" charset="0"/>
                  <a:cs typeface="AIA" panose="02000506000000020004" pitchFamily="2" charset="-34"/>
                </a:rPr>
                <a:t>3</a:t>
              </a:r>
            </a:p>
          </p:txBody>
        </p:sp>
        <p:sp>
          <p:nvSpPr>
            <p:cNvPr id="83" name="Arc 82"/>
            <p:cNvSpPr/>
            <p:nvPr/>
          </p:nvSpPr>
          <p:spPr>
            <a:xfrm>
              <a:off x="3517468" y="2693210"/>
              <a:ext cx="2251575" cy="2251575"/>
            </a:xfrm>
            <a:prstGeom prst="arc">
              <a:avLst>
                <a:gd name="adj1" fmla="val 13462316"/>
                <a:gd name="adj2" fmla="val 18692712"/>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Arc 83"/>
            <p:cNvSpPr/>
            <p:nvPr/>
          </p:nvSpPr>
          <p:spPr>
            <a:xfrm>
              <a:off x="5156581" y="2693210"/>
              <a:ext cx="2251575" cy="2251575"/>
            </a:xfrm>
            <a:prstGeom prst="arc">
              <a:avLst>
                <a:gd name="adj1" fmla="val 13728464"/>
                <a:gd name="adj2" fmla="val 18753767"/>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Arc 84"/>
            <p:cNvSpPr/>
            <p:nvPr/>
          </p:nvSpPr>
          <p:spPr>
            <a:xfrm rot="10800000">
              <a:off x="4356400" y="2127818"/>
              <a:ext cx="2251575" cy="2251575"/>
            </a:xfrm>
            <a:prstGeom prst="arc">
              <a:avLst>
                <a:gd name="adj1" fmla="val 13914202"/>
                <a:gd name="adj2" fmla="val 19002311"/>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Isosceles Triangle 85"/>
            <p:cNvSpPr/>
            <p:nvPr/>
          </p:nvSpPr>
          <p:spPr>
            <a:xfrm rot="8100000">
              <a:off x="5272700" y="2884236"/>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Isosceles Triangle 86"/>
            <p:cNvSpPr/>
            <p:nvPr/>
          </p:nvSpPr>
          <p:spPr>
            <a:xfrm rot="8100000">
              <a:off x="6943754" y="2923378"/>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Isosceles Triangle 87"/>
            <p:cNvSpPr/>
            <p:nvPr/>
          </p:nvSpPr>
          <p:spPr>
            <a:xfrm rot="3134390">
              <a:off x="6138476" y="4037736"/>
              <a:ext cx="165341" cy="142535"/>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p:cNvGrpSpPr/>
          <p:nvPr/>
        </p:nvGrpSpPr>
        <p:grpSpPr>
          <a:xfrm>
            <a:off x="280799" y="2459715"/>
            <a:ext cx="3888489" cy="1533239"/>
            <a:chOff x="280799" y="2405104"/>
            <a:chExt cx="3888489" cy="1533239"/>
          </a:xfrm>
        </p:grpSpPr>
        <p:sp>
          <p:nvSpPr>
            <p:cNvPr id="90" name="Rectangle 89"/>
            <p:cNvSpPr/>
            <p:nvPr/>
          </p:nvSpPr>
          <p:spPr>
            <a:xfrm>
              <a:off x="280799" y="2405104"/>
              <a:ext cx="3888489" cy="405888"/>
            </a:xfrm>
            <a:prstGeom prst="rect">
              <a:avLst/>
            </a:prstGeom>
            <a:solidFill>
              <a:srgbClr val="1F78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1" name="Rectangle 90"/>
            <p:cNvSpPr/>
            <p:nvPr/>
          </p:nvSpPr>
          <p:spPr>
            <a:xfrm>
              <a:off x="280799" y="2836865"/>
              <a:ext cx="3888489" cy="1101478"/>
            </a:xfrm>
            <a:prstGeom prst="rect">
              <a:avLst/>
            </a:prstGeom>
            <a:solidFill>
              <a:srgbClr val="DFEF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2" name="TextBox 91"/>
            <p:cNvSpPr txBox="1"/>
            <p:nvPr/>
          </p:nvSpPr>
          <p:spPr>
            <a:xfrm>
              <a:off x="466370" y="2440838"/>
              <a:ext cx="3554225" cy="369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TARGET IDENTIFICATION</a:t>
              </a:r>
              <a:endParaRPr lang="en-US" dirty="0">
                <a:solidFill>
                  <a:schemeClr val="bg1"/>
                </a:solidFill>
                <a:latin typeface="AIA Everest Condensed Medium" panose="00000606000000000000" pitchFamily="2" charset="0"/>
              </a:endParaRPr>
            </a:p>
          </p:txBody>
        </p:sp>
        <p:sp>
          <p:nvSpPr>
            <p:cNvPr id="93" name="TextBox 92"/>
            <p:cNvSpPr txBox="1"/>
            <p:nvPr/>
          </p:nvSpPr>
          <p:spPr>
            <a:xfrm>
              <a:off x="495866" y="2951876"/>
              <a:ext cx="3554225" cy="830997"/>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dirty="0"/>
                <a:t>Periodically perform market scans and conduct high-level opportunity sizing on short-listed names​.​</a:t>
              </a:r>
            </a:p>
          </p:txBody>
        </p:sp>
      </p:grpSp>
      <p:grpSp>
        <p:nvGrpSpPr>
          <p:cNvPr id="94" name="Group 93"/>
          <p:cNvGrpSpPr/>
          <p:nvPr/>
        </p:nvGrpSpPr>
        <p:grpSpPr>
          <a:xfrm>
            <a:off x="8078062" y="2080391"/>
            <a:ext cx="3923438" cy="2276820"/>
            <a:chOff x="8078062" y="2011237"/>
            <a:chExt cx="3923438" cy="2276820"/>
          </a:xfrm>
        </p:grpSpPr>
        <p:sp>
          <p:nvSpPr>
            <p:cNvPr id="95" name="Rectangle 94"/>
            <p:cNvSpPr/>
            <p:nvPr/>
          </p:nvSpPr>
          <p:spPr>
            <a:xfrm>
              <a:off x="8079044" y="2011237"/>
              <a:ext cx="3922456" cy="737954"/>
            </a:xfrm>
            <a:prstGeom prst="rect">
              <a:avLst/>
            </a:prstGeom>
            <a:solidFill>
              <a:srgbClr val="4C47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6" name="Rectangle 95"/>
            <p:cNvSpPr/>
            <p:nvPr/>
          </p:nvSpPr>
          <p:spPr>
            <a:xfrm>
              <a:off x="8078062" y="2771341"/>
              <a:ext cx="3916367" cy="1516716"/>
            </a:xfrm>
            <a:prstGeom prst="rect">
              <a:avLst/>
            </a:prstGeom>
            <a:solidFill>
              <a:srgbClr val="F0EF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97" name="TextBox 96"/>
            <p:cNvSpPr txBox="1"/>
            <p:nvPr/>
          </p:nvSpPr>
          <p:spPr>
            <a:xfrm>
              <a:off x="8166538" y="2053169"/>
              <a:ext cx="3754522" cy="646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INITIAL ASSESSMENT FOR STRATEGIC INVESTMENT COMMITTEE (SIC) ENDORSEMENT</a:t>
              </a:r>
              <a:endParaRPr lang="en-US" sz="1800" dirty="0">
                <a:solidFill>
                  <a:schemeClr val="bg1"/>
                </a:solidFill>
                <a:latin typeface="AIA Everest Condensed Medium" panose="00000606000000000000" pitchFamily="2" charset="0"/>
              </a:endParaRPr>
            </a:p>
          </p:txBody>
        </p:sp>
        <p:sp>
          <p:nvSpPr>
            <p:cNvPr id="98" name="TextBox 97"/>
            <p:cNvSpPr txBox="1"/>
            <p:nvPr/>
          </p:nvSpPr>
          <p:spPr>
            <a:xfrm>
              <a:off x="8181976" y="2817996"/>
              <a:ext cx="3739084" cy="132343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dirty="0"/>
                <a:t>Highlight opportunity and strategic rationale, preliminary financial assessment and sanction screening for potential entity, board member and senior management names.</a:t>
              </a:r>
            </a:p>
          </p:txBody>
        </p:sp>
      </p:grpSp>
      <p:grpSp>
        <p:nvGrpSpPr>
          <p:cNvPr id="99" name="Group 98"/>
          <p:cNvGrpSpPr/>
          <p:nvPr/>
        </p:nvGrpSpPr>
        <p:grpSpPr>
          <a:xfrm>
            <a:off x="2806239" y="4565052"/>
            <a:ext cx="6579522" cy="1128009"/>
            <a:chOff x="2806239" y="4501552"/>
            <a:chExt cx="6579522" cy="1128009"/>
          </a:xfrm>
        </p:grpSpPr>
        <p:sp>
          <p:nvSpPr>
            <p:cNvPr id="100" name="Rectangle 99"/>
            <p:cNvSpPr/>
            <p:nvPr/>
          </p:nvSpPr>
          <p:spPr>
            <a:xfrm>
              <a:off x="2806239" y="4501552"/>
              <a:ext cx="6579522" cy="372920"/>
            </a:xfrm>
            <a:prstGeom prst="rect">
              <a:avLst/>
            </a:prstGeom>
            <a:solidFill>
              <a:srgbClr val="88B9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01" name="Rectangle 100"/>
            <p:cNvSpPr/>
            <p:nvPr/>
          </p:nvSpPr>
          <p:spPr>
            <a:xfrm>
              <a:off x="2806341" y="4896924"/>
              <a:ext cx="6579318" cy="732637"/>
            </a:xfrm>
            <a:prstGeom prst="rect">
              <a:avLst/>
            </a:prstGeom>
            <a:solidFill>
              <a:srgbClr val="ECF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02" name="TextBox 101"/>
            <p:cNvSpPr txBox="1"/>
            <p:nvPr/>
          </p:nvSpPr>
          <p:spPr>
            <a:xfrm>
              <a:off x="3987249" y="4506165"/>
              <a:ext cx="4217503" cy="369332"/>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sz="1800" dirty="0" smtClean="0">
                  <a:solidFill>
                    <a:schemeClr val="bg1"/>
                  </a:solidFill>
                  <a:latin typeface="AIA Everest Condensed Medium" panose="00000606000000000000" pitchFamily="2" charset="0"/>
                </a:rPr>
                <a:t>PURSUIT PLAN</a:t>
              </a:r>
              <a:endParaRPr lang="en-US" sz="1800" dirty="0">
                <a:solidFill>
                  <a:schemeClr val="bg1"/>
                </a:solidFill>
                <a:latin typeface="AIA Everest Condensed Medium" panose="00000606000000000000" pitchFamily="2" charset="0"/>
              </a:endParaRPr>
            </a:p>
          </p:txBody>
        </p:sp>
        <p:sp>
          <p:nvSpPr>
            <p:cNvPr id="103" name="TextBox 102"/>
            <p:cNvSpPr txBox="1"/>
            <p:nvPr/>
          </p:nvSpPr>
          <p:spPr>
            <a:xfrm>
              <a:off x="2971800" y="4965667"/>
              <a:ext cx="6248400" cy="584775"/>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pPr algn="ctr"/>
              <a:r>
                <a:rPr lang="en-US" dirty="0"/>
                <a:t>Leverage Group-wide expertise and network for a holistic engagement across target partner’s Board, Management and working teams​.​</a:t>
              </a:r>
            </a:p>
          </p:txBody>
        </p:sp>
      </p:grpSp>
      <p:grpSp>
        <p:nvGrpSpPr>
          <p:cNvPr id="62" name="Group 61"/>
          <p:cNvGrpSpPr/>
          <p:nvPr/>
        </p:nvGrpSpPr>
        <p:grpSpPr>
          <a:xfrm>
            <a:off x="140456" y="879874"/>
            <a:ext cx="11909921" cy="458191"/>
            <a:chOff x="140456" y="879874"/>
            <a:chExt cx="11909921" cy="458191"/>
          </a:xfrm>
        </p:grpSpPr>
        <p:sp>
          <p:nvSpPr>
            <p:cNvPr id="63" name="Rectangle 62"/>
            <p:cNvSpPr>
              <a:spLocks/>
            </p:cNvSpPr>
            <p:nvPr/>
          </p:nvSpPr>
          <p:spPr>
            <a:xfrm>
              <a:off x="11593177"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64" name="Rectangle 63"/>
            <p:cNvSpPr>
              <a:spLocks/>
            </p:cNvSpPr>
            <p:nvPr/>
          </p:nvSpPr>
          <p:spPr>
            <a:xfrm>
              <a:off x="11066691"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5" name="Picture 6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15568" y="928751"/>
              <a:ext cx="359446" cy="359446"/>
            </a:xfrm>
            <a:prstGeom prst="rect">
              <a:avLst/>
            </a:prstGeom>
          </p:spPr>
        </p:pic>
        <p:pic>
          <p:nvPicPr>
            <p:cNvPr id="66" name="Picture 6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0262" y="903959"/>
              <a:ext cx="398410" cy="398410"/>
            </a:xfrm>
            <a:prstGeom prst="rect">
              <a:avLst/>
            </a:prstGeom>
          </p:spPr>
        </p:pic>
        <p:sp>
          <p:nvSpPr>
            <p:cNvPr id="67" name="Rectangle 66"/>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8" name="Picture 6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69" name="Rectangle 68"/>
            <p:cNvSpPr>
              <a:spLocks noChangeAspect="1"/>
            </p:cNvSpPr>
            <p:nvPr/>
          </p:nvSpPr>
          <p:spPr>
            <a:xfrm>
              <a:off x="11066691"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sp>
        <p:nvSpPr>
          <p:cNvPr id="70" name="TextBox 69"/>
          <p:cNvSpPr txBox="1"/>
          <p:nvPr/>
        </p:nvSpPr>
        <p:spPr>
          <a:xfrm>
            <a:off x="2399572" y="1742828"/>
            <a:ext cx="7392856"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pPr algn="ctr"/>
            <a:r>
              <a:rPr lang="en-US" dirty="0" smtClean="0"/>
              <a:t>​​Click </a:t>
            </a:r>
            <a:r>
              <a:rPr lang="en-US" dirty="0"/>
              <a:t>each step to learn more about the critical aspects of this process.​​</a:t>
            </a:r>
          </a:p>
        </p:txBody>
      </p:sp>
    </p:spTree>
    <p:extLst>
      <p:ext uri="{BB962C8B-B14F-4D97-AF65-F5344CB8AC3E}">
        <p14:creationId xmlns:p14="http://schemas.microsoft.com/office/powerpoint/2010/main" val="41928675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5" name="Picture 6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9" y="892035"/>
            <a:ext cx="12225046" cy="5985178"/>
          </a:xfrm>
          <a:prstGeom prst="rect">
            <a:avLst/>
          </a:prstGeom>
        </p:spPr>
      </p:pic>
      <p:sp>
        <p:nvSpPr>
          <p:cNvPr id="54" name="TextBox 53"/>
          <p:cNvSpPr txBox="1"/>
          <p:nvPr/>
        </p:nvSpPr>
        <p:spPr>
          <a:xfrm>
            <a:off x="960672" y="1032746"/>
            <a:ext cx="4131801" cy="430887"/>
          </a:xfrm>
          <a:prstGeom prst="rect">
            <a:avLst/>
          </a:prstGeom>
          <a:noFill/>
        </p:spPr>
        <p:txBody>
          <a:bodyPr wrap="square" rtlCol="0">
            <a:spAutoFit/>
          </a:bodyPr>
          <a:lstStyle/>
          <a:p>
            <a:r>
              <a:rPr lang="en-US" sz="2200" dirty="0" smtClean="0">
                <a:solidFill>
                  <a:srgbClr val="2B343D"/>
                </a:solidFill>
                <a:latin typeface="AIA Everest Condensed Medium" panose="00000606000000000000" pitchFamily="2" charset="0"/>
                <a:cs typeface="AIA" panose="02000506000000020004" pitchFamily="2" charset="-34"/>
              </a:rPr>
              <a:t>DUE DILIGENCE &amp; BUSINESS PLANNING</a:t>
            </a:r>
            <a:endParaRPr lang="en-US" sz="2200" dirty="0">
              <a:solidFill>
                <a:srgbClr val="2B343D"/>
              </a:solidFill>
              <a:latin typeface="AIA Everest Condensed Medium" panose="00000606000000000000" pitchFamily="2" charset="0"/>
              <a:cs typeface="AIA" panose="02000506000000020004" pitchFamily="2" charset="-34"/>
            </a:endParaRPr>
          </a:p>
        </p:txBody>
      </p:sp>
      <p:sp>
        <p:nvSpPr>
          <p:cNvPr id="72" name="TextBox 71"/>
          <p:cNvSpPr txBox="1"/>
          <p:nvPr/>
        </p:nvSpPr>
        <p:spPr>
          <a:xfrm>
            <a:off x="960672" y="2656384"/>
            <a:ext cx="2860182"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r>
              <a:rPr lang="en-US" dirty="0"/>
              <a:t>Click each </a:t>
            </a:r>
            <a:r>
              <a:rPr lang="en-US" dirty="0" smtClean="0"/>
              <a:t>button </a:t>
            </a:r>
            <a:r>
              <a:rPr lang="en-US" dirty="0"/>
              <a:t>to learn more.</a:t>
            </a:r>
          </a:p>
        </p:txBody>
      </p:sp>
      <p:grpSp>
        <p:nvGrpSpPr>
          <p:cNvPr id="41" name="Group 40"/>
          <p:cNvGrpSpPr/>
          <p:nvPr/>
        </p:nvGrpSpPr>
        <p:grpSpPr>
          <a:xfrm>
            <a:off x="140456" y="879874"/>
            <a:ext cx="11909921" cy="458191"/>
            <a:chOff x="140456" y="879874"/>
            <a:chExt cx="11909921" cy="458191"/>
          </a:xfrm>
        </p:grpSpPr>
        <p:sp>
          <p:nvSpPr>
            <p:cNvPr id="42" name="Rectangle 41"/>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43" name="Rectangle 42"/>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44" name="Picture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7428" y="928751"/>
              <a:ext cx="359446" cy="359446"/>
            </a:xfrm>
            <a:prstGeom prst="rect">
              <a:avLst/>
            </a:prstGeom>
          </p:spPr>
        </p:pic>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20788" y="909783"/>
              <a:ext cx="398410" cy="398410"/>
            </a:xfrm>
            <a:prstGeom prst="rect">
              <a:avLst/>
            </a:prstGeom>
          </p:spPr>
        </p:pic>
        <p:sp>
          <p:nvSpPr>
            <p:cNvPr id="46" name="Rectangle 45"/>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48" name="Rectangle 47"/>
            <p:cNvSpPr>
              <a:spLocks noChangeAspect="1"/>
            </p:cNvSpPr>
            <p:nvPr/>
          </p:nvSpPr>
          <p:spPr>
            <a:xfrm>
              <a:off x="11591393"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grpSp>
        <p:nvGrpSpPr>
          <p:cNvPr id="38" name="Group 37"/>
          <p:cNvGrpSpPr/>
          <p:nvPr/>
        </p:nvGrpSpPr>
        <p:grpSpPr>
          <a:xfrm>
            <a:off x="5638800" y="6473006"/>
            <a:ext cx="923925" cy="348813"/>
            <a:chOff x="5638800" y="6473006"/>
            <a:chExt cx="923925" cy="348813"/>
          </a:xfrm>
        </p:grpSpPr>
        <p:sp>
          <p:nvSpPr>
            <p:cNvPr id="39" name="Rounded Rectangle 38"/>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5675177" y="6473006"/>
              <a:ext cx="841647" cy="348813"/>
              <a:chOff x="6174243" y="6473006"/>
              <a:chExt cx="841647" cy="348813"/>
            </a:xfrm>
          </p:grpSpPr>
          <p:grpSp>
            <p:nvGrpSpPr>
              <p:cNvPr id="50" name="Group 49"/>
              <p:cNvGrpSpPr/>
              <p:nvPr/>
            </p:nvGrpSpPr>
            <p:grpSpPr>
              <a:xfrm>
                <a:off x="6833010" y="6570694"/>
                <a:ext cx="182880" cy="182880"/>
                <a:chOff x="5794754" y="6385951"/>
                <a:chExt cx="596348" cy="598867"/>
              </a:xfrm>
            </p:grpSpPr>
            <p:sp>
              <p:nvSpPr>
                <p:cNvPr id="61"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62" name="Group 61"/>
                <p:cNvGrpSpPr/>
                <p:nvPr/>
              </p:nvGrpSpPr>
              <p:grpSpPr>
                <a:xfrm>
                  <a:off x="5946646" y="6625274"/>
                  <a:ext cx="298708" cy="149354"/>
                  <a:chOff x="9820952" y="3104564"/>
                  <a:chExt cx="274321" cy="137160"/>
                </a:xfrm>
              </p:grpSpPr>
              <p:cxnSp>
                <p:nvCxnSpPr>
                  <p:cNvPr id="63" name="Straight Connector 62"/>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51" name="Group 50"/>
              <p:cNvGrpSpPr/>
              <p:nvPr/>
            </p:nvGrpSpPr>
            <p:grpSpPr>
              <a:xfrm rot="10800000">
                <a:off x="6174243" y="6569734"/>
                <a:ext cx="182880" cy="182880"/>
                <a:chOff x="5794754" y="6354763"/>
                <a:chExt cx="596348" cy="598867"/>
              </a:xfrm>
            </p:grpSpPr>
            <p:sp>
              <p:nvSpPr>
                <p:cNvPr id="53"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55" name="Group 54"/>
                <p:cNvGrpSpPr/>
                <p:nvPr/>
              </p:nvGrpSpPr>
              <p:grpSpPr>
                <a:xfrm>
                  <a:off x="5946646" y="6594086"/>
                  <a:ext cx="298708" cy="149354"/>
                  <a:chOff x="9820952" y="3075924"/>
                  <a:chExt cx="274321" cy="137160"/>
                </a:xfrm>
              </p:grpSpPr>
              <p:cxnSp>
                <p:nvCxnSpPr>
                  <p:cNvPr id="57" name="Straight Connector 56"/>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52" name="TextBox 51"/>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3 of </a:t>
                </a:r>
                <a:r>
                  <a:rPr lang="en-US" altLang="en-US" sz="1200" dirty="0">
                    <a:solidFill>
                      <a:srgbClr val="6A6A6A"/>
                    </a:solidFill>
                    <a:latin typeface="AIA Everest" panose="00000500000000000000" pitchFamily="2" charset="0"/>
                  </a:rPr>
                  <a:t>3</a:t>
                </a:r>
              </a:p>
            </p:txBody>
          </p:sp>
        </p:grpSp>
      </p:grpSp>
      <p:grpSp>
        <p:nvGrpSpPr>
          <p:cNvPr id="3" name="Group 2"/>
          <p:cNvGrpSpPr/>
          <p:nvPr/>
        </p:nvGrpSpPr>
        <p:grpSpPr>
          <a:xfrm>
            <a:off x="5484712" y="1132048"/>
            <a:ext cx="1790548" cy="2072412"/>
            <a:chOff x="5484712" y="1132048"/>
            <a:chExt cx="1790548" cy="2072412"/>
          </a:xfrm>
        </p:grpSpPr>
        <p:sp>
          <p:nvSpPr>
            <p:cNvPr id="83" name="Hexagon 82"/>
            <p:cNvSpPr/>
            <p:nvPr/>
          </p:nvSpPr>
          <p:spPr>
            <a:xfrm rot="5400000">
              <a:off x="5343780" y="1272980"/>
              <a:ext cx="2072412" cy="1790548"/>
            </a:xfrm>
            <a:prstGeom prst="hexagon">
              <a:avLst/>
            </a:prstGeom>
            <a:solidFill>
              <a:srgbClr val="D2E4F0"/>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Hexagon 83"/>
            <p:cNvSpPr/>
            <p:nvPr/>
          </p:nvSpPr>
          <p:spPr>
            <a:xfrm rot="5400000">
              <a:off x="5400487" y="1323858"/>
              <a:ext cx="1958999" cy="1688792"/>
            </a:xfrm>
            <a:prstGeom prst="hexagon">
              <a:avLst/>
            </a:prstGeom>
            <a:solidFill>
              <a:srgbClr val="4B92BE"/>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532743" y="1696213"/>
              <a:ext cx="1691640" cy="97940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532266" y="1731064"/>
              <a:ext cx="1691640" cy="916392"/>
            </a:xfrm>
            <a:prstGeom prst="rect">
              <a:avLst/>
            </a:prstGeom>
            <a:solidFill>
              <a:srgbClr val="D3114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p:cNvSpPr txBox="1"/>
            <p:nvPr/>
          </p:nvSpPr>
          <p:spPr>
            <a:xfrm>
              <a:off x="5625172" y="1783349"/>
              <a:ext cx="1507308" cy="861774"/>
            </a:xfrm>
            <a:prstGeom prst="rect">
              <a:avLst/>
            </a:prstGeom>
            <a:noFill/>
          </p:spPr>
          <p:txBody>
            <a:bodyPr wrap="square" rtlCol="0">
              <a:spAutoFit/>
            </a:bodyPr>
            <a:lstStyle/>
            <a:p>
              <a:pPr algn="ctr">
                <a:lnSpc>
                  <a:spcPts val="2000"/>
                </a:lnSpc>
              </a:pPr>
              <a:r>
                <a:rPr lang="en-US" sz="2000" dirty="0" smtClean="0">
                  <a:solidFill>
                    <a:schemeClr val="bg1"/>
                  </a:solidFill>
                  <a:latin typeface="AIA Everest Condensed" panose="00000506000000000000" pitchFamily="50" charset="0"/>
                </a:rPr>
                <a:t>INITIAL OPERATIONAL DUE DILIGENCE</a:t>
              </a:r>
              <a:endParaRPr lang="en-US" sz="2000" dirty="0">
                <a:solidFill>
                  <a:schemeClr val="bg1"/>
                </a:solidFill>
                <a:latin typeface="AIA Everest Condensed" panose="00000506000000000000" pitchFamily="50" charset="0"/>
              </a:endParaRPr>
            </a:p>
          </p:txBody>
        </p:sp>
      </p:grpSp>
      <p:grpSp>
        <p:nvGrpSpPr>
          <p:cNvPr id="2" name="Group 1"/>
          <p:cNvGrpSpPr/>
          <p:nvPr/>
        </p:nvGrpSpPr>
        <p:grpSpPr>
          <a:xfrm>
            <a:off x="8314319" y="1132048"/>
            <a:ext cx="1790548" cy="2075396"/>
            <a:chOff x="8314319" y="1186707"/>
            <a:chExt cx="1790548" cy="2075396"/>
          </a:xfrm>
        </p:grpSpPr>
        <p:sp>
          <p:nvSpPr>
            <p:cNvPr id="81" name="Hexagon 80"/>
            <p:cNvSpPr/>
            <p:nvPr/>
          </p:nvSpPr>
          <p:spPr>
            <a:xfrm rot="5400000">
              <a:off x="8171895" y="1329131"/>
              <a:ext cx="2075396" cy="1790548"/>
            </a:xfrm>
            <a:prstGeom prst="hexagon">
              <a:avLst/>
            </a:prstGeom>
            <a:solidFill>
              <a:srgbClr val="FFDDD2"/>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Hexagon 81"/>
            <p:cNvSpPr/>
            <p:nvPr/>
          </p:nvSpPr>
          <p:spPr>
            <a:xfrm rot="5400000">
              <a:off x="8230444" y="1380620"/>
              <a:ext cx="1958999" cy="1688792"/>
            </a:xfrm>
            <a:prstGeom prst="hexagon">
              <a:avLst/>
            </a:prstGeom>
            <a:solidFill>
              <a:srgbClr val="FF754D"/>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8364600" y="1733429"/>
              <a:ext cx="1691640" cy="97940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8364123" y="1768280"/>
              <a:ext cx="1691640" cy="916392"/>
            </a:xfrm>
            <a:prstGeom prst="rect">
              <a:avLst/>
            </a:prstGeom>
            <a:solidFill>
              <a:srgbClr val="D3114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p:cNvSpPr txBox="1"/>
            <p:nvPr/>
          </p:nvSpPr>
          <p:spPr>
            <a:xfrm>
              <a:off x="8567101" y="1834494"/>
              <a:ext cx="1285684" cy="861774"/>
            </a:xfrm>
            <a:prstGeom prst="rect">
              <a:avLst/>
            </a:prstGeom>
            <a:noFill/>
          </p:spPr>
          <p:txBody>
            <a:bodyPr wrap="square" rtlCol="0">
              <a:spAutoFit/>
            </a:bodyPr>
            <a:lstStyle/>
            <a:p>
              <a:pPr algn="ctr">
                <a:lnSpc>
                  <a:spcPts val="2000"/>
                </a:lnSpc>
              </a:pPr>
              <a:r>
                <a:rPr lang="en-US" sz="2000" dirty="0" smtClean="0">
                  <a:solidFill>
                    <a:schemeClr val="bg1"/>
                  </a:solidFill>
                  <a:latin typeface="AIA Everest Condensed" panose="00000506000000000000" pitchFamily="50" charset="0"/>
                </a:rPr>
                <a:t>JOINT BUSINESS PLAN</a:t>
              </a:r>
              <a:endParaRPr lang="en-US" sz="2000" dirty="0">
                <a:solidFill>
                  <a:schemeClr val="bg1"/>
                </a:solidFill>
                <a:latin typeface="AIA Everest Condensed" panose="00000506000000000000" pitchFamily="50" charset="0"/>
              </a:endParaRPr>
            </a:p>
          </p:txBody>
        </p:sp>
      </p:grpSp>
      <p:sp>
        <p:nvSpPr>
          <p:cNvPr id="56" name="TextBox 55"/>
          <p:cNvSpPr txBox="1"/>
          <p:nvPr/>
        </p:nvSpPr>
        <p:spPr>
          <a:xfrm>
            <a:off x="960673" y="1475448"/>
            <a:ext cx="374433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BUs should conduct due diligence on the business and jointly scope the business plan with the potential partners during this process. ​</a:t>
            </a:r>
          </a:p>
        </p:txBody>
      </p:sp>
      <p:grpSp>
        <p:nvGrpSpPr>
          <p:cNvPr id="49" name="Group 48"/>
          <p:cNvGrpSpPr/>
          <p:nvPr/>
        </p:nvGrpSpPr>
        <p:grpSpPr>
          <a:xfrm>
            <a:off x="7544006" y="1956292"/>
            <a:ext cx="466771" cy="463058"/>
            <a:chOff x="7483416" y="1956292"/>
            <a:chExt cx="466771" cy="463058"/>
          </a:xfrm>
        </p:grpSpPr>
        <p:sp>
          <p:nvSpPr>
            <p:cNvPr id="58" name="Isosceles Triangle 57"/>
            <p:cNvSpPr>
              <a:spLocks noChangeAspect="1"/>
            </p:cNvSpPr>
            <p:nvPr/>
          </p:nvSpPr>
          <p:spPr>
            <a:xfrm rot="5400000" flipH="1">
              <a:off x="7586365" y="2055528"/>
              <a:ext cx="463058" cy="264586"/>
            </a:xfrm>
            <a:prstGeom prst="triangle">
              <a:avLst/>
            </a:prstGeom>
            <a:solidFill>
              <a:srgbClr val="848A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7483416" y="2061768"/>
              <a:ext cx="204532" cy="256266"/>
            </a:xfrm>
            <a:prstGeom prst="rect">
              <a:avLst/>
            </a:prstGeom>
            <a:solidFill>
              <a:srgbClr val="848A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81972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p:cNvSpPr/>
          <p:nvPr/>
        </p:nvSpPr>
        <p:spPr>
          <a:xfrm>
            <a:off x="140456" y="3277544"/>
            <a:ext cx="11909921" cy="31360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50" name="Rectangle 49"/>
          <p:cNvSpPr/>
          <p:nvPr/>
        </p:nvSpPr>
        <p:spPr>
          <a:xfrm>
            <a:off x="140456" y="3277544"/>
            <a:ext cx="11905846" cy="344080"/>
          </a:xfrm>
          <a:prstGeom prst="rect">
            <a:avLst/>
          </a:prstGeom>
          <a:solidFill>
            <a:srgbClr val="4B92B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p:cNvSpPr txBox="1"/>
          <p:nvPr/>
        </p:nvSpPr>
        <p:spPr>
          <a:xfrm>
            <a:off x="960672" y="2660904"/>
            <a:ext cx="2860182"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r>
              <a:rPr lang="en-US" dirty="0"/>
              <a:t>Click each button to learn more.</a:t>
            </a:r>
          </a:p>
        </p:txBody>
      </p:sp>
      <p:sp>
        <p:nvSpPr>
          <p:cNvPr id="75" name="Rectangle 74"/>
          <p:cNvSpPr/>
          <p:nvPr/>
        </p:nvSpPr>
        <p:spPr>
          <a:xfrm>
            <a:off x="142214" y="6413629"/>
            <a:ext cx="11904088" cy="45720"/>
          </a:xfrm>
          <a:prstGeom prst="rect">
            <a:avLst/>
          </a:prstGeom>
          <a:solidFill>
            <a:srgbClr val="4B92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231582" y="3279985"/>
            <a:ext cx="11657586" cy="338554"/>
          </a:xfrm>
          <a:prstGeom prst="rect">
            <a:avLst/>
          </a:prstGeom>
          <a:noFill/>
        </p:spPr>
        <p:txBody>
          <a:bodyPr wrap="square" rtlCol="0">
            <a:spAutoFit/>
          </a:bodyPr>
          <a:lstStyle>
            <a:defPPr>
              <a:defRPr lang="en-US"/>
            </a:defPPr>
            <a:lvl1pPr>
              <a:defRPr sz="1400">
                <a:solidFill>
                  <a:srgbClr val="333D47"/>
                </a:solidFill>
                <a:latin typeface="AIA Everest" panose="00000500000000000000" pitchFamily="2" charset="0"/>
              </a:defRPr>
            </a:lvl1pPr>
          </a:lstStyle>
          <a:p>
            <a:pPr algn="ctr"/>
            <a:r>
              <a:rPr lang="en-US" sz="1600" i="1" dirty="0">
                <a:solidFill>
                  <a:schemeClr val="bg1"/>
                </a:solidFill>
              </a:rPr>
              <a:t>Initial DD should be conducted on the following areas before the submission of an Initial </a:t>
            </a:r>
            <a:r>
              <a:rPr lang="en-US" sz="1600" i="1" dirty="0" smtClean="0">
                <a:solidFill>
                  <a:schemeClr val="bg1"/>
                </a:solidFill>
              </a:rPr>
              <a:t>Assessment.</a:t>
            </a:r>
            <a:endParaRPr lang="en-US" sz="1600" i="1" dirty="0">
              <a:solidFill>
                <a:schemeClr val="bg1"/>
              </a:solidFill>
            </a:endParaRPr>
          </a:p>
        </p:txBody>
      </p:sp>
      <p:grpSp>
        <p:nvGrpSpPr>
          <p:cNvPr id="52" name="Group 51"/>
          <p:cNvGrpSpPr/>
          <p:nvPr/>
        </p:nvGrpSpPr>
        <p:grpSpPr>
          <a:xfrm>
            <a:off x="5638800" y="6473006"/>
            <a:ext cx="923925" cy="348813"/>
            <a:chOff x="5638800" y="6473006"/>
            <a:chExt cx="923925" cy="348813"/>
          </a:xfrm>
        </p:grpSpPr>
        <p:sp>
          <p:nvSpPr>
            <p:cNvPr id="53" name="Rounded Rectangle 52"/>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p:cNvGrpSpPr/>
            <p:nvPr/>
          </p:nvGrpSpPr>
          <p:grpSpPr>
            <a:xfrm>
              <a:off x="5675177" y="6473006"/>
              <a:ext cx="841647" cy="348813"/>
              <a:chOff x="6174243" y="6473006"/>
              <a:chExt cx="841647" cy="348813"/>
            </a:xfrm>
          </p:grpSpPr>
          <p:grpSp>
            <p:nvGrpSpPr>
              <p:cNvPr id="57" name="Group 56"/>
              <p:cNvGrpSpPr/>
              <p:nvPr/>
            </p:nvGrpSpPr>
            <p:grpSpPr>
              <a:xfrm>
                <a:off x="6833010" y="6570694"/>
                <a:ext cx="182880" cy="182880"/>
                <a:chOff x="5794754" y="6385951"/>
                <a:chExt cx="596348" cy="598867"/>
              </a:xfrm>
            </p:grpSpPr>
            <p:sp>
              <p:nvSpPr>
                <p:cNvPr id="66"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68" name="Group 67"/>
                <p:cNvGrpSpPr/>
                <p:nvPr/>
              </p:nvGrpSpPr>
              <p:grpSpPr>
                <a:xfrm>
                  <a:off x="5946646" y="6625274"/>
                  <a:ext cx="298708" cy="149354"/>
                  <a:chOff x="9820952" y="3104564"/>
                  <a:chExt cx="274321" cy="137160"/>
                </a:xfrm>
              </p:grpSpPr>
              <p:cxnSp>
                <p:nvCxnSpPr>
                  <p:cNvPr id="69" name="Straight Connector 68"/>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60" name="Group 59"/>
              <p:cNvGrpSpPr/>
              <p:nvPr/>
            </p:nvGrpSpPr>
            <p:grpSpPr>
              <a:xfrm rot="10800000">
                <a:off x="6174243" y="6569734"/>
                <a:ext cx="182880" cy="182880"/>
                <a:chOff x="5794754" y="6354763"/>
                <a:chExt cx="596348" cy="598867"/>
              </a:xfrm>
            </p:grpSpPr>
            <p:sp>
              <p:nvSpPr>
                <p:cNvPr id="62"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63" name="Group 62"/>
                <p:cNvGrpSpPr/>
                <p:nvPr/>
              </p:nvGrpSpPr>
              <p:grpSpPr>
                <a:xfrm>
                  <a:off x="5946646" y="6594086"/>
                  <a:ext cx="298708" cy="149354"/>
                  <a:chOff x="9820952" y="3075924"/>
                  <a:chExt cx="274321" cy="137160"/>
                </a:xfrm>
              </p:grpSpPr>
              <p:cxnSp>
                <p:nvCxnSpPr>
                  <p:cNvPr id="64" name="Straight Connector 63"/>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61" name="TextBox 60"/>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3 of </a:t>
                </a:r>
                <a:r>
                  <a:rPr lang="en-US" altLang="en-US" sz="1200" dirty="0">
                    <a:solidFill>
                      <a:srgbClr val="6A6A6A"/>
                    </a:solidFill>
                    <a:latin typeface="AIA Everest" panose="00000500000000000000" pitchFamily="2" charset="0"/>
                  </a:rPr>
                  <a:t>3</a:t>
                </a:r>
              </a:p>
            </p:txBody>
          </p:sp>
        </p:grpSp>
      </p:grpSp>
      <p:sp>
        <p:nvSpPr>
          <p:cNvPr id="82" name="TextBox 81"/>
          <p:cNvSpPr txBox="1"/>
          <p:nvPr/>
        </p:nvSpPr>
        <p:spPr>
          <a:xfrm>
            <a:off x="960673" y="1032746"/>
            <a:ext cx="3878028" cy="430887"/>
          </a:xfrm>
          <a:prstGeom prst="rect">
            <a:avLst/>
          </a:prstGeom>
          <a:noFill/>
        </p:spPr>
        <p:txBody>
          <a:bodyPr wrap="square" rtlCol="0">
            <a:spAutoFit/>
          </a:bodyPr>
          <a:lstStyle/>
          <a:p>
            <a:r>
              <a:rPr lang="en-US" sz="2200" dirty="0" smtClean="0">
                <a:solidFill>
                  <a:srgbClr val="2B343D"/>
                </a:solidFill>
                <a:latin typeface="AIA Everest Condensed Medium" panose="00000606000000000000" pitchFamily="2" charset="0"/>
                <a:cs typeface="AIA" panose="02000506000000020004" pitchFamily="2" charset="-34"/>
              </a:rPr>
              <a:t>DUE DILIGENCE &amp; BUSINESS PLANNING</a:t>
            </a:r>
            <a:endParaRPr lang="en-US" sz="2200" dirty="0">
              <a:solidFill>
                <a:srgbClr val="2B343D"/>
              </a:solidFill>
              <a:latin typeface="AIA Everest Condensed Medium" panose="00000606000000000000" pitchFamily="2" charset="0"/>
              <a:cs typeface="AIA" panose="02000506000000020004" pitchFamily="2" charset="-34"/>
            </a:endParaRPr>
          </a:p>
        </p:txBody>
      </p:sp>
      <p:grpSp>
        <p:nvGrpSpPr>
          <p:cNvPr id="3" name="Group 2"/>
          <p:cNvGrpSpPr/>
          <p:nvPr/>
        </p:nvGrpSpPr>
        <p:grpSpPr>
          <a:xfrm>
            <a:off x="5484712" y="1132048"/>
            <a:ext cx="1790548" cy="2072412"/>
            <a:chOff x="5484712" y="1132048"/>
            <a:chExt cx="1790548" cy="2072412"/>
          </a:xfrm>
        </p:grpSpPr>
        <p:sp>
          <p:nvSpPr>
            <p:cNvPr id="100" name="Hexagon 99"/>
            <p:cNvSpPr/>
            <p:nvPr/>
          </p:nvSpPr>
          <p:spPr>
            <a:xfrm rot="5400000">
              <a:off x="5343780" y="1272980"/>
              <a:ext cx="2072412" cy="1790548"/>
            </a:xfrm>
            <a:prstGeom prst="hexagon">
              <a:avLst/>
            </a:prstGeom>
            <a:solidFill>
              <a:srgbClr val="D6D8DA"/>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Hexagon 100"/>
            <p:cNvSpPr/>
            <p:nvPr/>
          </p:nvSpPr>
          <p:spPr>
            <a:xfrm rot="5400000">
              <a:off x="5400487" y="1323858"/>
              <a:ext cx="1958999" cy="1688792"/>
            </a:xfrm>
            <a:prstGeom prst="hexagon">
              <a:avLst/>
            </a:prstGeom>
            <a:solidFill>
              <a:srgbClr val="85858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5532743" y="1696213"/>
              <a:ext cx="1691640" cy="97940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p:cNvSpPr/>
            <p:nvPr/>
          </p:nvSpPr>
          <p:spPr>
            <a:xfrm>
              <a:off x="5532266" y="1731064"/>
              <a:ext cx="1691640" cy="916392"/>
            </a:xfrm>
            <a:prstGeom prst="rect">
              <a:avLst/>
            </a:prstGeom>
            <a:solidFill>
              <a:srgbClr val="333D47"/>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p:cNvSpPr txBox="1"/>
            <p:nvPr/>
          </p:nvSpPr>
          <p:spPr>
            <a:xfrm>
              <a:off x="5625172" y="1783349"/>
              <a:ext cx="1507308" cy="861774"/>
            </a:xfrm>
            <a:prstGeom prst="rect">
              <a:avLst/>
            </a:prstGeom>
            <a:noFill/>
          </p:spPr>
          <p:txBody>
            <a:bodyPr wrap="square" rtlCol="0">
              <a:spAutoFit/>
            </a:bodyPr>
            <a:lstStyle/>
            <a:p>
              <a:pPr algn="ctr">
                <a:lnSpc>
                  <a:spcPts val="2000"/>
                </a:lnSpc>
              </a:pPr>
              <a:r>
                <a:rPr lang="en-US" sz="2000" dirty="0">
                  <a:solidFill>
                    <a:schemeClr val="bg1"/>
                  </a:solidFill>
                  <a:latin typeface="AIA Everest Condensed" panose="00000506000000000000" pitchFamily="50" charset="0"/>
                </a:rPr>
                <a:t>INITIAL OPERATIONAL DUE DILIGENCE</a:t>
              </a:r>
            </a:p>
          </p:txBody>
        </p:sp>
      </p:grpSp>
      <p:grpSp>
        <p:nvGrpSpPr>
          <p:cNvPr id="2" name="Group 1"/>
          <p:cNvGrpSpPr/>
          <p:nvPr/>
        </p:nvGrpSpPr>
        <p:grpSpPr>
          <a:xfrm>
            <a:off x="8314319" y="1132048"/>
            <a:ext cx="1790548" cy="2075396"/>
            <a:chOff x="8314319" y="1186707"/>
            <a:chExt cx="1790548" cy="2075396"/>
          </a:xfrm>
        </p:grpSpPr>
        <p:sp>
          <p:nvSpPr>
            <p:cNvPr id="98" name="Hexagon 97"/>
            <p:cNvSpPr/>
            <p:nvPr/>
          </p:nvSpPr>
          <p:spPr>
            <a:xfrm rot="5400000">
              <a:off x="8171895" y="1329131"/>
              <a:ext cx="2075396" cy="1790548"/>
            </a:xfrm>
            <a:prstGeom prst="hexagon">
              <a:avLst/>
            </a:prstGeom>
            <a:solidFill>
              <a:srgbClr val="FFDDD2"/>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Hexagon 98"/>
            <p:cNvSpPr/>
            <p:nvPr/>
          </p:nvSpPr>
          <p:spPr>
            <a:xfrm rot="5400000">
              <a:off x="8230444" y="1380620"/>
              <a:ext cx="1958999" cy="1688792"/>
            </a:xfrm>
            <a:prstGeom prst="hexagon">
              <a:avLst/>
            </a:prstGeom>
            <a:solidFill>
              <a:srgbClr val="FF754D"/>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p:nvPr/>
          </p:nvSpPr>
          <p:spPr>
            <a:xfrm>
              <a:off x="8364600" y="1733429"/>
              <a:ext cx="1691640" cy="97940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8364123" y="1768280"/>
              <a:ext cx="1691640" cy="916392"/>
            </a:xfrm>
            <a:prstGeom prst="rect">
              <a:avLst/>
            </a:prstGeom>
            <a:solidFill>
              <a:srgbClr val="D3114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p:cNvSpPr txBox="1"/>
            <p:nvPr/>
          </p:nvSpPr>
          <p:spPr>
            <a:xfrm>
              <a:off x="8567101" y="1834494"/>
              <a:ext cx="1285684" cy="861774"/>
            </a:xfrm>
            <a:prstGeom prst="rect">
              <a:avLst/>
            </a:prstGeom>
            <a:noFill/>
          </p:spPr>
          <p:txBody>
            <a:bodyPr wrap="square" rtlCol="0">
              <a:spAutoFit/>
            </a:bodyPr>
            <a:lstStyle/>
            <a:p>
              <a:pPr algn="ctr">
                <a:lnSpc>
                  <a:spcPts val="2000"/>
                </a:lnSpc>
              </a:pPr>
              <a:r>
                <a:rPr lang="en-US" sz="2000" dirty="0" smtClean="0">
                  <a:solidFill>
                    <a:schemeClr val="bg1"/>
                  </a:solidFill>
                  <a:latin typeface="AIA Everest Condensed" panose="00000506000000000000" pitchFamily="50" charset="0"/>
                </a:rPr>
                <a:t>JOINT BUSINESS PLAN</a:t>
              </a:r>
              <a:endParaRPr lang="en-US" sz="2000" dirty="0">
                <a:solidFill>
                  <a:schemeClr val="bg1"/>
                </a:solidFill>
                <a:latin typeface="AIA Everest Condensed" panose="00000506000000000000" pitchFamily="50" charset="0"/>
              </a:endParaRPr>
            </a:p>
          </p:txBody>
        </p:sp>
      </p:grpSp>
      <p:sp>
        <p:nvSpPr>
          <p:cNvPr id="108" name="TextBox 107"/>
          <p:cNvSpPr txBox="1"/>
          <p:nvPr/>
        </p:nvSpPr>
        <p:spPr>
          <a:xfrm>
            <a:off x="244228" y="3752094"/>
            <a:ext cx="3394322" cy="2062103"/>
          </a:xfrm>
          <a:prstGeom prst="rect">
            <a:avLst/>
          </a:prstGeom>
          <a:noFill/>
        </p:spPr>
        <p:txBody>
          <a:bodyPr wrap="square" rtlCol="0">
            <a:spAutoFit/>
          </a:bodyPr>
          <a:lstStyle>
            <a:defPPr>
              <a:defRPr lang="en-US"/>
            </a:defPPr>
            <a:lvl1pPr>
              <a:defRPr sz="1400">
                <a:solidFill>
                  <a:srgbClr val="333D47"/>
                </a:solidFill>
                <a:latin typeface="AIA Everest" panose="00000500000000000000" pitchFamily="2" charset="0"/>
              </a:defRPr>
            </a:lvl1pPr>
          </a:lstStyle>
          <a:p>
            <a:pPr algn="ctr"/>
            <a:r>
              <a:rPr lang="en-US" sz="1600" b="1" dirty="0"/>
              <a:t>Bank Segment and </a:t>
            </a:r>
            <a:r>
              <a:rPr lang="en-US" sz="1600" b="1" dirty="0" smtClean="0"/>
              <a:t>Customers</a:t>
            </a:r>
          </a:p>
          <a:p>
            <a:endParaRPr lang="en-US" sz="1600" b="1" dirty="0" smtClean="0"/>
          </a:p>
          <a:p>
            <a:pPr marL="342900" indent="-342900">
              <a:buFont typeface="Arial" panose="020B0604020202020204" pitchFamily="34" charset="0"/>
              <a:buChar char="•"/>
            </a:pPr>
            <a:r>
              <a:rPr lang="en-US" sz="1600" dirty="0" smtClean="0"/>
              <a:t>Bank customer segments, current insurance penetration (immediately targetable vs. nurturing of future sales)​</a:t>
            </a:r>
            <a:endParaRPr lang="en-US" sz="1600" dirty="0"/>
          </a:p>
          <a:p>
            <a:pPr marL="342900" indent="-342900">
              <a:buFont typeface="Arial" panose="020B0604020202020204" pitchFamily="34" charset="0"/>
              <a:buChar char="•"/>
            </a:pPr>
            <a:r>
              <a:rPr lang="en-US" sz="1600" dirty="0"/>
              <a:t>Bank/Partnership ambitions, commitment and plans to deliver</a:t>
            </a:r>
            <a:r>
              <a:rPr lang="en-US" sz="1600" dirty="0" smtClean="0"/>
              <a:t>​</a:t>
            </a:r>
            <a:endParaRPr lang="en-US" sz="1600" dirty="0"/>
          </a:p>
        </p:txBody>
      </p:sp>
      <p:sp>
        <p:nvSpPr>
          <p:cNvPr id="109" name="TextBox 108"/>
          <p:cNvSpPr txBox="1"/>
          <p:nvPr/>
        </p:nvSpPr>
        <p:spPr>
          <a:xfrm>
            <a:off x="4145217" y="3752094"/>
            <a:ext cx="3842961" cy="2554545"/>
          </a:xfrm>
          <a:prstGeom prst="rect">
            <a:avLst/>
          </a:prstGeom>
          <a:noFill/>
        </p:spPr>
        <p:txBody>
          <a:bodyPr wrap="square" rtlCol="0">
            <a:spAutoFit/>
          </a:bodyPr>
          <a:lstStyle>
            <a:defPPr>
              <a:defRPr lang="en-US"/>
            </a:defPPr>
            <a:lvl1pPr>
              <a:defRPr sz="1400">
                <a:solidFill>
                  <a:srgbClr val="333D47"/>
                </a:solidFill>
                <a:latin typeface="AIA Everest" panose="00000500000000000000" pitchFamily="2" charset="0"/>
              </a:defRPr>
            </a:lvl1pPr>
          </a:lstStyle>
          <a:p>
            <a:pPr algn="ctr"/>
            <a:r>
              <a:rPr lang="en-US" sz="1600" b="1" dirty="0" smtClean="0"/>
              <a:t>Distribution</a:t>
            </a:r>
          </a:p>
          <a:p>
            <a:endParaRPr lang="en-US" sz="1600" b="1" dirty="0"/>
          </a:p>
          <a:p>
            <a:pPr marL="342900" indent="-342900">
              <a:buFont typeface="Arial" panose="020B0604020202020204" pitchFamily="34" charset="0"/>
              <a:buChar char="•"/>
            </a:pPr>
            <a:r>
              <a:rPr lang="en-US" sz="1600" dirty="0"/>
              <a:t>Bank's insurance distribution model </a:t>
            </a:r>
            <a:r>
              <a:rPr lang="en-US" sz="1600" dirty="0" smtClean="0"/>
              <a:t>(</a:t>
            </a:r>
            <a:r>
              <a:rPr lang="en-US" sz="1600" dirty="0"/>
              <a:t>e.g</a:t>
            </a:r>
            <a:r>
              <a:rPr lang="en-US" sz="1600" dirty="0" smtClean="0"/>
              <a:t>., </a:t>
            </a:r>
            <a:r>
              <a:rPr lang="en-US" sz="1600" dirty="0"/>
              <a:t>IS referral </a:t>
            </a:r>
            <a:r>
              <a:rPr lang="en-US" sz="1600" dirty="0" smtClean="0"/>
              <a:t>vs. </a:t>
            </a:r>
            <a:r>
              <a:rPr lang="en-US" sz="1600" dirty="0"/>
              <a:t>bank direct), and quality of bank sales force​</a:t>
            </a:r>
          </a:p>
          <a:p>
            <a:pPr marL="342900" indent="-342900">
              <a:buFont typeface="Arial" panose="020B0604020202020204" pitchFamily="34" charset="0"/>
              <a:buChar char="•"/>
            </a:pPr>
            <a:r>
              <a:rPr lang="en-US" sz="1600" dirty="0" smtClean="0"/>
              <a:t>Bank’s </a:t>
            </a:r>
            <a:r>
              <a:rPr lang="en-US" sz="1600" dirty="0"/>
              <a:t>existing insurance distribution activity &amp; productivity​</a:t>
            </a:r>
          </a:p>
          <a:p>
            <a:pPr marL="342900" indent="-342900">
              <a:buFont typeface="Arial" panose="020B0604020202020204" pitchFamily="34" charset="0"/>
              <a:buChar char="•"/>
            </a:pPr>
            <a:r>
              <a:rPr lang="en-US" sz="1600" dirty="0" smtClean="0"/>
              <a:t>Existing </a:t>
            </a:r>
            <a:r>
              <a:rPr lang="en-US" sz="1600" dirty="0"/>
              <a:t>flagship or focus products, and range of product suite ​</a:t>
            </a:r>
          </a:p>
          <a:p>
            <a:pPr marL="342900" indent="-342900">
              <a:buFont typeface="Arial" panose="020B0604020202020204" pitchFamily="34" charset="0"/>
              <a:buChar char="•"/>
            </a:pPr>
            <a:endParaRPr lang="en-US" sz="1600" dirty="0"/>
          </a:p>
        </p:txBody>
      </p:sp>
      <p:sp>
        <p:nvSpPr>
          <p:cNvPr id="110" name="TextBox 109"/>
          <p:cNvSpPr txBox="1"/>
          <p:nvPr/>
        </p:nvSpPr>
        <p:spPr>
          <a:xfrm>
            <a:off x="8494845" y="3752094"/>
            <a:ext cx="3394322" cy="2062103"/>
          </a:xfrm>
          <a:prstGeom prst="rect">
            <a:avLst/>
          </a:prstGeom>
          <a:noFill/>
        </p:spPr>
        <p:txBody>
          <a:bodyPr wrap="square" rtlCol="0">
            <a:spAutoFit/>
          </a:bodyPr>
          <a:lstStyle>
            <a:defPPr>
              <a:defRPr lang="en-US"/>
            </a:defPPr>
            <a:lvl1pPr>
              <a:defRPr sz="1400">
                <a:solidFill>
                  <a:srgbClr val="333D47"/>
                </a:solidFill>
                <a:latin typeface="AIA Everest" panose="00000500000000000000" pitchFamily="2" charset="0"/>
              </a:defRPr>
            </a:lvl1pPr>
          </a:lstStyle>
          <a:p>
            <a:pPr algn="ctr"/>
            <a:r>
              <a:rPr lang="en-US" sz="1600" b="1" dirty="0"/>
              <a:t>Digital </a:t>
            </a:r>
            <a:r>
              <a:rPr lang="en-US" sz="1600" b="1" dirty="0" smtClean="0"/>
              <a:t>Capabilities</a:t>
            </a:r>
          </a:p>
          <a:p>
            <a:endParaRPr lang="en-US" sz="1600" b="1" dirty="0" smtClean="0"/>
          </a:p>
          <a:p>
            <a:pPr marL="342900" indent="-342900">
              <a:buFont typeface="Arial" panose="020B0604020202020204" pitchFamily="34" charset="0"/>
              <a:buChar char="•"/>
            </a:pPr>
            <a:r>
              <a:rPr lang="en-US" sz="1600" dirty="0"/>
              <a:t>Bank &amp; Insurer digital ambitions and investments to date vs. any system-dependency across Bank/Insurer​</a:t>
            </a:r>
          </a:p>
          <a:p>
            <a:pPr marL="342900" indent="-342900">
              <a:buFont typeface="Arial" panose="020B0604020202020204" pitchFamily="34" charset="0"/>
              <a:buChar char="•"/>
            </a:pPr>
            <a:r>
              <a:rPr lang="en-US" sz="1600" dirty="0" smtClean="0"/>
              <a:t>Bank’s </a:t>
            </a:r>
            <a:r>
              <a:rPr lang="en-US" sz="1600" dirty="0"/>
              <a:t>core banking System and customer interface tools ​</a:t>
            </a:r>
          </a:p>
        </p:txBody>
      </p:sp>
      <p:cxnSp>
        <p:nvCxnSpPr>
          <p:cNvPr id="6" name="Straight Connector 5"/>
          <p:cNvCxnSpPr/>
          <p:nvPr/>
        </p:nvCxnSpPr>
        <p:spPr>
          <a:xfrm>
            <a:off x="3849429" y="3752094"/>
            <a:ext cx="0" cy="240105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8248973" y="3752094"/>
            <a:ext cx="0" cy="240105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960673" y="1475448"/>
            <a:ext cx="374433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BUs should conduct due diligence on the business and jointly scope the business plan with the potential partners during this process. ​</a:t>
            </a:r>
          </a:p>
        </p:txBody>
      </p:sp>
      <p:grpSp>
        <p:nvGrpSpPr>
          <p:cNvPr id="51" name="Group 50"/>
          <p:cNvGrpSpPr/>
          <p:nvPr/>
        </p:nvGrpSpPr>
        <p:grpSpPr>
          <a:xfrm>
            <a:off x="140456" y="879874"/>
            <a:ext cx="11909921" cy="458191"/>
            <a:chOff x="140456" y="879874"/>
            <a:chExt cx="11909921" cy="458191"/>
          </a:xfrm>
        </p:grpSpPr>
        <p:sp>
          <p:nvSpPr>
            <p:cNvPr id="54" name="Rectangle 53"/>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56" name="Rectangle 55"/>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58" name="Picture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17428" y="928751"/>
              <a:ext cx="359446" cy="359446"/>
            </a:xfrm>
            <a:prstGeom prst="rect">
              <a:avLst/>
            </a:prstGeom>
          </p:spPr>
        </p:pic>
        <p:pic>
          <p:nvPicPr>
            <p:cNvPr id="59" name="Picture 5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0788" y="909783"/>
              <a:ext cx="398410" cy="398410"/>
            </a:xfrm>
            <a:prstGeom prst="rect">
              <a:avLst/>
            </a:prstGeom>
          </p:spPr>
        </p:pic>
        <p:sp>
          <p:nvSpPr>
            <p:cNvPr id="67" name="Rectangle 66"/>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71" name="Picture 7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73" name="Rectangle 72"/>
            <p:cNvSpPr>
              <a:spLocks noChangeAspect="1"/>
            </p:cNvSpPr>
            <p:nvPr/>
          </p:nvSpPr>
          <p:spPr>
            <a:xfrm>
              <a:off x="11591393"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grpSp>
        <p:nvGrpSpPr>
          <p:cNvPr id="80" name="Group 79"/>
          <p:cNvGrpSpPr/>
          <p:nvPr/>
        </p:nvGrpSpPr>
        <p:grpSpPr>
          <a:xfrm>
            <a:off x="7544006" y="1956292"/>
            <a:ext cx="466771" cy="463058"/>
            <a:chOff x="7483416" y="1956292"/>
            <a:chExt cx="466771" cy="463058"/>
          </a:xfrm>
        </p:grpSpPr>
        <p:sp>
          <p:nvSpPr>
            <p:cNvPr id="81" name="Isosceles Triangle 80"/>
            <p:cNvSpPr>
              <a:spLocks noChangeAspect="1"/>
            </p:cNvSpPr>
            <p:nvPr/>
          </p:nvSpPr>
          <p:spPr>
            <a:xfrm rot="5400000" flipH="1">
              <a:off x="7586365" y="2055528"/>
              <a:ext cx="463058" cy="264586"/>
            </a:xfrm>
            <a:prstGeom prst="triangle">
              <a:avLst/>
            </a:prstGeom>
            <a:solidFill>
              <a:srgbClr val="848A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7483416" y="2061768"/>
              <a:ext cx="204532" cy="256266"/>
            </a:xfrm>
            <a:prstGeom prst="rect">
              <a:avLst/>
            </a:prstGeom>
            <a:solidFill>
              <a:srgbClr val="848A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01532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0" name="Group 49"/>
          <p:cNvGrpSpPr/>
          <p:nvPr/>
        </p:nvGrpSpPr>
        <p:grpSpPr>
          <a:xfrm>
            <a:off x="5638800" y="6473006"/>
            <a:ext cx="923925" cy="348813"/>
            <a:chOff x="5638800" y="6473006"/>
            <a:chExt cx="923925" cy="348813"/>
          </a:xfrm>
        </p:grpSpPr>
        <p:sp>
          <p:nvSpPr>
            <p:cNvPr id="51" name="Rounded Rectangle 50"/>
            <p:cNvSpPr/>
            <p:nvPr/>
          </p:nvSpPr>
          <p:spPr>
            <a:xfrm>
              <a:off x="5638800" y="6541294"/>
              <a:ext cx="923925" cy="247650"/>
            </a:xfrm>
            <a:prstGeom prst="roundRect">
              <a:avLst>
                <a:gd name="adj" fmla="val 50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p:cNvGrpSpPr/>
            <p:nvPr/>
          </p:nvGrpSpPr>
          <p:grpSpPr>
            <a:xfrm>
              <a:off x="5675177" y="6473006"/>
              <a:ext cx="841647" cy="348813"/>
              <a:chOff x="6174243" y="6473006"/>
              <a:chExt cx="841647" cy="348813"/>
            </a:xfrm>
          </p:grpSpPr>
          <p:grpSp>
            <p:nvGrpSpPr>
              <p:cNvPr id="53" name="Group 52"/>
              <p:cNvGrpSpPr/>
              <p:nvPr/>
            </p:nvGrpSpPr>
            <p:grpSpPr>
              <a:xfrm>
                <a:off x="6833010" y="6570694"/>
                <a:ext cx="182880" cy="182880"/>
                <a:chOff x="5794754" y="6385951"/>
                <a:chExt cx="596348" cy="598867"/>
              </a:xfrm>
            </p:grpSpPr>
            <p:sp>
              <p:nvSpPr>
                <p:cNvPr id="74" name="Rectangle: Rounded Corners 5">
                  <a:extLst>
                    <a:ext uri="{FF2B5EF4-FFF2-40B4-BE49-F238E27FC236}">
                      <a16:creationId xmlns:a16="http://schemas.microsoft.com/office/drawing/2014/main" id="{1B272CD4-2BA4-44A1-A95D-B69D6DA434D8}"/>
                    </a:ext>
                  </a:extLst>
                </p:cNvPr>
                <p:cNvSpPr/>
                <p:nvPr/>
              </p:nvSpPr>
              <p:spPr>
                <a:xfrm>
                  <a:off x="5794754" y="6385951"/>
                  <a:ext cx="596348" cy="598867"/>
                </a:xfrm>
                <a:prstGeom prst="roundRect">
                  <a:avLst>
                    <a:gd name="adj" fmla="val 50000"/>
                  </a:avLst>
                </a:prstGeom>
                <a:solidFill>
                  <a:srgbClr val="6A6A6A"/>
                </a:solidFill>
                <a:ln w="12700">
                  <a:solidFill>
                    <a:srgbClr val="D6D8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75" name="Group 74"/>
                <p:cNvGrpSpPr/>
                <p:nvPr/>
              </p:nvGrpSpPr>
              <p:grpSpPr>
                <a:xfrm>
                  <a:off x="5946646" y="6625274"/>
                  <a:ext cx="298708" cy="149354"/>
                  <a:chOff x="9820952" y="3104564"/>
                  <a:chExt cx="274321" cy="137160"/>
                </a:xfrm>
              </p:grpSpPr>
              <p:cxnSp>
                <p:nvCxnSpPr>
                  <p:cNvPr id="76" name="Straight Connector 75"/>
                  <p:cNvCxnSpPr/>
                  <p:nvPr/>
                </p:nvCxnSpPr>
                <p:spPr>
                  <a:xfrm>
                    <a:off x="9820952" y="3104564"/>
                    <a:ext cx="134340"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9958112" y="3104564"/>
                    <a:ext cx="137161" cy="137160"/>
                  </a:xfrm>
                  <a:prstGeom prst="line">
                    <a:avLst/>
                  </a:prstGeom>
                  <a:ln w="19050" cap="rnd">
                    <a:solidFill>
                      <a:srgbClr val="ADB1B5"/>
                    </a:solidFill>
                    <a:round/>
                  </a:ln>
                </p:spPr>
                <p:style>
                  <a:lnRef idx="1">
                    <a:schemeClr val="accent1"/>
                  </a:lnRef>
                  <a:fillRef idx="0">
                    <a:schemeClr val="accent1"/>
                  </a:fillRef>
                  <a:effectRef idx="0">
                    <a:schemeClr val="accent1"/>
                  </a:effectRef>
                  <a:fontRef idx="minor">
                    <a:schemeClr val="tx1"/>
                  </a:fontRef>
                </p:style>
              </p:cxnSp>
            </p:grpSp>
          </p:grpSp>
          <p:grpSp>
            <p:nvGrpSpPr>
              <p:cNvPr id="55" name="Group 54"/>
              <p:cNvGrpSpPr/>
              <p:nvPr/>
            </p:nvGrpSpPr>
            <p:grpSpPr>
              <a:xfrm rot="10800000">
                <a:off x="6174243" y="6569734"/>
                <a:ext cx="182880" cy="182880"/>
                <a:chOff x="5794754" y="6354763"/>
                <a:chExt cx="596348" cy="598867"/>
              </a:xfrm>
            </p:grpSpPr>
            <p:sp>
              <p:nvSpPr>
                <p:cNvPr id="66" name="Rectangle: Rounded Corners 5">
                  <a:extLst>
                    <a:ext uri="{FF2B5EF4-FFF2-40B4-BE49-F238E27FC236}">
                      <a16:creationId xmlns:a16="http://schemas.microsoft.com/office/drawing/2014/main" id="{1B272CD4-2BA4-44A1-A95D-B69D6DA434D8}"/>
                    </a:ext>
                  </a:extLst>
                </p:cNvPr>
                <p:cNvSpPr/>
                <p:nvPr/>
              </p:nvSpPr>
              <p:spPr>
                <a:xfrm>
                  <a:off x="5794754" y="6354763"/>
                  <a:ext cx="596348" cy="598867"/>
                </a:xfrm>
                <a:prstGeom prst="roundRect">
                  <a:avLst>
                    <a:gd name="adj" fmla="val 50000"/>
                  </a:avLst>
                </a:prstGeom>
                <a:solidFill>
                  <a:srgbClr val="D31145"/>
                </a:solidFill>
                <a:ln w="12700">
                  <a:solidFill>
                    <a:srgbClr val="E570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68" name="Group 67"/>
                <p:cNvGrpSpPr/>
                <p:nvPr/>
              </p:nvGrpSpPr>
              <p:grpSpPr>
                <a:xfrm>
                  <a:off x="5946646" y="6594086"/>
                  <a:ext cx="298708" cy="149354"/>
                  <a:chOff x="9820952" y="3075924"/>
                  <a:chExt cx="274321" cy="137160"/>
                </a:xfrm>
              </p:grpSpPr>
              <p:cxnSp>
                <p:nvCxnSpPr>
                  <p:cNvPr id="69" name="Straight Connector 68"/>
                  <p:cNvCxnSpPr/>
                  <p:nvPr/>
                </p:nvCxnSpPr>
                <p:spPr>
                  <a:xfrm>
                    <a:off x="9820952" y="3075924"/>
                    <a:ext cx="134339"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9958112" y="3075924"/>
                    <a:ext cx="137161" cy="137160"/>
                  </a:xfrm>
                  <a:prstGeom prst="line">
                    <a:avLst/>
                  </a:prstGeom>
                  <a:ln w="19050"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sp>
            <p:nvSpPr>
              <p:cNvPr id="65" name="TextBox 64"/>
              <p:cNvSpPr txBox="1"/>
              <p:nvPr/>
            </p:nvSpPr>
            <p:spPr>
              <a:xfrm>
                <a:off x="6311237" y="6473006"/>
                <a:ext cx="573614" cy="348813"/>
              </a:xfrm>
              <a:prstGeom prst="rect">
                <a:avLst/>
              </a:prstGeom>
              <a:noFill/>
            </p:spPr>
            <p:txBody>
              <a:bodyPr wrap="square" rtlCol="0">
                <a:spAutoFit/>
              </a:bodyPr>
              <a:lstStyle>
                <a:defPPr>
                  <a:defRPr lang="en-US"/>
                </a:defPPr>
                <a:lvl1pPr lvl="0">
                  <a:defRPr sz="2000">
                    <a:solidFill>
                      <a:srgbClr val="333D47"/>
                    </a:solidFill>
                    <a:latin typeface="AIA Everest Condensed" panose="00000506000000000000" pitchFamily="50" charset="0"/>
                    <a:cs typeface="Arial" panose="020B0604020202020204" pitchFamily="34" charset="0"/>
                  </a:defRPr>
                </a:lvl1pPr>
              </a:lstStyle>
              <a:p>
                <a:pPr algn="ctr">
                  <a:lnSpc>
                    <a:spcPts val="2000"/>
                  </a:lnSpc>
                </a:pPr>
                <a:r>
                  <a:rPr lang="en-US" altLang="en-US" sz="1200" dirty="0" smtClean="0">
                    <a:solidFill>
                      <a:srgbClr val="6A6A6A"/>
                    </a:solidFill>
                    <a:latin typeface="AIA Everest" panose="00000500000000000000" pitchFamily="2" charset="0"/>
                  </a:rPr>
                  <a:t>3 of </a:t>
                </a:r>
                <a:r>
                  <a:rPr lang="en-US" altLang="en-US" sz="1200" dirty="0">
                    <a:solidFill>
                      <a:srgbClr val="6A6A6A"/>
                    </a:solidFill>
                    <a:latin typeface="AIA Everest" panose="00000500000000000000" pitchFamily="2" charset="0"/>
                  </a:rPr>
                  <a:t>3</a:t>
                </a:r>
              </a:p>
            </p:txBody>
          </p:sp>
        </p:grpSp>
      </p:grpSp>
      <p:sp>
        <p:nvSpPr>
          <p:cNvPr id="80" name="TextBox 79"/>
          <p:cNvSpPr txBox="1"/>
          <p:nvPr/>
        </p:nvSpPr>
        <p:spPr>
          <a:xfrm>
            <a:off x="960672" y="2660904"/>
            <a:ext cx="2860182" cy="307777"/>
          </a:xfrm>
          <a:prstGeom prst="rect">
            <a:avLst/>
          </a:prstGeom>
          <a:noFill/>
        </p:spPr>
        <p:txBody>
          <a:bodyPr wrap="square" rtlCol="0">
            <a:spAutoFit/>
          </a:bodyPr>
          <a:lstStyle>
            <a:defPPr>
              <a:defRPr lang="en-US"/>
            </a:defPPr>
            <a:lvl1pPr>
              <a:defRPr sz="1400" i="1">
                <a:solidFill>
                  <a:srgbClr val="D31145"/>
                </a:solidFill>
                <a:latin typeface="AIA Everest" panose="00000500000000000000" pitchFamily="50" charset="0"/>
                <a:cs typeface="AIA" panose="02000506000000020004" pitchFamily="2" charset="-34"/>
              </a:defRPr>
            </a:lvl1pPr>
          </a:lstStyle>
          <a:p>
            <a:r>
              <a:rPr lang="en-US" dirty="0"/>
              <a:t>Click each button to learn more.</a:t>
            </a:r>
          </a:p>
        </p:txBody>
      </p:sp>
      <p:sp>
        <p:nvSpPr>
          <p:cNvPr id="92" name="TextBox 91"/>
          <p:cNvSpPr txBox="1"/>
          <p:nvPr/>
        </p:nvSpPr>
        <p:spPr>
          <a:xfrm>
            <a:off x="960672" y="1032746"/>
            <a:ext cx="4131802" cy="430887"/>
          </a:xfrm>
          <a:prstGeom prst="rect">
            <a:avLst/>
          </a:prstGeom>
          <a:noFill/>
        </p:spPr>
        <p:txBody>
          <a:bodyPr wrap="square" rtlCol="0">
            <a:spAutoFit/>
          </a:bodyPr>
          <a:lstStyle/>
          <a:p>
            <a:r>
              <a:rPr lang="en-US" sz="2200" dirty="0" smtClean="0">
                <a:solidFill>
                  <a:srgbClr val="2B343D"/>
                </a:solidFill>
                <a:latin typeface="AIA Everest Condensed Medium" panose="00000606000000000000" pitchFamily="2" charset="0"/>
                <a:cs typeface="AIA" panose="02000506000000020004" pitchFamily="2" charset="-34"/>
              </a:rPr>
              <a:t>DUE DILIGENCE &amp; BUSINESS PLANNING</a:t>
            </a:r>
            <a:endParaRPr lang="en-US" sz="2200" dirty="0">
              <a:solidFill>
                <a:srgbClr val="2B343D"/>
              </a:solidFill>
              <a:latin typeface="AIA Everest Condensed Medium" panose="00000606000000000000" pitchFamily="2" charset="0"/>
              <a:cs typeface="AIA" panose="02000506000000020004" pitchFamily="2" charset="-34"/>
            </a:endParaRPr>
          </a:p>
        </p:txBody>
      </p:sp>
      <p:grpSp>
        <p:nvGrpSpPr>
          <p:cNvPr id="5" name="Group 4"/>
          <p:cNvGrpSpPr/>
          <p:nvPr/>
        </p:nvGrpSpPr>
        <p:grpSpPr>
          <a:xfrm>
            <a:off x="5484712" y="1132048"/>
            <a:ext cx="1790548" cy="2072412"/>
            <a:chOff x="5484712" y="1132048"/>
            <a:chExt cx="1790548" cy="2072412"/>
          </a:xfrm>
        </p:grpSpPr>
        <p:sp>
          <p:nvSpPr>
            <p:cNvPr id="108" name="Hexagon 107"/>
            <p:cNvSpPr/>
            <p:nvPr/>
          </p:nvSpPr>
          <p:spPr>
            <a:xfrm rot="5400000">
              <a:off x="5343780" y="1272980"/>
              <a:ext cx="2072412" cy="1790548"/>
            </a:xfrm>
            <a:prstGeom prst="hexagon">
              <a:avLst/>
            </a:prstGeom>
            <a:solidFill>
              <a:srgbClr val="D2E4F0"/>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Hexagon 108"/>
            <p:cNvSpPr/>
            <p:nvPr/>
          </p:nvSpPr>
          <p:spPr>
            <a:xfrm rot="5400000">
              <a:off x="5400487" y="1323858"/>
              <a:ext cx="1958999" cy="1688792"/>
            </a:xfrm>
            <a:prstGeom prst="hexagon">
              <a:avLst/>
            </a:prstGeom>
            <a:solidFill>
              <a:srgbClr val="4B92BE"/>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a:off x="5532743" y="1696213"/>
              <a:ext cx="1691640" cy="97940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5532266" y="1731064"/>
              <a:ext cx="1691640" cy="916392"/>
            </a:xfrm>
            <a:prstGeom prst="rect">
              <a:avLst/>
            </a:prstGeom>
            <a:solidFill>
              <a:srgbClr val="D3114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p:cNvSpPr txBox="1"/>
            <p:nvPr/>
          </p:nvSpPr>
          <p:spPr>
            <a:xfrm>
              <a:off x="5625172" y="1783349"/>
              <a:ext cx="1507308" cy="861774"/>
            </a:xfrm>
            <a:prstGeom prst="rect">
              <a:avLst/>
            </a:prstGeom>
            <a:noFill/>
          </p:spPr>
          <p:txBody>
            <a:bodyPr wrap="square" rtlCol="0">
              <a:spAutoFit/>
            </a:bodyPr>
            <a:lstStyle/>
            <a:p>
              <a:pPr algn="ctr">
                <a:lnSpc>
                  <a:spcPts val="2000"/>
                </a:lnSpc>
              </a:pPr>
              <a:r>
                <a:rPr lang="en-US" sz="2000" dirty="0">
                  <a:solidFill>
                    <a:schemeClr val="bg1"/>
                  </a:solidFill>
                  <a:latin typeface="AIA Everest Condensed" panose="00000506000000000000" pitchFamily="50" charset="0"/>
                </a:rPr>
                <a:t>INITIAL OPERATIONAL DUE DILIGENCE</a:t>
              </a:r>
            </a:p>
          </p:txBody>
        </p:sp>
      </p:grpSp>
      <p:grpSp>
        <p:nvGrpSpPr>
          <p:cNvPr id="3" name="Group 2"/>
          <p:cNvGrpSpPr/>
          <p:nvPr/>
        </p:nvGrpSpPr>
        <p:grpSpPr>
          <a:xfrm>
            <a:off x="8314319" y="1132048"/>
            <a:ext cx="1790548" cy="2075396"/>
            <a:chOff x="8314319" y="1186707"/>
            <a:chExt cx="1790548" cy="2075396"/>
          </a:xfrm>
        </p:grpSpPr>
        <p:sp>
          <p:nvSpPr>
            <p:cNvPr id="106" name="Hexagon 105"/>
            <p:cNvSpPr/>
            <p:nvPr/>
          </p:nvSpPr>
          <p:spPr>
            <a:xfrm rot="5400000">
              <a:off x="8171895" y="1329131"/>
              <a:ext cx="2075396" cy="1790548"/>
            </a:xfrm>
            <a:prstGeom prst="hexagon">
              <a:avLst/>
            </a:prstGeom>
            <a:solidFill>
              <a:srgbClr val="D6D8DA"/>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Hexagon 106"/>
            <p:cNvSpPr/>
            <p:nvPr/>
          </p:nvSpPr>
          <p:spPr>
            <a:xfrm rot="5400000">
              <a:off x="8230444" y="1380620"/>
              <a:ext cx="1958999" cy="1688792"/>
            </a:xfrm>
            <a:prstGeom prst="hexagon">
              <a:avLst/>
            </a:prstGeom>
            <a:solidFill>
              <a:srgbClr val="858585"/>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8364600" y="1733429"/>
              <a:ext cx="1691640" cy="97940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p:nvPr/>
          </p:nvSpPr>
          <p:spPr>
            <a:xfrm>
              <a:off x="8364123" y="1768280"/>
              <a:ext cx="1691640" cy="916392"/>
            </a:xfrm>
            <a:prstGeom prst="rect">
              <a:avLst/>
            </a:prstGeom>
            <a:solidFill>
              <a:srgbClr val="333D47"/>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8567101" y="1834494"/>
              <a:ext cx="1285684" cy="861774"/>
            </a:xfrm>
            <a:prstGeom prst="rect">
              <a:avLst/>
            </a:prstGeom>
            <a:noFill/>
          </p:spPr>
          <p:txBody>
            <a:bodyPr wrap="square" rtlCol="0">
              <a:spAutoFit/>
            </a:bodyPr>
            <a:lstStyle/>
            <a:p>
              <a:pPr algn="ctr">
                <a:lnSpc>
                  <a:spcPts val="2000"/>
                </a:lnSpc>
              </a:pPr>
              <a:r>
                <a:rPr lang="en-US" sz="2000" dirty="0" smtClean="0">
                  <a:solidFill>
                    <a:schemeClr val="bg1"/>
                  </a:solidFill>
                  <a:latin typeface="AIA Everest Condensed" panose="00000506000000000000" pitchFamily="50" charset="0"/>
                </a:rPr>
                <a:t>JOINT BUSINESS PLAN</a:t>
              </a:r>
              <a:endParaRPr lang="en-US" sz="2000" dirty="0">
                <a:solidFill>
                  <a:schemeClr val="bg1"/>
                </a:solidFill>
                <a:latin typeface="AIA Everest Condensed" panose="00000506000000000000" pitchFamily="50" charset="0"/>
              </a:endParaRPr>
            </a:p>
          </p:txBody>
        </p:sp>
      </p:grpSp>
      <p:sp>
        <p:nvSpPr>
          <p:cNvPr id="122" name="Rectangle 121"/>
          <p:cNvSpPr/>
          <p:nvPr/>
        </p:nvSpPr>
        <p:spPr>
          <a:xfrm>
            <a:off x="140456" y="3277544"/>
            <a:ext cx="11909921" cy="31360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124" name="Rectangle 123"/>
          <p:cNvSpPr/>
          <p:nvPr/>
        </p:nvSpPr>
        <p:spPr>
          <a:xfrm>
            <a:off x="142214" y="6413629"/>
            <a:ext cx="11904088" cy="45720"/>
          </a:xfrm>
          <a:prstGeom prst="rect">
            <a:avLst/>
          </a:prstGeom>
          <a:solidFill>
            <a:srgbClr val="FF75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TextBox 125"/>
          <p:cNvSpPr txBox="1"/>
          <p:nvPr/>
        </p:nvSpPr>
        <p:spPr>
          <a:xfrm>
            <a:off x="244228" y="3752094"/>
            <a:ext cx="4327772" cy="2062103"/>
          </a:xfrm>
          <a:prstGeom prst="rect">
            <a:avLst/>
          </a:prstGeom>
          <a:noFill/>
        </p:spPr>
        <p:txBody>
          <a:bodyPr wrap="square" rtlCol="0">
            <a:spAutoFit/>
          </a:bodyPr>
          <a:lstStyle>
            <a:defPPr>
              <a:defRPr lang="en-US"/>
            </a:defPPr>
            <a:lvl1pPr>
              <a:defRPr sz="1400">
                <a:solidFill>
                  <a:srgbClr val="333D47"/>
                </a:solidFill>
                <a:latin typeface="AIA Everest" panose="00000500000000000000" pitchFamily="2" charset="0"/>
              </a:defRPr>
            </a:lvl1pPr>
          </a:lstStyle>
          <a:p>
            <a:pPr algn="ctr"/>
            <a:r>
              <a:rPr lang="en-US" sz="1600" b="1" dirty="0" smtClean="0"/>
              <a:t>Workshop</a:t>
            </a:r>
            <a:endParaRPr lang="en-US" sz="1600" b="1" dirty="0"/>
          </a:p>
          <a:p>
            <a:endParaRPr lang="en-US" sz="1600" b="1" dirty="0" smtClean="0"/>
          </a:p>
          <a:p>
            <a:pPr marL="342900" indent="-342900">
              <a:buFont typeface="Arial" panose="020B0604020202020204" pitchFamily="34" charset="0"/>
              <a:buChar char="•"/>
            </a:pPr>
            <a:r>
              <a:rPr lang="en-US" sz="1600" dirty="0"/>
              <a:t>Ideally, discuss the size and the scope of the partnership opportunity in a business planning workshop​</a:t>
            </a:r>
          </a:p>
          <a:p>
            <a:pPr marL="342900" indent="-342900">
              <a:buFont typeface="Arial" panose="020B0604020202020204" pitchFamily="34" charset="0"/>
              <a:buChar char="•"/>
            </a:pPr>
            <a:r>
              <a:rPr lang="en-US" sz="1600" dirty="0" smtClean="0"/>
              <a:t>Verify </a:t>
            </a:r>
            <a:r>
              <a:rPr lang="en-US" sz="1600" dirty="0"/>
              <a:t>Initial operational DD findings/assumptions based on input and feedback from potential partner ​​</a:t>
            </a:r>
          </a:p>
        </p:txBody>
      </p:sp>
      <p:sp>
        <p:nvSpPr>
          <p:cNvPr id="131" name="TextBox 130"/>
          <p:cNvSpPr txBox="1"/>
          <p:nvPr/>
        </p:nvSpPr>
        <p:spPr>
          <a:xfrm>
            <a:off x="4751387" y="3752094"/>
            <a:ext cx="7202488" cy="2062103"/>
          </a:xfrm>
          <a:prstGeom prst="rect">
            <a:avLst/>
          </a:prstGeom>
          <a:noFill/>
        </p:spPr>
        <p:txBody>
          <a:bodyPr wrap="square" rtlCol="0">
            <a:spAutoFit/>
          </a:bodyPr>
          <a:lstStyle>
            <a:defPPr>
              <a:defRPr lang="en-US"/>
            </a:defPPr>
            <a:lvl1pPr>
              <a:defRPr sz="1400">
                <a:solidFill>
                  <a:srgbClr val="333D47"/>
                </a:solidFill>
                <a:latin typeface="AIA Everest" panose="00000500000000000000" pitchFamily="2" charset="0"/>
              </a:defRPr>
            </a:lvl1pPr>
          </a:lstStyle>
          <a:p>
            <a:pPr algn="ctr"/>
            <a:r>
              <a:rPr lang="en-US" sz="1600" b="1" dirty="0"/>
              <a:t>Joint Business </a:t>
            </a:r>
            <a:r>
              <a:rPr lang="en-US" sz="1600" b="1" dirty="0" smtClean="0"/>
              <a:t>Plan</a:t>
            </a:r>
            <a:endParaRPr lang="en-US" sz="1600" b="1" dirty="0"/>
          </a:p>
          <a:p>
            <a:endParaRPr lang="en-US" sz="1600" b="1" dirty="0" smtClean="0"/>
          </a:p>
          <a:p>
            <a:pPr marL="342900" indent="-342900">
              <a:buFont typeface="Arial" panose="020B0604020202020204" pitchFamily="34" charset="0"/>
              <a:buChar char="•"/>
            </a:pPr>
            <a:r>
              <a:rPr lang="en-US" sz="1600" dirty="0"/>
              <a:t>A joint business plan and underlying business drivers should be established as output from business planning workshops​</a:t>
            </a:r>
          </a:p>
          <a:p>
            <a:pPr marL="342900" indent="-342900">
              <a:buFont typeface="Arial" panose="020B0604020202020204" pitchFamily="34" charset="0"/>
              <a:buChar char="•"/>
            </a:pPr>
            <a:r>
              <a:rPr lang="en-US" sz="1600" dirty="0" smtClean="0"/>
              <a:t>Plan </a:t>
            </a:r>
            <a:r>
              <a:rPr lang="en-US" sz="1600" dirty="0"/>
              <a:t>will provide foundation to Commercial Negotiation and discussion on resource/action required to achieve the partnership’s joint ambitions​</a:t>
            </a:r>
          </a:p>
          <a:p>
            <a:pPr marL="342900" indent="-342900">
              <a:buFont typeface="Arial" panose="020B0604020202020204" pitchFamily="34" charset="0"/>
              <a:buChar char="•"/>
            </a:pPr>
            <a:r>
              <a:rPr lang="en-US" sz="1600" dirty="0" smtClean="0"/>
              <a:t>Agreed </a:t>
            </a:r>
            <a:r>
              <a:rPr lang="en-US" sz="1600" dirty="0"/>
              <a:t>joint business plan will typically form executed Distribution Agreement​​</a:t>
            </a:r>
          </a:p>
        </p:txBody>
      </p:sp>
      <p:sp>
        <p:nvSpPr>
          <p:cNvPr id="132" name="Rectangle 131"/>
          <p:cNvSpPr/>
          <p:nvPr/>
        </p:nvSpPr>
        <p:spPr>
          <a:xfrm>
            <a:off x="140456" y="3277544"/>
            <a:ext cx="11905846" cy="344080"/>
          </a:xfrm>
          <a:prstGeom prst="rect">
            <a:avLst/>
          </a:prstGeom>
          <a:solidFill>
            <a:srgbClr val="FF754D"/>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p:cNvSpPr txBox="1"/>
          <p:nvPr/>
        </p:nvSpPr>
        <p:spPr>
          <a:xfrm>
            <a:off x="231581" y="3279985"/>
            <a:ext cx="11579419" cy="338554"/>
          </a:xfrm>
          <a:prstGeom prst="rect">
            <a:avLst/>
          </a:prstGeom>
          <a:noFill/>
        </p:spPr>
        <p:txBody>
          <a:bodyPr wrap="square" rtlCol="0">
            <a:spAutoFit/>
          </a:bodyPr>
          <a:lstStyle>
            <a:defPPr>
              <a:defRPr lang="en-US"/>
            </a:defPPr>
            <a:lvl1pPr>
              <a:defRPr sz="1400">
                <a:solidFill>
                  <a:srgbClr val="333D47"/>
                </a:solidFill>
                <a:latin typeface="AIA Everest" panose="00000500000000000000" pitchFamily="2" charset="0"/>
              </a:defRPr>
            </a:lvl1pPr>
          </a:lstStyle>
          <a:p>
            <a:pPr algn="ctr"/>
            <a:r>
              <a:rPr lang="en-US" sz="1600" i="1" dirty="0">
                <a:solidFill>
                  <a:schemeClr val="bg1"/>
                </a:solidFill>
              </a:rPr>
              <a:t>Next, a formal Business Plan should be developed during Official Negotiation </a:t>
            </a:r>
            <a:r>
              <a:rPr lang="en-US" sz="1600" i="1" dirty="0" smtClean="0">
                <a:solidFill>
                  <a:schemeClr val="bg1"/>
                </a:solidFill>
              </a:rPr>
              <a:t>​and </a:t>
            </a:r>
            <a:r>
              <a:rPr lang="en-US" sz="1600" i="1" dirty="0">
                <a:solidFill>
                  <a:schemeClr val="bg1"/>
                </a:solidFill>
              </a:rPr>
              <a:t>mutually agreed by potential partner and </a:t>
            </a:r>
            <a:r>
              <a:rPr lang="en-US" sz="1600" i="1" dirty="0" smtClean="0">
                <a:solidFill>
                  <a:schemeClr val="bg1"/>
                </a:solidFill>
              </a:rPr>
              <a:t>AIA.</a:t>
            </a:r>
            <a:endParaRPr lang="en-US" sz="1600" i="1" dirty="0">
              <a:solidFill>
                <a:schemeClr val="bg1"/>
              </a:solidFill>
            </a:endParaRPr>
          </a:p>
        </p:txBody>
      </p:sp>
      <p:cxnSp>
        <p:nvCxnSpPr>
          <p:cNvPr id="134" name="Straight Connector 133"/>
          <p:cNvCxnSpPr/>
          <p:nvPr/>
        </p:nvCxnSpPr>
        <p:spPr>
          <a:xfrm>
            <a:off x="4582854" y="3752094"/>
            <a:ext cx="0" cy="240105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960673" y="1475448"/>
            <a:ext cx="3744331" cy="1077218"/>
          </a:xfrm>
          <a:prstGeom prst="rect">
            <a:avLst/>
          </a:prstGeom>
          <a:noFill/>
        </p:spPr>
        <p:txBody>
          <a:bodyPr wrap="square" rtlCol="0">
            <a:spAutoFit/>
          </a:bodyPr>
          <a:lstStyle>
            <a:defPPr>
              <a:defRPr lang="en-US"/>
            </a:defPPr>
            <a:lvl1pPr defTabSz="934661">
              <a:defRPr sz="1600">
                <a:solidFill>
                  <a:srgbClr val="333D47"/>
                </a:solidFill>
                <a:latin typeface="AIA Everest" panose="00000500000000000000" pitchFamily="2" charset="0"/>
              </a:defRPr>
            </a:lvl1pPr>
            <a:lvl2pPr marL="467331" defTabSz="934661">
              <a:defRPr sz="1839"/>
            </a:lvl2pPr>
            <a:lvl3pPr marL="934661" defTabSz="934661">
              <a:defRPr sz="1839"/>
            </a:lvl3pPr>
            <a:lvl4pPr marL="1401992" defTabSz="934661">
              <a:defRPr sz="1839"/>
            </a:lvl4pPr>
            <a:lvl5pPr marL="1869323" defTabSz="934661">
              <a:defRPr sz="1839"/>
            </a:lvl5pPr>
            <a:lvl6pPr marL="2336653" defTabSz="934661">
              <a:defRPr sz="1839"/>
            </a:lvl6pPr>
            <a:lvl7pPr marL="2803983" defTabSz="934661">
              <a:defRPr sz="1839"/>
            </a:lvl7pPr>
            <a:lvl8pPr marL="3271314" defTabSz="934661">
              <a:defRPr sz="1839"/>
            </a:lvl8pPr>
            <a:lvl9pPr marL="3738644" defTabSz="934661">
              <a:defRPr sz="1839"/>
            </a:lvl9pPr>
          </a:lstStyle>
          <a:p>
            <a:r>
              <a:rPr lang="en-US" dirty="0"/>
              <a:t>BUs should conduct due diligence on the business and jointly scope the business plan with the potential partners during this process. ​</a:t>
            </a:r>
          </a:p>
        </p:txBody>
      </p:sp>
      <p:grpSp>
        <p:nvGrpSpPr>
          <p:cNvPr id="54" name="Group 53"/>
          <p:cNvGrpSpPr/>
          <p:nvPr/>
        </p:nvGrpSpPr>
        <p:grpSpPr>
          <a:xfrm>
            <a:off x="140456" y="879874"/>
            <a:ext cx="11909921" cy="458191"/>
            <a:chOff x="140456" y="879874"/>
            <a:chExt cx="11909921" cy="458191"/>
          </a:xfrm>
        </p:grpSpPr>
        <p:sp>
          <p:nvSpPr>
            <p:cNvPr id="56" name="Rectangle 55"/>
            <p:cNvSpPr>
              <a:spLocks/>
            </p:cNvSpPr>
            <p:nvPr/>
          </p:nvSpPr>
          <p:spPr>
            <a:xfrm>
              <a:off x="11593177" y="880865"/>
              <a:ext cx="457200" cy="457200"/>
            </a:xfrm>
            <a:prstGeom prst="rect">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sp>
          <p:nvSpPr>
            <p:cNvPr id="57" name="Rectangle 56"/>
            <p:cNvSpPr>
              <a:spLocks/>
            </p:cNvSpPr>
            <p:nvPr/>
          </p:nvSpPr>
          <p:spPr>
            <a:xfrm>
              <a:off x="11066691"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58" name="Picture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17428" y="928751"/>
              <a:ext cx="359446" cy="359446"/>
            </a:xfrm>
            <a:prstGeom prst="rect">
              <a:avLst/>
            </a:prstGeom>
          </p:spPr>
        </p:pic>
        <p:pic>
          <p:nvPicPr>
            <p:cNvPr id="59" name="Picture 5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20788" y="909783"/>
              <a:ext cx="398410" cy="398410"/>
            </a:xfrm>
            <a:prstGeom prst="rect">
              <a:avLst/>
            </a:prstGeom>
          </p:spPr>
        </p:pic>
        <p:sp>
          <p:nvSpPr>
            <p:cNvPr id="60" name="Rectangle 59"/>
            <p:cNvSpPr>
              <a:spLocks noChangeAspect="1"/>
            </p:cNvSpPr>
            <p:nvPr/>
          </p:nvSpPr>
          <p:spPr>
            <a:xfrm>
              <a:off x="140456" y="880865"/>
              <a:ext cx="457200" cy="457200"/>
            </a:xfrm>
            <a:prstGeom prst="rect">
              <a:avLst/>
            </a:prstGeom>
            <a:solidFill>
              <a:srgbClr val="D31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pic>
          <p:nvPicPr>
            <p:cNvPr id="61" name="Picture 6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175" y="978382"/>
              <a:ext cx="263375" cy="263375"/>
            </a:xfrm>
            <a:prstGeom prst="rect">
              <a:avLst/>
            </a:prstGeom>
          </p:spPr>
        </p:pic>
        <p:sp>
          <p:nvSpPr>
            <p:cNvPr id="62" name="Rectangle 61"/>
            <p:cNvSpPr>
              <a:spLocks noChangeAspect="1"/>
            </p:cNvSpPr>
            <p:nvPr/>
          </p:nvSpPr>
          <p:spPr>
            <a:xfrm>
              <a:off x="11591393" y="879874"/>
              <a:ext cx="457200" cy="457200"/>
            </a:xfrm>
            <a:prstGeom prst="rect">
              <a:avLst/>
            </a:prstGeom>
            <a:solidFill>
              <a:srgbClr val="6A6A6A">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2"/>
            </a:p>
          </p:txBody>
        </p:sp>
      </p:grpSp>
      <p:grpSp>
        <p:nvGrpSpPr>
          <p:cNvPr id="47" name="Group 46"/>
          <p:cNvGrpSpPr/>
          <p:nvPr/>
        </p:nvGrpSpPr>
        <p:grpSpPr>
          <a:xfrm>
            <a:off x="7544006" y="1956292"/>
            <a:ext cx="466771" cy="463058"/>
            <a:chOff x="7483416" y="1956292"/>
            <a:chExt cx="466771" cy="463058"/>
          </a:xfrm>
        </p:grpSpPr>
        <p:sp>
          <p:nvSpPr>
            <p:cNvPr id="48" name="Isosceles Triangle 47"/>
            <p:cNvSpPr>
              <a:spLocks noChangeAspect="1"/>
            </p:cNvSpPr>
            <p:nvPr/>
          </p:nvSpPr>
          <p:spPr>
            <a:xfrm rot="5400000" flipH="1">
              <a:off x="7586365" y="2055528"/>
              <a:ext cx="463058" cy="264586"/>
            </a:xfrm>
            <a:prstGeom prst="triangle">
              <a:avLst/>
            </a:prstGeom>
            <a:solidFill>
              <a:srgbClr val="848A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7483416" y="2061768"/>
              <a:ext cx="204532" cy="256266"/>
            </a:xfrm>
            <a:prstGeom prst="rect">
              <a:avLst/>
            </a:prstGeom>
            <a:solidFill>
              <a:srgbClr val="848A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0045398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9"/>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6025</TotalTime>
  <Words>618</Words>
  <Application>Microsoft Office PowerPoint</Application>
  <PresentationFormat>Widescreen</PresentationFormat>
  <Paragraphs>98</Paragraphs>
  <Slides>9</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AIA</vt:lpstr>
      <vt:lpstr>AIA Everest</vt:lpstr>
      <vt:lpstr>AIA Everest Condensed</vt:lpstr>
      <vt:lpstr>AIA Everest Condensed Medium</vt:lpstr>
      <vt:lpstr>Arial</vt:lpstr>
      <vt:lpstr>Calibri</vt:lpstr>
      <vt:lpstr>Calibri Light</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Shailesh Trimbakar</dc:creator>
  <cp:lastModifiedBy>Girish Chonkar</cp:lastModifiedBy>
  <cp:revision>579</cp:revision>
  <dcterms:created xsi:type="dcterms:W3CDTF">2020-09-24T11:41:06Z</dcterms:created>
  <dcterms:modified xsi:type="dcterms:W3CDTF">2023-01-25T10:17:49Z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FB97E67C-94C6-4F2F-B76E-AC69FFF580F2</vt:lpwstr>
  </property>
  <property fmtid="{D5CDD505-2E9C-101B-9397-08002B2CF9AE}" pid="3" name="ArticulatePath">
    <vt:lpwstr>S1T2</vt:lpwstr>
  </property>
</Properties>
</file>