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9" r:id="rId1"/>
    <p:sldMasterId id="2147483756" r:id="rId2"/>
  </p:sldMasterIdLst>
  <p:notesMasterIdLst>
    <p:notesMasterId r:id="rId14"/>
  </p:notesMasterIdLst>
  <p:sldIdLst>
    <p:sldId id="296" r:id="rId3"/>
    <p:sldId id="276" r:id="rId4"/>
    <p:sldId id="316" r:id="rId5"/>
    <p:sldId id="320" r:id="rId6"/>
    <p:sldId id="318" r:id="rId7"/>
    <p:sldId id="319" r:id="rId8"/>
    <p:sldId id="304" r:id="rId9"/>
    <p:sldId id="324" r:id="rId10"/>
    <p:sldId id="325" r:id="rId11"/>
    <p:sldId id="326" r:id="rId12"/>
    <p:sldId id="327" r:id="rId13"/>
  </p:sldIdLst>
  <p:sldSz cx="12192000" cy="6858000"/>
  <p:notesSz cx="6858000" cy="9144000"/>
  <p:defaultTextStyle>
    <a:defPPr>
      <a:defRPr lang="en-US"/>
    </a:defPPr>
    <a:lvl1pPr marL="0" algn="l" defTabSz="934569" rtl="0" eaLnBrk="1" latinLnBrk="0" hangingPunct="1">
      <a:defRPr sz="1838" kern="1200">
        <a:solidFill>
          <a:schemeClr val="tx1"/>
        </a:solidFill>
        <a:latin typeface="+mn-lt"/>
        <a:ea typeface="+mn-ea"/>
        <a:cs typeface="+mn-cs"/>
      </a:defRPr>
    </a:lvl1pPr>
    <a:lvl2pPr marL="467285" algn="l" defTabSz="934569" rtl="0" eaLnBrk="1" latinLnBrk="0" hangingPunct="1">
      <a:defRPr sz="1838" kern="1200">
        <a:solidFill>
          <a:schemeClr val="tx1"/>
        </a:solidFill>
        <a:latin typeface="+mn-lt"/>
        <a:ea typeface="+mn-ea"/>
        <a:cs typeface="+mn-cs"/>
      </a:defRPr>
    </a:lvl2pPr>
    <a:lvl3pPr marL="934569" algn="l" defTabSz="934569" rtl="0" eaLnBrk="1" latinLnBrk="0" hangingPunct="1">
      <a:defRPr sz="1838" kern="1200">
        <a:solidFill>
          <a:schemeClr val="tx1"/>
        </a:solidFill>
        <a:latin typeface="+mn-lt"/>
        <a:ea typeface="+mn-ea"/>
        <a:cs typeface="+mn-cs"/>
      </a:defRPr>
    </a:lvl3pPr>
    <a:lvl4pPr marL="1401854" algn="l" defTabSz="934569" rtl="0" eaLnBrk="1" latinLnBrk="0" hangingPunct="1">
      <a:defRPr sz="1838" kern="1200">
        <a:solidFill>
          <a:schemeClr val="tx1"/>
        </a:solidFill>
        <a:latin typeface="+mn-lt"/>
        <a:ea typeface="+mn-ea"/>
        <a:cs typeface="+mn-cs"/>
      </a:defRPr>
    </a:lvl4pPr>
    <a:lvl5pPr marL="1869139" algn="l" defTabSz="934569" rtl="0" eaLnBrk="1" latinLnBrk="0" hangingPunct="1">
      <a:defRPr sz="1838" kern="1200">
        <a:solidFill>
          <a:schemeClr val="tx1"/>
        </a:solidFill>
        <a:latin typeface="+mn-lt"/>
        <a:ea typeface="+mn-ea"/>
        <a:cs typeface="+mn-cs"/>
      </a:defRPr>
    </a:lvl5pPr>
    <a:lvl6pPr marL="2336422" algn="l" defTabSz="934569" rtl="0" eaLnBrk="1" latinLnBrk="0" hangingPunct="1">
      <a:defRPr sz="1838" kern="1200">
        <a:solidFill>
          <a:schemeClr val="tx1"/>
        </a:solidFill>
        <a:latin typeface="+mn-lt"/>
        <a:ea typeface="+mn-ea"/>
        <a:cs typeface="+mn-cs"/>
      </a:defRPr>
    </a:lvl6pPr>
    <a:lvl7pPr marL="2803706" algn="l" defTabSz="934569" rtl="0" eaLnBrk="1" latinLnBrk="0" hangingPunct="1">
      <a:defRPr sz="1838" kern="1200">
        <a:solidFill>
          <a:schemeClr val="tx1"/>
        </a:solidFill>
        <a:latin typeface="+mn-lt"/>
        <a:ea typeface="+mn-ea"/>
        <a:cs typeface="+mn-cs"/>
      </a:defRPr>
    </a:lvl7pPr>
    <a:lvl8pPr marL="3270991" algn="l" defTabSz="934569" rtl="0" eaLnBrk="1" latinLnBrk="0" hangingPunct="1">
      <a:defRPr sz="1838" kern="1200">
        <a:solidFill>
          <a:schemeClr val="tx1"/>
        </a:solidFill>
        <a:latin typeface="+mn-lt"/>
        <a:ea typeface="+mn-ea"/>
        <a:cs typeface="+mn-cs"/>
      </a:defRPr>
    </a:lvl8pPr>
    <a:lvl9pPr marL="3738275" algn="l" defTabSz="934569" rtl="0" eaLnBrk="1" latinLnBrk="0" hangingPunct="1">
      <a:defRPr sz="183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39" userDrawn="1">
          <p15:clr>
            <a:srgbClr val="A4A3A4"/>
          </p15:clr>
        </p15:guide>
        <p15:guide id="3" pos="548" userDrawn="1">
          <p15:clr>
            <a:srgbClr val="A4A3A4"/>
          </p15:clr>
        </p15:guide>
        <p15:guide id="4" pos="2696" userDrawn="1">
          <p15:clr>
            <a:srgbClr val="A4A3A4"/>
          </p15:clr>
        </p15:guide>
        <p15:guide id="5" pos="7264" userDrawn="1">
          <p15:clr>
            <a:srgbClr val="A4A3A4"/>
          </p15:clr>
        </p15:guide>
        <p15:guide id="6" orient="horz" pos="2396" userDrawn="1">
          <p15:clr>
            <a:srgbClr val="A4A3A4"/>
          </p15:clr>
        </p15:guide>
        <p15:guide id="7" orient="horz" pos="2817" userDrawn="1">
          <p15:clr>
            <a:srgbClr val="A4A3A4"/>
          </p15:clr>
        </p15:guide>
        <p15:guide id="8" orient="horz" pos="2029" userDrawn="1">
          <p15:clr>
            <a:srgbClr val="A4A3A4"/>
          </p15:clr>
        </p15:guide>
        <p15:guide id="9" pos="384" userDrawn="1">
          <p15:clr>
            <a:srgbClr val="A4A3A4"/>
          </p15:clr>
        </p15:guide>
        <p15:guide id="10" pos="4860" userDrawn="1">
          <p15:clr>
            <a:srgbClr val="A4A3A4"/>
          </p15:clr>
        </p15:guide>
        <p15:guide id="11" orient="horz" pos="216" userDrawn="1">
          <p15:clr>
            <a:srgbClr val="A4A3A4"/>
          </p15:clr>
        </p15:guide>
        <p15:guide id="12" pos="5957" userDrawn="1">
          <p15:clr>
            <a:srgbClr val="A4A3A4"/>
          </p15:clr>
        </p15:guide>
        <p15:guide id="13" pos="4306" userDrawn="1">
          <p15:clr>
            <a:srgbClr val="A4A3A4"/>
          </p15:clr>
        </p15:guide>
        <p15:guide id="14" pos="6481" userDrawn="1">
          <p15:clr>
            <a:srgbClr val="A4A3A4"/>
          </p15:clr>
        </p15:guide>
        <p15:guide id="15" orient="horz" pos="2040" userDrawn="1">
          <p15:clr>
            <a:srgbClr val="A4A3A4"/>
          </p15:clr>
        </p15:guide>
        <p15:guide id="16" pos="5400" userDrawn="1">
          <p15:clr>
            <a:srgbClr val="A4A3A4"/>
          </p15:clr>
        </p15:guide>
        <p15:guide id="17" orient="horz" pos="3268" userDrawn="1">
          <p15:clr>
            <a:srgbClr val="A4A3A4"/>
          </p15:clr>
        </p15:guide>
        <p15:guide id="18" orient="horz" pos="840" userDrawn="1">
          <p15:clr>
            <a:srgbClr val="A4A3A4"/>
          </p15:clr>
        </p15:guide>
        <p15:guide id="19" orient="horz" pos="628" userDrawn="1">
          <p15:clr>
            <a:srgbClr val="A4A3A4"/>
          </p15:clr>
        </p15:guide>
        <p15:guide id="20" orient="horz" pos="3290" userDrawn="1">
          <p15:clr>
            <a:srgbClr val="A4A3A4"/>
          </p15:clr>
        </p15:guide>
        <p15:guide id="21" pos="2844" userDrawn="1">
          <p15:clr>
            <a:srgbClr val="A4A3A4"/>
          </p15:clr>
        </p15:guide>
        <p15:guide id="23" pos="1910" userDrawn="1">
          <p15:clr>
            <a:srgbClr val="A4A3A4"/>
          </p15:clr>
        </p15:guide>
        <p15:guide id="25" pos="3672" userDrawn="1">
          <p15:clr>
            <a:srgbClr val="A4A3A4"/>
          </p15:clr>
        </p15:guide>
        <p15:guide id="26" pos="4734" userDrawn="1">
          <p15:clr>
            <a:srgbClr val="A4A3A4"/>
          </p15:clr>
        </p15:guide>
        <p15:guide id="27" pos="711" userDrawn="1">
          <p15:clr>
            <a:srgbClr val="A4A3A4"/>
          </p15:clr>
        </p15:guide>
        <p15:guide id="28" pos="5680" userDrawn="1">
          <p15:clr>
            <a:srgbClr val="A4A3A4"/>
          </p15:clr>
        </p15:guide>
        <p15:guide id="29" pos="1648" userDrawn="1">
          <p15:clr>
            <a:srgbClr val="A4A3A4"/>
          </p15:clr>
        </p15:guide>
        <p15:guide id="30" pos="1394" userDrawn="1">
          <p15:clr>
            <a:srgbClr val="A4A3A4"/>
          </p15:clr>
        </p15:guide>
        <p15:guide id="31" pos="4602" userDrawn="1">
          <p15:clr>
            <a:srgbClr val="A4A3A4"/>
          </p15:clr>
        </p15:guide>
        <p15:guide id="32" pos="3638" userDrawn="1">
          <p15:clr>
            <a:srgbClr val="A4A3A4"/>
          </p15:clr>
        </p15:guide>
        <p15:guide id="33" orient="horz" pos="2450" userDrawn="1">
          <p15:clr>
            <a:srgbClr val="A4A3A4"/>
          </p15:clr>
        </p15:guide>
        <p15:guide id="34" pos="472" userDrawn="1">
          <p15:clr>
            <a:srgbClr val="A4A3A4"/>
          </p15:clr>
        </p15:guide>
        <p15:guide id="35" pos="2595" userDrawn="1">
          <p15:clr>
            <a:srgbClr val="A4A3A4"/>
          </p15:clr>
        </p15:guide>
        <p15:guide id="36" pos="5788" userDrawn="1">
          <p15:clr>
            <a:srgbClr val="A4A3A4"/>
          </p15:clr>
        </p15:guide>
        <p15:guide id="37" pos="4821" userDrawn="1">
          <p15:clr>
            <a:srgbClr val="A4A3A4"/>
          </p15:clr>
        </p15:guide>
        <p15:guide id="38" orient="horz" pos="1138" userDrawn="1">
          <p15:clr>
            <a:srgbClr val="A4A3A4"/>
          </p15:clr>
        </p15:guide>
        <p15:guide id="39" pos="1568" userDrawn="1">
          <p15:clr>
            <a:srgbClr val="A4A3A4"/>
          </p15:clr>
        </p15:guide>
        <p15:guide id="40" pos="6000" userDrawn="1">
          <p15:clr>
            <a:srgbClr val="A4A3A4"/>
          </p15:clr>
        </p15:guide>
        <p15:guide id="41" orient="horz" pos="1050" userDrawn="1">
          <p15:clr>
            <a:srgbClr val="A4A3A4"/>
          </p15:clr>
        </p15:guide>
        <p15:guide id="42" orient="horz" pos="2334" userDrawn="1">
          <p15:clr>
            <a:srgbClr val="A4A3A4"/>
          </p15:clr>
        </p15:guide>
        <p15:guide id="43" orient="horz" pos="3359" userDrawn="1">
          <p15:clr>
            <a:srgbClr val="A4A3A4"/>
          </p15:clr>
        </p15:guide>
        <p15:guide id="44" orient="horz" pos="2314" userDrawn="1">
          <p15:clr>
            <a:srgbClr val="A4A3A4"/>
          </p15:clr>
        </p15:guide>
        <p15:guide id="45" pos="3255" userDrawn="1">
          <p15:clr>
            <a:srgbClr val="A4A3A4"/>
          </p15:clr>
        </p15:guide>
        <p15:guide id="46" pos="4424" userDrawn="1">
          <p15:clr>
            <a:srgbClr val="A4A3A4"/>
          </p15:clr>
        </p15:guide>
        <p15:guide id="47" orient="horz" pos="1632" userDrawn="1">
          <p15:clr>
            <a:srgbClr val="A4A3A4"/>
          </p15:clr>
        </p15:guide>
        <p15:guide id="48" orient="horz" pos="10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1145"/>
    <a:srgbClr val="1F78AD"/>
    <a:srgbClr val="ED9FB4"/>
    <a:srgbClr val="333D47"/>
    <a:srgbClr val="DE3200"/>
    <a:srgbClr val="FF754D"/>
    <a:srgbClr val="DC416A"/>
    <a:srgbClr val="858585"/>
    <a:srgbClr val="848A90"/>
    <a:srgbClr val="EEEA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06" autoAdjust="0"/>
    <p:restoredTop sz="94660"/>
  </p:normalViewPr>
  <p:slideViewPr>
    <p:cSldViewPr snapToGrid="0">
      <p:cViewPr>
        <p:scale>
          <a:sx n="150" d="100"/>
          <a:sy n="150" d="100"/>
        </p:scale>
        <p:origin x="1008" y="426"/>
      </p:cViewPr>
      <p:guideLst>
        <p:guide pos="3839"/>
        <p:guide pos="548"/>
        <p:guide pos="2696"/>
        <p:guide pos="7264"/>
        <p:guide orient="horz" pos="2396"/>
        <p:guide orient="horz" pos="2817"/>
        <p:guide orient="horz" pos="2029"/>
        <p:guide pos="384"/>
        <p:guide pos="4860"/>
        <p:guide orient="horz" pos="216"/>
        <p:guide pos="5957"/>
        <p:guide pos="4306"/>
        <p:guide pos="6481"/>
        <p:guide orient="horz" pos="2040"/>
        <p:guide pos="5400"/>
        <p:guide orient="horz" pos="3268"/>
        <p:guide orient="horz" pos="840"/>
        <p:guide orient="horz" pos="628"/>
        <p:guide orient="horz" pos="3290"/>
        <p:guide pos="2844"/>
        <p:guide pos="1910"/>
        <p:guide pos="3672"/>
        <p:guide pos="4734"/>
        <p:guide pos="711"/>
        <p:guide pos="5680"/>
        <p:guide pos="1648"/>
        <p:guide pos="1394"/>
        <p:guide pos="4602"/>
        <p:guide pos="3638"/>
        <p:guide orient="horz" pos="2450"/>
        <p:guide pos="472"/>
        <p:guide pos="2595"/>
        <p:guide pos="5788"/>
        <p:guide pos="4821"/>
        <p:guide orient="horz" pos="1138"/>
        <p:guide pos="1568"/>
        <p:guide pos="6000"/>
        <p:guide orient="horz" pos="1050"/>
        <p:guide orient="horz" pos="2334"/>
        <p:guide orient="horz" pos="3359"/>
        <p:guide orient="horz" pos="2314"/>
        <p:guide pos="3255"/>
        <p:guide pos="4424"/>
        <p:guide orient="horz" pos="1632"/>
        <p:guide orient="horz" pos="100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E9D3EB-E59D-406D-9CD9-98CAEA084A2C}" type="datetimeFigureOut">
              <a:rPr lang="en-IN" smtClean="0"/>
              <a:t>02-11-2022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D085D-C6AF-457C-A06A-09302986F05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83238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7512" rtl="0" eaLnBrk="1" latinLnBrk="0" hangingPunct="1">
      <a:defRPr sz="1309" kern="1200">
        <a:solidFill>
          <a:schemeClr val="tx1"/>
        </a:solidFill>
        <a:latin typeface="+mn-lt"/>
        <a:ea typeface="+mn-ea"/>
        <a:cs typeface="+mn-cs"/>
      </a:defRPr>
    </a:lvl1pPr>
    <a:lvl2pPr marL="498756" algn="l" defTabSz="997512" rtl="0" eaLnBrk="1" latinLnBrk="0" hangingPunct="1">
      <a:defRPr sz="1309" kern="1200">
        <a:solidFill>
          <a:schemeClr val="tx1"/>
        </a:solidFill>
        <a:latin typeface="+mn-lt"/>
        <a:ea typeface="+mn-ea"/>
        <a:cs typeface="+mn-cs"/>
      </a:defRPr>
    </a:lvl2pPr>
    <a:lvl3pPr marL="997512" algn="l" defTabSz="997512" rtl="0" eaLnBrk="1" latinLnBrk="0" hangingPunct="1">
      <a:defRPr sz="1309" kern="1200">
        <a:solidFill>
          <a:schemeClr val="tx1"/>
        </a:solidFill>
        <a:latin typeface="+mn-lt"/>
        <a:ea typeface="+mn-ea"/>
        <a:cs typeface="+mn-cs"/>
      </a:defRPr>
    </a:lvl3pPr>
    <a:lvl4pPr marL="1496268" algn="l" defTabSz="997512" rtl="0" eaLnBrk="1" latinLnBrk="0" hangingPunct="1">
      <a:defRPr sz="1309" kern="1200">
        <a:solidFill>
          <a:schemeClr val="tx1"/>
        </a:solidFill>
        <a:latin typeface="+mn-lt"/>
        <a:ea typeface="+mn-ea"/>
        <a:cs typeface="+mn-cs"/>
      </a:defRPr>
    </a:lvl4pPr>
    <a:lvl5pPr marL="1995024" algn="l" defTabSz="997512" rtl="0" eaLnBrk="1" latinLnBrk="0" hangingPunct="1">
      <a:defRPr sz="1309" kern="1200">
        <a:solidFill>
          <a:schemeClr val="tx1"/>
        </a:solidFill>
        <a:latin typeface="+mn-lt"/>
        <a:ea typeface="+mn-ea"/>
        <a:cs typeface="+mn-cs"/>
      </a:defRPr>
    </a:lvl5pPr>
    <a:lvl6pPr marL="2493781" algn="l" defTabSz="997512" rtl="0" eaLnBrk="1" latinLnBrk="0" hangingPunct="1">
      <a:defRPr sz="1309" kern="1200">
        <a:solidFill>
          <a:schemeClr val="tx1"/>
        </a:solidFill>
        <a:latin typeface="+mn-lt"/>
        <a:ea typeface="+mn-ea"/>
        <a:cs typeface="+mn-cs"/>
      </a:defRPr>
    </a:lvl6pPr>
    <a:lvl7pPr marL="2992537" algn="l" defTabSz="997512" rtl="0" eaLnBrk="1" latinLnBrk="0" hangingPunct="1">
      <a:defRPr sz="1309" kern="1200">
        <a:solidFill>
          <a:schemeClr val="tx1"/>
        </a:solidFill>
        <a:latin typeface="+mn-lt"/>
        <a:ea typeface="+mn-ea"/>
        <a:cs typeface="+mn-cs"/>
      </a:defRPr>
    </a:lvl7pPr>
    <a:lvl8pPr marL="3491292" algn="l" defTabSz="997512" rtl="0" eaLnBrk="1" latinLnBrk="0" hangingPunct="1">
      <a:defRPr sz="1309" kern="1200">
        <a:solidFill>
          <a:schemeClr val="tx1"/>
        </a:solidFill>
        <a:latin typeface="+mn-lt"/>
        <a:ea typeface="+mn-ea"/>
        <a:cs typeface="+mn-cs"/>
      </a:defRPr>
    </a:lvl8pPr>
    <a:lvl9pPr marL="3990049" algn="l" defTabSz="997512" rtl="0" eaLnBrk="1" latinLnBrk="0" hangingPunct="1">
      <a:defRPr sz="130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sv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8739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58624-068C-4163-B3AB-57E18FB64A7E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902-9664-4D66-BBBF-9DC0018E5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49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58624-068C-4163-B3AB-57E18FB64A7E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902-9664-4D66-BBBF-9DC0018E5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094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58624-068C-4163-B3AB-57E18FB64A7E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902-9664-4D66-BBBF-9DC0018E5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747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58624-068C-4163-B3AB-57E18FB64A7E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902-9664-4D66-BBBF-9DC0018E5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274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58624-068C-4163-B3AB-57E18FB64A7E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902-9664-4D66-BBBF-9DC0018E5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120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58624-068C-4163-B3AB-57E18FB64A7E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902-9664-4D66-BBBF-9DC0018E5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5665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58624-068C-4163-B3AB-57E18FB64A7E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902-9664-4D66-BBBF-9DC0018E5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907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7096579"/>
            <a:ext cx="2743200" cy="365125"/>
          </a:xfrm>
        </p:spPr>
        <p:txBody>
          <a:bodyPr/>
          <a:lstStyle/>
          <a:p>
            <a:fld id="{C764DE79-268F-4C1A-8933-263129D2AF90}" type="datetimeFigureOut">
              <a:rPr lang="en-US" dirty="0"/>
              <a:t>11/2/2022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7096579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7096579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12192000" cy="882564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170732" y="86115"/>
            <a:ext cx="4017808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4357"/>
              </a:lnSpc>
            </a:pPr>
            <a:r>
              <a:rPr lang="en-US" sz="2800" dirty="0" smtClean="0">
                <a:solidFill>
                  <a:schemeClr val="bg1"/>
                </a:solidFill>
                <a:latin typeface="AIA Everest Condensed Medium" panose="00000606000000000000" pitchFamily="2" charset="0"/>
                <a:cs typeface="AIA" panose="02000506000000020004" pitchFamily="2" charset="-34"/>
              </a:rPr>
              <a:t>NEW BUSINESS DEVELOPMENT</a:t>
            </a:r>
          </a:p>
        </p:txBody>
      </p:sp>
    </p:spTree>
    <p:extLst>
      <p:ext uri="{BB962C8B-B14F-4D97-AF65-F5344CB8AC3E}">
        <p14:creationId xmlns:p14="http://schemas.microsoft.com/office/powerpoint/2010/main" val="440486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12192000" cy="882564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4227948" y="90421"/>
            <a:ext cx="3544565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4357"/>
              </a:lnSpc>
            </a:pPr>
            <a:r>
              <a:rPr lang="en-US" sz="2400" dirty="0" smtClean="0">
                <a:solidFill>
                  <a:schemeClr val="bg1"/>
                </a:solidFill>
                <a:latin typeface="AIA Everest Condensed" panose="00000506000000000000" pitchFamily="50" charset="0"/>
                <a:cs typeface="AIA" panose="02000506000000020004" pitchFamily="2" charset="-34"/>
              </a:rPr>
              <a:t>PARTNERSHIP STRUCTURE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70732" y="86115"/>
            <a:ext cx="4017808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4357"/>
              </a:lnSpc>
            </a:pPr>
            <a:r>
              <a:rPr lang="en-US" sz="2800" dirty="0" smtClean="0">
                <a:solidFill>
                  <a:schemeClr val="bg1"/>
                </a:solidFill>
                <a:latin typeface="AIA Everest Condensed Medium" panose="00000606000000000000" pitchFamily="2" charset="0"/>
                <a:cs typeface="AIA" panose="02000506000000020004" pitchFamily="2" charset="-34"/>
              </a:rPr>
              <a:t>NEW BUSINESS DEVELOPMENT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072887" y="213360"/>
            <a:ext cx="0" cy="469531"/>
          </a:xfrm>
          <a:prstGeom prst="line">
            <a:avLst/>
          </a:prstGeom>
          <a:ln>
            <a:solidFill>
              <a:srgbClr val="E570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7805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7129117"/>
            <a:ext cx="2743200" cy="365125"/>
          </a:xfrm>
        </p:spPr>
        <p:txBody>
          <a:bodyPr/>
          <a:lstStyle/>
          <a:p>
            <a:fld id="{A1E0FCE5-D9B2-4C40-A938-93E926A320AD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7129117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7129117"/>
            <a:ext cx="2743200" cy="365125"/>
          </a:xfrm>
        </p:spPr>
        <p:txBody>
          <a:bodyPr/>
          <a:lstStyle/>
          <a:p>
            <a:fld id="{50A273CA-E142-45CA-8DA5-5F4587CD1262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aphic 8">
            <a:extLst>
              <a:ext uri="{FF2B5EF4-FFF2-40B4-BE49-F238E27FC236}">
                <a16:creationId xmlns:a16="http://schemas.microsoft.com/office/drawing/2014/main" id="{990EA091-DAE4-2B43-8C94-0A6CB4C195C8}"/>
              </a:ext>
            </a:extLst>
          </p:cNvPr>
          <p:cNvGrpSpPr/>
          <p:nvPr userDrawn="1"/>
        </p:nvGrpSpPr>
        <p:grpSpPr>
          <a:xfrm rot="16828642">
            <a:off x="8069467" y="1743042"/>
            <a:ext cx="5682069" cy="3897297"/>
            <a:chOff x="6580800" y="-86"/>
            <a:chExt cx="6961458" cy="4774822"/>
          </a:xfrm>
          <a:solidFill>
            <a:srgbClr val="D31145"/>
          </a:solidFill>
        </p:grpSpPr>
        <p:sp>
          <p:nvSpPr>
            <p:cNvPr id="6" name="Freeform: Shape 3">
              <a:extLst>
                <a:ext uri="{FF2B5EF4-FFF2-40B4-BE49-F238E27FC236}">
                  <a16:creationId xmlns:a16="http://schemas.microsoft.com/office/drawing/2014/main" id="{E6140C86-AE1A-40BF-B098-C593C3B9086B}"/>
                </a:ext>
              </a:extLst>
            </p:cNvPr>
            <p:cNvSpPr/>
            <p:nvPr/>
          </p:nvSpPr>
          <p:spPr>
            <a:xfrm>
              <a:off x="6580800" y="934183"/>
              <a:ext cx="4414504" cy="3831181"/>
            </a:xfrm>
            <a:custGeom>
              <a:avLst/>
              <a:gdLst>
                <a:gd name="connsiteX0" fmla="*/ 149225 w 4414504"/>
                <a:gd name="connsiteY0" fmla="*/ 3688335 h 3831180"/>
                <a:gd name="connsiteX1" fmla="*/ 4424880 w 4414504"/>
                <a:gd name="connsiteY1" fmla="*/ 3046660 h 3831180"/>
                <a:gd name="connsiteX2" fmla="*/ 123568 w 4414504"/>
                <a:gd name="connsiteY2" fmla="*/ 23046 h 3831180"/>
                <a:gd name="connsiteX3" fmla="*/ 0 w 4414504"/>
                <a:gd name="connsiteY3" fmla="*/ 87214 h 3831180"/>
                <a:gd name="connsiteX4" fmla="*/ 0 w 4414504"/>
                <a:gd name="connsiteY4" fmla="*/ 3559812 h 3831180"/>
                <a:gd name="connsiteX5" fmla="*/ 74896 w 4414504"/>
                <a:gd name="connsiteY5" fmla="*/ 3841960 h 3831180"/>
                <a:gd name="connsiteX6" fmla="*/ 149225 w 4414504"/>
                <a:gd name="connsiteY6" fmla="*/ 3688335 h 3831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4504" h="3831180">
                  <a:moveTo>
                    <a:pt x="149225" y="3688335"/>
                  </a:moveTo>
                  <a:lnTo>
                    <a:pt x="4424880" y="3046660"/>
                  </a:lnTo>
                  <a:lnTo>
                    <a:pt x="123568" y="23046"/>
                  </a:lnTo>
                  <a:cubicBezTo>
                    <a:pt x="55653" y="-24702"/>
                    <a:pt x="0" y="4174"/>
                    <a:pt x="0" y="87214"/>
                  </a:cubicBezTo>
                  <a:lnTo>
                    <a:pt x="0" y="3559812"/>
                  </a:lnTo>
                  <a:cubicBezTo>
                    <a:pt x="0" y="3642852"/>
                    <a:pt x="33769" y="3769866"/>
                    <a:pt x="74896" y="3841960"/>
                  </a:cubicBezTo>
                  <a:cubicBezTo>
                    <a:pt x="33769" y="3769866"/>
                    <a:pt x="67161" y="3700791"/>
                    <a:pt x="149225" y="3688335"/>
                  </a:cubicBezTo>
                  <a:close/>
                </a:path>
              </a:pathLst>
            </a:custGeom>
            <a:solidFill>
              <a:srgbClr val="D31145">
                <a:lumMod val="60000"/>
                <a:lumOff val="40000"/>
              </a:srgbClr>
            </a:solidFill>
            <a:ln w="1409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303D48"/>
                </a:solidFill>
                <a:effectLst/>
                <a:uLnTx/>
                <a:uFillTx/>
                <a:latin typeface="Arial" panose="020B0604020202020204"/>
              </a:endParaRPr>
            </a:p>
          </p:txBody>
        </p:sp>
        <p:sp>
          <p:nvSpPr>
            <p:cNvPr id="7" name="Freeform: Shape 7">
              <a:extLst>
                <a:ext uri="{FF2B5EF4-FFF2-40B4-BE49-F238E27FC236}">
                  <a16:creationId xmlns:a16="http://schemas.microsoft.com/office/drawing/2014/main" id="{7363D639-3D33-4E15-B0F4-78BCFF540D05}"/>
                </a:ext>
              </a:extLst>
            </p:cNvPr>
            <p:cNvSpPr/>
            <p:nvPr/>
          </p:nvSpPr>
          <p:spPr>
            <a:xfrm>
              <a:off x="6629740" y="-86"/>
              <a:ext cx="5810544" cy="4774822"/>
            </a:xfrm>
            <a:custGeom>
              <a:avLst/>
              <a:gdLst>
                <a:gd name="connsiteX0" fmla="*/ 100285 w 5810543"/>
                <a:gd name="connsiteY0" fmla="*/ 4622605 h 4774821"/>
                <a:gd name="connsiteX1" fmla="*/ 5827067 w 5810543"/>
                <a:gd name="connsiteY1" fmla="*/ 3763325 h 4774821"/>
                <a:gd name="connsiteX2" fmla="*/ 3796772 w 5810543"/>
                <a:gd name="connsiteY2" fmla="*/ 59158 h 4774821"/>
                <a:gd name="connsiteX3" fmla="*/ 3630002 w 5810543"/>
                <a:gd name="connsiteY3" fmla="*/ 44626 h 4774821"/>
                <a:gd name="connsiteX4" fmla="*/ 45387 w 5810543"/>
                <a:gd name="connsiteY4" fmla="*/ 4527108 h 4774821"/>
                <a:gd name="connsiteX5" fmla="*/ 25955 w 5810543"/>
                <a:gd name="connsiteY5" fmla="*/ 4776041 h 4774821"/>
                <a:gd name="connsiteX6" fmla="*/ 100285 w 5810543"/>
                <a:gd name="connsiteY6" fmla="*/ 4622605 h 4774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10543" h="4774821">
                  <a:moveTo>
                    <a:pt x="100285" y="4622605"/>
                  </a:moveTo>
                  <a:lnTo>
                    <a:pt x="5827067" y="3763325"/>
                  </a:lnTo>
                  <a:lnTo>
                    <a:pt x="3796772" y="59158"/>
                  </a:lnTo>
                  <a:cubicBezTo>
                    <a:pt x="3756777" y="-13691"/>
                    <a:pt x="3681693" y="-20107"/>
                    <a:pt x="3630002" y="44626"/>
                  </a:cubicBezTo>
                  <a:lnTo>
                    <a:pt x="45387" y="4527108"/>
                  </a:lnTo>
                  <a:cubicBezTo>
                    <a:pt x="-6493" y="4592031"/>
                    <a:pt x="-15171" y="4703947"/>
                    <a:pt x="25955" y="4776041"/>
                  </a:cubicBezTo>
                  <a:cubicBezTo>
                    <a:pt x="-15171" y="4704135"/>
                    <a:pt x="18221" y="4635061"/>
                    <a:pt x="100285" y="4622605"/>
                  </a:cubicBezTo>
                  <a:close/>
                </a:path>
              </a:pathLst>
            </a:custGeom>
            <a:solidFill>
              <a:srgbClr val="D31145">
                <a:lumMod val="40000"/>
                <a:lumOff val="60000"/>
                <a:alpha val="90000"/>
              </a:srgbClr>
            </a:solidFill>
            <a:ln w="1409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303D48"/>
                </a:solidFill>
                <a:effectLst/>
                <a:uLnTx/>
                <a:uFillTx/>
                <a:latin typeface="Arial" panose="020B0604020202020204"/>
              </a:endParaRPr>
            </a:p>
          </p:txBody>
        </p:sp>
        <p:sp>
          <p:nvSpPr>
            <p:cNvPr id="8" name="Freeform: Shape 11">
              <a:extLst>
                <a:ext uri="{FF2B5EF4-FFF2-40B4-BE49-F238E27FC236}">
                  <a16:creationId xmlns:a16="http://schemas.microsoft.com/office/drawing/2014/main" id="{370FF3ED-8A00-43B3-97E4-29D7763E6625}"/>
                </a:ext>
              </a:extLst>
            </p:cNvPr>
            <p:cNvSpPr/>
            <p:nvPr/>
          </p:nvSpPr>
          <p:spPr>
            <a:xfrm>
              <a:off x="6637521" y="2419838"/>
              <a:ext cx="6904737" cy="2302483"/>
            </a:xfrm>
            <a:custGeom>
              <a:avLst/>
              <a:gdLst>
                <a:gd name="connsiteX0" fmla="*/ 92504 w 6904737"/>
                <a:gd name="connsiteY0" fmla="*/ 2202680 h 2302483"/>
                <a:gd name="connsiteX1" fmla="*/ 6923478 w 6904737"/>
                <a:gd name="connsiteY1" fmla="*/ 1177697 h 2302483"/>
                <a:gd name="connsiteX2" fmla="*/ 6923478 w 6904737"/>
                <a:gd name="connsiteY2" fmla="*/ 111383 h 2302483"/>
                <a:gd name="connsiteX3" fmla="*/ 6779913 w 6904737"/>
                <a:gd name="connsiteY3" fmla="*/ 7017 h 2302483"/>
                <a:gd name="connsiteX4" fmla="*/ 86845 w 6904737"/>
                <a:gd name="connsiteY4" fmla="*/ 2178522 h 2302483"/>
                <a:gd name="connsiteX5" fmla="*/ 2705 w 6904737"/>
                <a:gd name="connsiteY5" fmla="*/ 2316105 h 2302483"/>
                <a:gd name="connsiteX6" fmla="*/ 92504 w 6904737"/>
                <a:gd name="connsiteY6" fmla="*/ 2202680 h 2302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04737" h="2302483">
                  <a:moveTo>
                    <a:pt x="92504" y="2202680"/>
                  </a:moveTo>
                  <a:lnTo>
                    <a:pt x="6923478" y="1177697"/>
                  </a:lnTo>
                  <a:lnTo>
                    <a:pt x="6923478" y="111383"/>
                  </a:lnTo>
                  <a:cubicBezTo>
                    <a:pt x="6923478" y="28343"/>
                    <a:pt x="6858958" y="-18650"/>
                    <a:pt x="6779913" y="7017"/>
                  </a:cubicBezTo>
                  <a:lnTo>
                    <a:pt x="86845" y="2178522"/>
                  </a:lnTo>
                  <a:cubicBezTo>
                    <a:pt x="22325" y="2199471"/>
                    <a:pt x="-9935" y="2256467"/>
                    <a:pt x="2705" y="2316105"/>
                  </a:cubicBezTo>
                  <a:cubicBezTo>
                    <a:pt x="-8614" y="2260053"/>
                    <a:pt x="25909" y="2212683"/>
                    <a:pt x="92504" y="2202680"/>
                  </a:cubicBezTo>
                  <a:close/>
                </a:path>
              </a:pathLst>
            </a:custGeom>
            <a:solidFill>
              <a:srgbClr val="D31145">
                <a:lumMod val="20000"/>
                <a:lumOff val="80000"/>
                <a:alpha val="90000"/>
              </a:srgbClr>
            </a:solidFill>
            <a:ln w="1409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303D48"/>
                </a:solidFill>
                <a:effectLst/>
                <a:uLnTx/>
                <a:uFillTx/>
                <a:latin typeface="Arial" panose="020B0604020202020204"/>
              </a:endParaRPr>
            </a:p>
          </p:txBody>
        </p:sp>
      </p:grp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10A5A4D2-75DA-4BCE-BC27-B08B2BA4988D}"/>
              </a:ext>
            </a:extLst>
          </p:cNvPr>
          <p:cNvSpPr txBox="1">
            <a:spLocks/>
          </p:cNvSpPr>
          <p:nvPr userDrawn="1"/>
        </p:nvSpPr>
        <p:spPr>
          <a:xfrm>
            <a:off x="359999" y="1340009"/>
            <a:ext cx="6085563" cy="1138782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4800" b="1" kern="1200">
                <a:solidFill>
                  <a:schemeClr val="accent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smtClean="0">
                <a:ln>
                  <a:noFill/>
                </a:ln>
                <a:solidFill>
                  <a:srgbClr val="D31145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Title of Presentation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rgbClr val="D31145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92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A_Section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35A2ABB-4855-FB4F-849A-A8ABFB65E75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AD99026-7E0D-414A-9B25-871F20E60D9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9999" y="1980000"/>
            <a:ext cx="6490744" cy="1800000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buNone/>
              <a:defRPr sz="4800">
                <a:solidFill>
                  <a:srgbClr val="333D47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Section </a:t>
            </a:r>
            <a:br>
              <a:rPr lang="en-US"/>
            </a:br>
            <a:r>
              <a:rPr lang="en-US"/>
              <a:t>header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E1978841-F933-844F-83FC-6B9D3B3E79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b="65181"/>
          <a:stretch/>
        </p:blipFill>
        <p:spPr>
          <a:xfrm>
            <a:off x="0" y="2160000"/>
            <a:ext cx="12192000" cy="4698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0AE292BE-84AD-0845-94B5-0A58912ECE7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60000" y="360000"/>
            <a:ext cx="1828800" cy="6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596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58624-068C-4163-B3AB-57E18FB64A7E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902-9664-4D66-BBBF-9DC0018E5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546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58624-068C-4163-B3AB-57E18FB64A7E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902-9664-4D66-BBBF-9DC0018E5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175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58624-068C-4163-B3AB-57E18FB64A7E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902-9664-4D66-BBBF-9DC0018E5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132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58624-068C-4163-B3AB-57E18FB64A7E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902-9664-4D66-BBBF-9DC0018E5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382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3.png"/><Relationship Id="rId18" Type="http://schemas.openxmlformats.org/officeDocument/2006/relationships/image" Target="../media/image7.sv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.svg"/><Relationship Id="rId20" Type="http://schemas.openxmlformats.org/officeDocument/2006/relationships/image" Target="../media/image9.sv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5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3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9106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3" r:id="rId2"/>
    <p:sldLayoutId id="2147483752" r:id="rId3"/>
    <p:sldLayoutId id="2147483754" r:id="rId4"/>
    <p:sldLayoutId id="21474837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58624-068C-4163-B3AB-57E18FB64A7E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A1902-9664-4D66-BBBF-9DC0018E5BC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Graphic 2">
            <a:extLst>
              <a:ext uri="{FF2B5EF4-FFF2-40B4-BE49-F238E27FC236}">
                <a16:creationId xmlns:a16="http://schemas.microsoft.com/office/drawing/2014/main" id="{1CF833E4-0060-484E-9965-5F640274ADE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9670015" y="-780000"/>
            <a:ext cx="1828800" cy="660400"/>
          </a:xfrm>
          <a:prstGeom prst="rect">
            <a:avLst/>
          </a:prstGeom>
        </p:spPr>
      </p:pic>
      <p:pic>
        <p:nvPicPr>
          <p:cNvPr id="8" name="Graphic 5">
            <a:extLst>
              <a:ext uri="{FF2B5EF4-FFF2-40B4-BE49-F238E27FC236}">
                <a16:creationId xmlns:a16="http://schemas.microsoft.com/office/drawing/2014/main" id="{5EABF413-2674-1F41-94B7-816E8AFB8043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tretch>
            <a:fillRect/>
          </a:stretch>
        </p:blipFill>
        <p:spPr>
          <a:xfrm>
            <a:off x="7552279" y="-780000"/>
            <a:ext cx="1828800" cy="660400"/>
          </a:xfrm>
          <a:prstGeom prst="rect">
            <a:avLst/>
          </a:prstGeom>
        </p:spPr>
      </p:pic>
      <p:pic>
        <p:nvPicPr>
          <p:cNvPr id="9" name="Graphic 12">
            <a:extLst>
              <a:ext uri="{FF2B5EF4-FFF2-40B4-BE49-F238E27FC236}">
                <a16:creationId xmlns:a16="http://schemas.microsoft.com/office/drawing/2014/main" id="{82AB809A-5890-BF46-A223-5F7B2A123F1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tretch>
            <a:fillRect/>
          </a:stretch>
        </p:blipFill>
        <p:spPr>
          <a:xfrm>
            <a:off x="1001358" y="-780000"/>
            <a:ext cx="635000" cy="660400"/>
          </a:xfrm>
          <a:prstGeom prst="rect">
            <a:avLst/>
          </a:prstGeom>
        </p:spPr>
      </p:pic>
      <p:pic>
        <p:nvPicPr>
          <p:cNvPr id="10" name="Graphic 16">
            <a:extLst>
              <a:ext uri="{FF2B5EF4-FFF2-40B4-BE49-F238E27FC236}">
                <a16:creationId xmlns:a16="http://schemas.microsoft.com/office/drawing/2014/main" id="{42CF3A70-9F27-F645-9FE9-CD81E473DE48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20"/>
              </a:ext>
            </a:extLst>
          </a:blip>
          <a:stretch>
            <a:fillRect/>
          </a:stretch>
        </p:blipFill>
        <p:spPr>
          <a:xfrm>
            <a:off x="180549" y="-780000"/>
            <a:ext cx="635000" cy="660400"/>
          </a:xfrm>
          <a:prstGeom prst="rect">
            <a:avLst/>
          </a:prstGeom>
        </p:spPr>
      </p:pic>
      <p:sp>
        <p:nvSpPr>
          <p:cNvPr id="11" name="Rectangle 9">
            <a:extLst>
              <a:ext uri="{FF2B5EF4-FFF2-40B4-BE49-F238E27FC236}">
                <a16:creationId xmlns:a16="http://schemas.microsoft.com/office/drawing/2014/main" id="{E0203ACC-1921-3649-A2D8-9E4ECC5D23B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530573" y="-921169"/>
            <a:ext cx="1844675" cy="801569"/>
          </a:xfrm>
          <a:prstGeom prst="rect">
            <a:avLst/>
          </a:prstGeom>
          <a:solidFill>
            <a:srgbClr val="333D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1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AIA CHARCOAL </a:t>
            </a:r>
            <a:br>
              <a:rPr lang="en-US" sz="1400" b="1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R51 G61 B71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1400" spc="-100" baseline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3EE7A4A7-B933-B24E-AC2D-C118217EFEB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523416" y="-925997"/>
            <a:ext cx="1821348" cy="806397"/>
          </a:xfrm>
          <a:prstGeom prst="rect">
            <a:avLst/>
          </a:prstGeom>
          <a:solidFill>
            <a:srgbClr val="D3114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1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AIA RED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1400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R211 G17 B69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1400" spc="-100" baseline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7F8F61-AACF-4D43-A48E-73FD89E9FAC0}"/>
              </a:ext>
            </a:extLst>
          </p:cNvPr>
          <p:cNvSpPr txBox="1"/>
          <p:nvPr userDrawn="1"/>
        </p:nvSpPr>
        <p:spPr>
          <a:xfrm rot="5400000">
            <a:off x="3304348" y="-2138927"/>
            <a:ext cx="259484" cy="1937287"/>
          </a:xfrm>
          <a:prstGeom prst="rect">
            <a:avLst/>
          </a:prstGeom>
          <a:noFill/>
        </p:spPr>
        <p:txBody>
          <a:bodyPr vert="vert270" wrap="square" lIns="0" tIns="0" rIns="0" bIns="0" rtlCol="0">
            <a:noAutofit/>
          </a:bodyPr>
          <a:lstStyle/>
          <a:p>
            <a:pPr algn="r">
              <a:lnSpc>
                <a:spcPct val="80000"/>
              </a:lnSpc>
            </a:pPr>
            <a:r>
              <a:rPr lang="en-US" b="1" i="0" dirty="0">
                <a:solidFill>
                  <a:srgbClr val="5858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COLOURS</a:t>
            </a: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6E16C6D7-5D67-3F48-9BAD-5211CB2770D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590596" y="5467223"/>
            <a:ext cx="1487670" cy="646439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1" spc="-100" baseline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AIA WARM GREY </a:t>
            </a:r>
            <a:br>
              <a:rPr lang="en-US" sz="1400" b="1" spc="-100" baseline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spc="-100" baseline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R211 G202 B195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1400" spc="-100" baseline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0414EC1-704C-FF47-9611-AD4C8B879B9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584889" y="1546229"/>
            <a:ext cx="1487670" cy="646439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1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AIA  ORANGE </a:t>
            </a:r>
            <a:br>
              <a:rPr lang="en-US" sz="1400" b="1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R255 G117 B77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1400" spc="-100" baseline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EDC2E1-B0F0-2B4D-8CFB-F684F18144D9}"/>
              </a:ext>
            </a:extLst>
          </p:cNvPr>
          <p:cNvSpPr txBox="1"/>
          <p:nvPr userDrawn="1"/>
        </p:nvSpPr>
        <p:spPr>
          <a:xfrm>
            <a:off x="-1883501" y="48214"/>
            <a:ext cx="314328" cy="3271299"/>
          </a:xfrm>
          <a:prstGeom prst="rect">
            <a:avLst/>
          </a:prstGeom>
          <a:noFill/>
        </p:spPr>
        <p:txBody>
          <a:bodyPr vert="vert270" wrap="square" lIns="0" tIns="0" rIns="0" bIns="0" rtlCol="0">
            <a:noAutofit/>
          </a:bodyPr>
          <a:lstStyle/>
          <a:p>
            <a:pPr algn="r">
              <a:lnSpc>
                <a:spcPct val="80000"/>
              </a:lnSpc>
            </a:pPr>
            <a:r>
              <a:rPr lang="en-US" b="1" i="0">
                <a:solidFill>
                  <a:srgbClr val="5858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SUPPORTING COLOURS</a:t>
            </a:r>
          </a:p>
        </p:txBody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id="{32D26DB1-D22B-0146-BEE0-26A6F123477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584889" y="2332483"/>
            <a:ext cx="1487670" cy="646439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1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AIA YELLOW</a:t>
            </a:r>
            <a:br>
              <a:rPr lang="en-US" sz="1400" b="1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R247 G201 B38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1400" spc="-100" baseline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9">
            <a:extLst>
              <a:ext uri="{FF2B5EF4-FFF2-40B4-BE49-F238E27FC236}">
                <a16:creationId xmlns:a16="http://schemas.microsoft.com/office/drawing/2014/main" id="{38917B89-6ECF-F74A-9BA2-E9FCB7C72DD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584889" y="3934703"/>
            <a:ext cx="1487670" cy="646439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1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AIA LAVENDER </a:t>
            </a:r>
            <a:br>
              <a:rPr lang="en-US" sz="1400" b="1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R161 G153 B186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1400" spc="-100" baseline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id="{A835CB3C-C322-B743-8984-3B3E27A039B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584889" y="4720957"/>
            <a:ext cx="1487670" cy="646439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1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AIA BLUE </a:t>
            </a:r>
            <a:br>
              <a:rPr lang="en-US" sz="1400" b="1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R31 G120 B173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1400" spc="-100" baseline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9">
            <a:extLst>
              <a:ext uri="{FF2B5EF4-FFF2-40B4-BE49-F238E27FC236}">
                <a16:creationId xmlns:a16="http://schemas.microsoft.com/office/drawing/2014/main" id="{0EB3A011-77AD-EE4C-BB9E-688A1F0E49B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584889" y="793745"/>
            <a:ext cx="1487670" cy="646439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1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AIA CERISE</a:t>
            </a:r>
            <a:br>
              <a:rPr lang="en-US" sz="1400" b="1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R186 G3 B97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1400" spc="-100" baseline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9">
            <a:extLst>
              <a:ext uri="{FF2B5EF4-FFF2-40B4-BE49-F238E27FC236}">
                <a16:creationId xmlns:a16="http://schemas.microsoft.com/office/drawing/2014/main" id="{402466E5-EFAB-0E4A-B977-56C6D30093B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584889" y="3117853"/>
            <a:ext cx="1487670" cy="646439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1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AIA PURPLE </a:t>
            </a:r>
            <a:br>
              <a:rPr lang="en-US" sz="1400" b="1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spc="-10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R76 G71 B148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1400" spc="-100" baseline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9">
            <a:extLst>
              <a:ext uri="{FF2B5EF4-FFF2-40B4-BE49-F238E27FC236}">
                <a16:creationId xmlns:a16="http://schemas.microsoft.com/office/drawing/2014/main" id="{F469A4F2-3792-2E49-8B38-6AFC6381270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584889" y="41905"/>
            <a:ext cx="1487670" cy="646439"/>
          </a:xfrm>
          <a:prstGeom prst="rect">
            <a:avLst/>
          </a:prstGeom>
          <a:solidFill>
            <a:srgbClr val="FF7A8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400" b="1" spc="-100" baseline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AIA SALMON</a:t>
            </a:r>
            <a:br>
              <a:rPr lang="en-US" sz="1400" b="1" spc="-100" baseline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spc="-100" baseline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R255 G122 B133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1400" spc="-100" baseline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0DFD5F1-7ED6-7A4F-A85D-AC9239B9A9E4}"/>
              </a:ext>
            </a:extLst>
          </p:cNvPr>
          <p:cNvGrpSpPr/>
          <p:nvPr userDrawn="1"/>
        </p:nvGrpSpPr>
        <p:grpSpPr>
          <a:xfrm>
            <a:off x="-1590597" y="464952"/>
            <a:ext cx="1494303" cy="224029"/>
            <a:chOff x="5716131" y="796253"/>
            <a:chExt cx="995522" cy="224029"/>
          </a:xfrm>
        </p:grpSpPr>
        <p:sp>
          <p:nvSpPr>
            <p:cNvPr id="24" name="Rectangle 19">
              <a:extLst>
                <a:ext uri="{FF2B5EF4-FFF2-40B4-BE49-F238E27FC236}">
                  <a16:creationId xmlns:a16="http://schemas.microsoft.com/office/drawing/2014/main" id="{69707F44-6BC5-024E-87D0-3237CAF96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6131" y="796253"/>
              <a:ext cx="496740" cy="224029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25%</a:t>
              </a:r>
            </a:p>
          </p:txBody>
        </p:sp>
        <p:sp>
          <p:nvSpPr>
            <p:cNvPr id="25" name="Rectangle 20">
              <a:extLst>
                <a:ext uri="{FF2B5EF4-FFF2-40B4-BE49-F238E27FC236}">
                  <a16:creationId xmlns:a16="http://schemas.microsoft.com/office/drawing/2014/main" id="{D0D916EB-9F54-2F4B-BDD0-F877343549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913" y="796253"/>
              <a:ext cx="496740" cy="224029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E6BDFF9-62CE-8349-B945-5E4093758751}"/>
              </a:ext>
            </a:extLst>
          </p:cNvPr>
          <p:cNvGrpSpPr/>
          <p:nvPr userDrawn="1"/>
        </p:nvGrpSpPr>
        <p:grpSpPr>
          <a:xfrm>
            <a:off x="4530573" y="-396601"/>
            <a:ext cx="1844675" cy="277791"/>
            <a:chOff x="2606261" y="3143449"/>
            <a:chExt cx="2458017" cy="277791"/>
          </a:xfrm>
        </p:grpSpPr>
        <p:sp>
          <p:nvSpPr>
            <p:cNvPr id="27" name="Rectangle 19">
              <a:extLst>
                <a:ext uri="{FF2B5EF4-FFF2-40B4-BE49-F238E27FC236}">
                  <a16:creationId xmlns:a16="http://schemas.microsoft.com/office/drawing/2014/main" id="{914B8044-F95A-A74A-BC30-F3A5C9B45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379" y="3143449"/>
              <a:ext cx="615945" cy="277791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0%</a:t>
              </a:r>
            </a:p>
          </p:txBody>
        </p:sp>
        <p:sp>
          <p:nvSpPr>
            <p:cNvPr id="28" name="Rectangle 20">
              <a:extLst>
                <a:ext uri="{FF2B5EF4-FFF2-40B4-BE49-F238E27FC236}">
                  <a16:creationId xmlns:a16="http://schemas.microsoft.com/office/drawing/2014/main" id="{DCFFAD6D-DAE4-824F-BF41-EE5D85829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9856" y="3143449"/>
              <a:ext cx="615945" cy="277791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0%</a:t>
              </a:r>
            </a:p>
          </p:txBody>
        </p:sp>
        <p:sp>
          <p:nvSpPr>
            <p:cNvPr id="29" name="Rectangle 22">
              <a:extLst>
                <a:ext uri="{FF2B5EF4-FFF2-40B4-BE49-F238E27FC236}">
                  <a16:creationId xmlns:a16="http://schemas.microsoft.com/office/drawing/2014/main" id="{B42DD97E-811A-2B47-918D-7C0F001104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8333" y="3143449"/>
              <a:ext cx="615945" cy="27779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80%</a:t>
              </a:r>
            </a:p>
          </p:txBody>
        </p:sp>
        <p:sp>
          <p:nvSpPr>
            <p:cNvPr id="30" name="Rectangle 19">
              <a:extLst>
                <a:ext uri="{FF2B5EF4-FFF2-40B4-BE49-F238E27FC236}">
                  <a16:creationId xmlns:a16="http://schemas.microsoft.com/office/drawing/2014/main" id="{3D37BE17-9C0A-E749-A606-9BC8E7CE3C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6261" y="3143449"/>
              <a:ext cx="615945" cy="277791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20%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29FDAA7-EDA4-E344-BCAC-7F6CCDECD451}"/>
              </a:ext>
            </a:extLst>
          </p:cNvPr>
          <p:cNvGrpSpPr/>
          <p:nvPr userDrawn="1"/>
        </p:nvGrpSpPr>
        <p:grpSpPr>
          <a:xfrm>
            <a:off x="2511273" y="-376121"/>
            <a:ext cx="1844675" cy="277791"/>
            <a:chOff x="2606261" y="3143449"/>
            <a:chExt cx="2458017" cy="277791"/>
          </a:xfrm>
        </p:grpSpPr>
        <p:sp>
          <p:nvSpPr>
            <p:cNvPr id="32" name="Rectangle 19">
              <a:extLst>
                <a:ext uri="{FF2B5EF4-FFF2-40B4-BE49-F238E27FC236}">
                  <a16:creationId xmlns:a16="http://schemas.microsoft.com/office/drawing/2014/main" id="{322E5F21-86AC-9847-9EAE-BB1715E93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379" y="3143449"/>
              <a:ext cx="615945" cy="277791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0%</a:t>
              </a:r>
            </a:p>
          </p:txBody>
        </p:sp>
        <p:sp>
          <p:nvSpPr>
            <p:cNvPr id="33" name="Rectangle 20">
              <a:extLst>
                <a:ext uri="{FF2B5EF4-FFF2-40B4-BE49-F238E27FC236}">
                  <a16:creationId xmlns:a16="http://schemas.microsoft.com/office/drawing/2014/main" id="{6F019A4D-1606-E749-A834-546B40C5F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9856" y="3143449"/>
              <a:ext cx="615945" cy="277791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0%</a:t>
              </a:r>
            </a:p>
          </p:txBody>
        </p:sp>
        <p:sp>
          <p:nvSpPr>
            <p:cNvPr id="34" name="Rectangle 22">
              <a:extLst>
                <a:ext uri="{FF2B5EF4-FFF2-40B4-BE49-F238E27FC236}">
                  <a16:creationId xmlns:a16="http://schemas.microsoft.com/office/drawing/2014/main" id="{7308B2FC-69DD-954E-8980-2EC3AA1D75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8333" y="3143449"/>
              <a:ext cx="615945" cy="27779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80%</a:t>
              </a:r>
            </a:p>
          </p:txBody>
        </p:sp>
        <p:sp>
          <p:nvSpPr>
            <p:cNvPr id="35" name="Rectangle 19">
              <a:extLst>
                <a:ext uri="{FF2B5EF4-FFF2-40B4-BE49-F238E27FC236}">
                  <a16:creationId xmlns:a16="http://schemas.microsoft.com/office/drawing/2014/main" id="{74AC479E-3F57-E644-A3C7-97D4AB45AD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6261" y="3143449"/>
              <a:ext cx="615945" cy="277791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20%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E533266-6387-9B46-8624-65A0D9D79FF0}"/>
              </a:ext>
            </a:extLst>
          </p:cNvPr>
          <p:cNvGrpSpPr/>
          <p:nvPr userDrawn="1"/>
        </p:nvGrpSpPr>
        <p:grpSpPr>
          <a:xfrm>
            <a:off x="-1590597" y="1217987"/>
            <a:ext cx="1494303" cy="224029"/>
            <a:chOff x="5716131" y="796253"/>
            <a:chExt cx="995522" cy="224029"/>
          </a:xfrm>
        </p:grpSpPr>
        <p:sp>
          <p:nvSpPr>
            <p:cNvPr id="37" name="Rectangle 19">
              <a:extLst>
                <a:ext uri="{FF2B5EF4-FFF2-40B4-BE49-F238E27FC236}">
                  <a16:creationId xmlns:a16="http://schemas.microsoft.com/office/drawing/2014/main" id="{BB7C84DB-7787-A44D-865E-1BD05831D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6131" y="796253"/>
              <a:ext cx="496740" cy="224029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25%</a:t>
              </a:r>
            </a:p>
          </p:txBody>
        </p:sp>
        <p:sp>
          <p:nvSpPr>
            <p:cNvPr id="38" name="Rectangle 20">
              <a:extLst>
                <a:ext uri="{FF2B5EF4-FFF2-40B4-BE49-F238E27FC236}">
                  <a16:creationId xmlns:a16="http://schemas.microsoft.com/office/drawing/2014/main" id="{9A96F96C-40C9-8D49-A8DD-AB3B11C9C2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913" y="796253"/>
              <a:ext cx="496740" cy="224029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A26BA09-7293-5840-8B41-BA669E1DA42E}"/>
              </a:ext>
            </a:extLst>
          </p:cNvPr>
          <p:cNvGrpSpPr/>
          <p:nvPr userDrawn="1"/>
        </p:nvGrpSpPr>
        <p:grpSpPr>
          <a:xfrm>
            <a:off x="-1590597" y="1964298"/>
            <a:ext cx="1494303" cy="224029"/>
            <a:chOff x="5716131" y="796253"/>
            <a:chExt cx="995522" cy="224029"/>
          </a:xfrm>
        </p:grpSpPr>
        <p:sp>
          <p:nvSpPr>
            <p:cNvPr id="40" name="Rectangle 19">
              <a:extLst>
                <a:ext uri="{FF2B5EF4-FFF2-40B4-BE49-F238E27FC236}">
                  <a16:creationId xmlns:a16="http://schemas.microsoft.com/office/drawing/2014/main" id="{07DA5FAE-B117-1349-8D4B-5D7FCC814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6131" y="796253"/>
              <a:ext cx="496740" cy="224029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25%</a:t>
              </a:r>
            </a:p>
          </p:txBody>
        </p:sp>
        <p:sp>
          <p:nvSpPr>
            <p:cNvPr id="41" name="Rectangle 20">
              <a:extLst>
                <a:ext uri="{FF2B5EF4-FFF2-40B4-BE49-F238E27FC236}">
                  <a16:creationId xmlns:a16="http://schemas.microsoft.com/office/drawing/2014/main" id="{F8E4D5C8-28FE-3740-934F-B88CFC79C3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913" y="796253"/>
              <a:ext cx="496740" cy="224029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E60DD88-FE73-4A4E-83B0-C27EC4180A40}"/>
              </a:ext>
            </a:extLst>
          </p:cNvPr>
          <p:cNvGrpSpPr/>
          <p:nvPr userDrawn="1"/>
        </p:nvGrpSpPr>
        <p:grpSpPr>
          <a:xfrm>
            <a:off x="-1590597" y="2757675"/>
            <a:ext cx="1494303" cy="224029"/>
            <a:chOff x="5716131" y="796253"/>
            <a:chExt cx="995522" cy="224029"/>
          </a:xfrm>
        </p:grpSpPr>
        <p:sp>
          <p:nvSpPr>
            <p:cNvPr id="43" name="Rectangle 19">
              <a:extLst>
                <a:ext uri="{FF2B5EF4-FFF2-40B4-BE49-F238E27FC236}">
                  <a16:creationId xmlns:a16="http://schemas.microsoft.com/office/drawing/2014/main" id="{F65AC04E-77DF-3D4F-ABC4-331908CD1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6131" y="796253"/>
              <a:ext cx="496740" cy="224029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25%</a:t>
              </a:r>
            </a:p>
          </p:txBody>
        </p:sp>
        <p:sp>
          <p:nvSpPr>
            <p:cNvPr id="44" name="Rectangle 20">
              <a:extLst>
                <a:ext uri="{FF2B5EF4-FFF2-40B4-BE49-F238E27FC236}">
                  <a16:creationId xmlns:a16="http://schemas.microsoft.com/office/drawing/2014/main" id="{3A43A58E-FE1C-F241-9FCD-27CDB423B5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913" y="796253"/>
              <a:ext cx="496740" cy="224029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5EC0C6B-BF0B-E84D-94EC-435A104A61F7}"/>
              </a:ext>
            </a:extLst>
          </p:cNvPr>
          <p:cNvGrpSpPr/>
          <p:nvPr userDrawn="1"/>
        </p:nvGrpSpPr>
        <p:grpSpPr>
          <a:xfrm>
            <a:off x="-1590597" y="3544328"/>
            <a:ext cx="1494303" cy="224029"/>
            <a:chOff x="5716131" y="796253"/>
            <a:chExt cx="995522" cy="224029"/>
          </a:xfrm>
        </p:grpSpPr>
        <p:sp>
          <p:nvSpPr>
            <p:cNvPr id="46" name="Rectangle 19">
              <a:extLst>
                <a:ext uri="{FF2B5EF4-FFF2-40B4-BE49-F238E27FC236}">
                  <a16:creationId xmlns:a16="http://schemas.microsoft.com/office/drawing/2014/main" id="{E7176F59-7B72-9148-B6EC-3D9A485B6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6131" y="796253"/>
              <a:ext cx="496740" cy="224029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25%</a:t>
              </a:r>
            </a:p>
          </p:txBody>
        </p:sp>
        <p:sp>
          <p:nvSpPr>
            <p:cNvPr id="47" name="Rectangle 20">
              <a:extLst>
                <a:ext uri="{FF2B5EF4-FFF2-40B4-BE49-F238E27FC236}">
                  <a16:creationId xmlns:a16="http://schemas.microsoft.com/office/drawing/2014/main" id="{2C7F8097-BD91-F644-9F8C-937FCE32DC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913" y="796253"/>
              <a:ext cx="496740" cy="224029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E38DB8D-4AE7-FB41-966F-59657509D300}"/>
              </a:ext>
            </a:extLst>
          </p:cNvPr>
          <p:cNvGrpSpPr/>
          <p:nvPr userDrawn="1"/>
        </p:nvGrpSpPr>
        <p:grpSpPr>
          <a:xfrm>
            <a:off x="-1590597" y="4364599"/>
            <a:ext cx="1494303" cy="224029"/>
            <a:chOff x="5716131" y="796253"/>
            <a:chExt cx="995522" cy="224029"/>
          </a:xfrm>
        </p:grpSpPr>
        <p:sp>
          <p:nvSpPr>
            <p:cNvPr id="49" name="Rectangle 19">
              <a:extLst>
                <a:ext uri="{FF2B5EF4-FFF2-40B4-BE49-F238E27FC236}">
                  <a16:creationId xmlns:a16="http://schemas.microsoft.com/office/drawing/2014/main" id="{8E88217E-F57C-0F4D-A0DC-EAC60891AF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6131" y="796253"/>
              <a:ext cx="496740" cy="224029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25%</a:t>
              </a:r>
            </a:p>
          </p:txBody>
        </p:sp>
        <p:sp>
          <p:nvSpPr>
            <p:cNvPr id="50" name="Rectangle 20">
              <a:extLst>
                <a:ext uri="{FF2B5EF4-FFF2-40B4-BE49-F238E27FC236}">
                  <a16:creationId xmlns:a16="http://schemas.microsoft.com/office/drawing/2014/main" id="{0FE0007D-5F31-E149-B0CF-AB6784C43E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913" y="796253"/>
              <a:ext cx="496740" cy="224029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FE9AD56-297C-DB4B-A7BE-D6B0F01510E8}"/>
              </a:ext>
            </a:extLst>
          </p:cNvPr>
          <p:cNvGrpSpPr/>
          <p:nvPr userDrawn="1"/>
        </p:nvGrpSpPr>
        <p:grpSpPr>
          <a:xfrm>
            <a:off x="-1590597" y="5151252"/>
            <a:ext cx="1494303" cy="224029"/>
            <a:chOff x="5716131" y="796253"/>
            <a:chExt cx="995522" cy="224029"/>
          </a:xfrm>
        </p:grpSpPr>
        <p:sp>
          <p:nvSpPr>
            <p:cNvPr id="52" name="Rectangle 19">
              <a:extLst>
                <a:ext uri="{FF2B5EF4-FFF2-40B4-BE49-F238E27FC236}">
                  <a16:creationId xmlns:a16="http://schemas.microsoft.com/office/drawing/2014/main" id="{BAE1D5DB-96CD-7A41-AC4C-B60EE6BB7A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6131" y="796253"/>
              <a:ext cx="496740" cy="224029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25%</a:t>
              </a:r>
            </a:p>
          </p:txBody>
        </p:sp>
        <p:sp>
          <p:nvSpPr>
            <p:cNvPr id="53" name="Rectangle 20">
              <a:extLst>
                <a:ext uri="{FF2B5EF4-FFF2-40B4-BE49-F238E27FC236}">
                  <a16:creationId xmlns:a16="http://schemas.microsoft.com/office/drawing/2014/main" id="{91DC9FA1-0AEE-A849-8DCF-0F227C3A7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913" y="796253"/>
              <a:ext cx="496740" cy="224029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51248F3-2F75-594D-B53D-6D8AF82EB3EE}"/>
              </a:ext>
            </a:extLst>
          </p:cNvPr>
          <p:cNvGrpSpPr/>
          <p:nvPr userDrawn="1"/>
        </p:nvGrpSpPr>
        <p:grpSpPr>
          <a:xfrm>
            <a:off x="-1590597" y="5897564"/>
            <a:ext cx="1494303" cy="224029"/>
            <a:chOff x="5716131" y="796253"/>
            <a:chExt cx="995522" cy="224029"/>
          </a:xfrm>
        </p:grpSpPr>
        <p:sp>
          <p:nvSpPr>
            <p:cNvPr id="55" name="Rectangle 19">
              <a:extLst>
                <a:ext uri="{FF2B5EF4-FFF2-40B4-BE49-F238E27FC236}">
                  <a16:creationId xmlns:a16="http://schemas.microsoft.com/office/drawing/2014/main" id="{2C100E18-2C92-5642-871F-193C519D37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6131" y="796253"/>
              <a:ext cx="496740" cy="224029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25%</a:t>
              </a:r>
            </a:p>
          </p:txBody>
        </p:sp>
        <p:sp>
          <p:nvSpPr>
            <p:cNvPr id="56" name="Rectangle 20">
              <a:extLst>
                <a:ext uri="{FF2B5EF4-FFF2-40B4-BE49-F238E27FC236}">
                  <a16:creationId xmlns:a16="http://schemas.microsoft.com/office/drawing/2014/main" id="{C725273B-18AD-5547-A9A0-E5E2D55F15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913" y="796253"/>
              <a:ext cx="496740" cy="224029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1200" b="1" spc="-1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  <a:r>
                <a:rPr lang="en-US" sz="1200" b="1" spc="-100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2469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1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114610" y="5050694"/>
            <a:ext cx="2085224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60"/>
              </a:lnSpc>
            </a:pPr>
            <a:r>
              <a:rPr lang="en-US" sz="1960" b="1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ROLES &amp; RESPONSIBILITIES</a:t>
            </a:r>
            <a:endParaRPr lang="en-US" sz="1960" b="1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681950" y="5050694"/>
            <a:ext cx="170698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60"/>
              </a:lnSpc>
            </a:pPr>
            <a:r>
              <a:rPr lang="en-US" sz="1960" b="1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PARTNERSHIP STRUCTURE</a:t>
            </a:r>
            <a:endParaRPr lang="en-US" sz="1960" b="1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6096000" y="4795713"/>
            <a:ext cx="0" cy="1008649"/>
          </a:xfrm>
          <a:prstGeom prst="line">
            <a:avLst/>
          </a:prstGeom>
          <a:ln>
            <a:solidFill>
              <a:srgbClr val="E470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2977047" y="4803084"/>
            <a:ext cx="1023265" cy="1023265"/>
          </a:xfrm>
          <a:prstGeom prst="ellipse">
            <a:avLst/>
          </a:prstGeom>
          <a:solidFill>
            <a:srgbClr val="333D47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24" name="Oval 23"/>
          <p:cNvSpPr/>
          <p:nvPr/>
        </p:nvSpPr>
        <p:spPr>
          <a:xfrm>
            <a:off x="6544487" y="4803084"/>
            <a:ext cx="1023265" cy="1023265"/>
          </a:xfrm>
          <a:prstGeom prst="ellipse">
            <a:avLst/>
          </a:prstGeom>
          <a:solidFill>
            <a:srgbClr val="333D47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33" name="Rectangle 32"/>
          <p:cNvSpPr/>
          <p:nvPr/>
        </p:nvSpPr>
        <p:spPr>
          <a:xfrm>
            <a:off x="3038288" y="-828626"/>
            <a:ext cx="6172200" cy="685800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038288" y="4014302"/>
            <a:ext cx="6172200" cy="397664"/>
          </a:xfrm>
          <a:prstGeom prst="rect">
            <a:avLst/>
          </a:prstGeom>
          <a:solidFill>
            <a:srgbClr val="DC416A"/>
          </a:solidFill>
          <a:ln>
            <a:solidFill>
              <a:srgbClr val="E570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aphic 8">
            <a:extLst>
              <a:ext uri="{FF2B5EF4-FFF2-40B4-BE49-F238E27FC236}">
                <a16:creationId xmlns:a16="http://schemas.microsoft.com/office/drawing/2014/main" id="{990EA091-DAE4-2B43-8C94-0A6CB4C195C8}"/>
              </a:ext>
            </a:extLst>
          </p:cNvPr>
          <p:cNvGrpSpPr/>
          <p:nvPr/>
        </p:nvGrpSpPr>
        <p:grpSpPr>
          <a:xfrm rot="16828642">
            <a:off x="10515600" y="2468880"/>
            <a:ext cx="2346716" cy="1609598"/>
            <a:chOff x="6580800" y="-86"/>
            <a:chExt cx="6961458" cy="4774822"/>
          </a:xfrm>
          <a:solidFill>
            <a:srgbClr val="D31145"/>
          </a:solidFill>
        </p:grpSpPr>
        <p:sp>
          <p:nvSpPr>
            <p:cNvPr id="36" name="Freeform: Shape 3">
              <a:extLst>
                <a:ext uri="{FF2B5EF4-FFF2-40B4-BE49-F238E27FC236}">
                  <a16:creationId xmlns:a16="http://schemas.microsoft.com/office/drawing/2014/main" id="{E6140C86-AE1A-40BF-B098-C593C3B9086B}"/>
                </a:ext>
              </a:extLst>
            </p:cNvPr>
            <p:cNvSpPr/>
            <p:nvPr/>
          </p:nvSpPr>
          <p:spPr>
            <a:xfrm>
              <a:off x="6580800" y="934183"/>
              <a:ext cx="4414504" cy="3831181"/>
            </a:xfrm>
            <a:custGeom>
              <a:avLst/>
              <a:gdLst>
                <a:gd name="connsiteX0" fmla="*/ 149225 w 4414504"/>
                <a:gd name="connsiteY0" fmla="*/ 3688335 h 3831180"/>
                <a:gd name="connsiteX1" fmla="*/ 4424880 w 4414504"/>
                <a:gd name="connsiteY1" fmla="*/ 3046660 h 3831180"/>
                <a:gd name="connsiteX2" fmla="*/ 123568 w 4414504"/>
                <a:gd name="connsiteY2" fmla="*/ 23046 h 3831180"/>
                <a:gd name="connsiteX3" fmla="*/ 0 w 4414504"/>
                <a:gd name="connsiteY3" fmla="*/ 87214 h 3831180"/>
                <a:gd name="connsiteX4" fmla="*/ 0 w 4414504"/>
                <a:gd name="connsiteY4" fmla="*/ 3559812 h 3831180"/>
                <a:gd name="connsiteX5" fmla="*/ 74896 w 4414504"/>
                <a:gd name="connsiteY5" fmla="*/ 3841960 h 3831180"/>
                <a:gd name="connsiteX6" fmla="*/ 149225 w 4414504"/>
                <a:gd name="connsiteY6" fmla="*/ 3688335 h 3831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4504" h="3831180">
                  <a:moveTo>
                    <a:pt x="149225" y="3688335"/>
                  </a:moveTo>
                  <a:lnTo>
                    <a:pt x="4424880" y="3046660"/>
                  </a:lnTo>
                  <a:lnTo>
                    <a:pt x="123568" y="23046"/>
                  </a:lnTo>
                  <a:cubicBezTo>
                    <a:pt x="55653" y="-24702"/>
                    <a:pt x="0" y="4174"/>
                    <a:pt x="0" y="87214"/>
                  </a:cubicBezTo>
                  <a:lnTo>
                    <a:pt x="0" y="3559812"/>
                  </a:lnTo>
                  <a:cubicBezTo>
                    <a:pt x="0" y="3642852"/>
                    <a:pt x="33769" y="3769866"/>
                    <a:pt x="74896" y="3841960"/>
                  </a:cubicBezTo>
                  <a:cubicBezTo>
                    <a:pt x="33769" y="3769866"/>
                    <a:pt x="67161" y="3700791"/>
                    <a:pt x="149225" y="3688335"/>
                  </a:cubicBezTo>
                  <a:close/>
                </a:path>
              </a:pathLst>
            </a:custGeom>
            <a:solidFill>
              <a:srgbClr val="D31145">
                <a:lumMod val="60000"/>
                <a:lumOff val="40000"/>
              </a:srgbClr>
            </a:solidFill>
            <a:ln w="1409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303D48"/>
                </a:solidFill>
                <a:effectLst/>
                <a:uLnTx/>
                <a:uFillTx/>
                <a:latin typeface="Arial" panose="020B0604020202020204"/>
              </a:endParaRPr>
            </a:p>
          </p:txBody>
        </p:sp>
        <p:sp>
          <p:nvSpPr>
            <p:cNvPr id="37" name="Freeform: Shape 7">
              <a:extLst>
                <a:ext uri="{FF2B5EF4-FFF2-40B4-BE49-F238E27FC236}">
                  <a16:creationId xmlns:a16="http://schemas.microsoft.com/office/drawing/2014/main" id="{7363D639-3D33-4E15-B0F4-78BCFF540D05}"/>
                </a:ext>
              </a:extLst>
            </p:cNvPr>
            <p:cNvSpPr/>
            <p:nvPr/>
          </p:nvSpPr>
          <p:spPr>
            <a:xfrm>
              <a:off x="6629740" y="-86"/>
              <a:ext cx="5810544" cy="4774822"/>
            </a:xfrm>
            <a:custGeom>
              <a:avLst/>
              <a:gdLst>
                <a:gd name="connsiteX0" fmla="*/ 100285 w 5810543"/>
                <a:gd name="connsiteY0" fmla="*/ 4622605 h 4774821"/>
                <a:gd name="connsiteX1" fmla="*/ 5827067 w 5810543"/>
                <a:gd name="connsiteY1" fmla="*/ 3763325 h 4774821"/>
                <a:gd name="connsiteX2" fmla="*/ 3796772 w 5810543"/>
                <a:gd name="connsiteY2" fmla="*/ 59158 h 4774821"/>
                <a:gd name="connsiteX3" fmla="*/ 3630002 w 5810543"/>
                <a:gd name="connsiteY3" fmla="*/ 44626 h 4774821"/>
                <a:gd name="connsiteX4" fmla="*/ 45387 w 5810543"/>
                <a:gd name="connsiteY4" fmla="*/ 4527108 h 4774821"/>
                <a:gd name="connsiteX5" fmla="*/ 25955 w 5810543"/>
                <a:gd name="connsiteY5" fmla="*/ 4776041 h 4774821"/>
                <a:gd name="connsiteX6" fmla="*/ 100285 w 5810543"/>
                <a:gd name="connsiteY6" fmla="*/ 4622605 h 4774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10543" h="4774821">
                  <a:moveTo>
                    <a:pt x="100285" y="4622605"/>
                  </a:moveTo>
                  <a:lnTo>
                    <a:pt x="5827067" y="3763325"/>
                  </a:lnTo>
                  <a:lnTo>
                    <a:pt x="3796772" y="59158"/>
                  </a:lnTo>
                  <a:cubicBezTo>
                    <a:pt x="3756777" y="-13691"/>
                    <a:pt x="3681693" y="-20107"/>
                    <a:pt x="3630002" y="44626"/>
                  </a:cubicBezTo>
                  <a:lnTo>
                    <a:pt x="45387" y="4527108"/>
                  </a:lnTo>
                  <a:cubicBezTo>
                    <a:pt x="-6493" y="4592031"/>
                    <a:pt x="-15171" y="4703947"/>
                    <a:pt x="25955" y="4776041"/>
                  </a:cubicBezTo>
                  <a:cubicBezTo>
                    <a:pt x="-15171" y="4704135"/>
                    <a:pt x="18221" y="4635061"/>
                    <a:pt x="100285" y="4622605"/>
                  </a:cubicBezTo>
                  <a:close/>
                </a:path>
              </a:pathLst>
            </a:custGeom>
            <a:solidFill>
              <a:srgbClr val="D31145">
                <a:lumMod val="40000"/>
                <a:lumOff val="60000"/>
                <a:alpha val="90000"/>
              </a:srgbClr>
            </a:solidFill>
            <a:ln w="1409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303D48"/>
                </a:solidFill>
                <a:effectLst/>
                <a:uLnTx/>
                <a:uFillTx/>
                <a:latin typeface="Arial" panose="020B0604020202020204"/>
              </a:endParaRPr>
            </a:p>
          </p:txBody>
        </p:sp>
        <p:sp>
          <p:nvSpPr>
            <p:cNvPr id="38" name="Freeform: Shape 11">
              <a:extLst>
                <a:ext uri="{FF2B5EF4-FFF2-40B4-BE49-F238E27FC236}">
                  <a16:creationId xmlns:a16="http://schemas.microsoft.com/office/drawing/2014/main" id="{370FF3ED-8A00-43B3-97E4-29D7763E6625}"/>
                </a:ext>
              </a:extLst>
            </p:cNvPr>
            <p:cNvSpPr/>
            <p:nvPr/>
          </p:nvSpPr>
          <p:spPr>
            <a:xfrm>
              <a:off x="6637521" y="2419838"/>
              <a:ext cx="6904737" cy="2302483"/>
            </a:xfrm>
            <a:custGeom>
              <a:avLst/>
              <a:gdLst>
                <a:gd name="connsiteX0" fmla="*/ 92504 w 6904737"/>
                <a:gd name="connsiteY0" fmla="*/ 2202680 h 2302483"/>
                <a:gd name="connsiteX1" fmla="*/ 6923478 w 6904737"/>
                <a:gd name="connsiteY1" fmla="*/ 1177697 h 2302483"/>
                <a:gd name="connsiteX2" fmla="*/ 6923478 w 6904737"/>
                <a:gd name="connsiteY2" fmla="*/ 111383 h 2302483"/>
                <a:gd name="connsiteX3" fmla="*/ 6779913 w 6904737"/>
                <a:gd name="connsiteY3" fmla="*/ 7017 h 2302483"/>
                <a:gd name="connsiteX4" fmla="*/ 86845 w 6904737"/>
                <a:gd name="connsiteY4" fmla="*/ 2178522 h 2302483"/>
                <a:gd name="connsiteX5" fmla="*/ 2705 w 6904737"/>
                <a:gd name="connsiteY5" fmla="*/ 2316105 h 2302483"/>
                <a:gd name="connsiteX6" fmla="*/ 92504 w 6904737"/>
                <a:gd name="connsiteY6" fmla="*/ 2202680 h 2302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04737" h="2302483">
                  <a:moveTo>
                    <a:pt x="92504" y="2202680"/>
                  </a:moveTo>
                  <a:lnTo>
                    <a:pt x="6923478" y="1177697"/>
                  </a:lnTo>
                  <a:lnTo>
                    <a:pt x="6923478" y="111383"/>
                  </a:lnTo>
                  <a:cubicBezTo>
                    <a:pt x="6923478" y="28343"/>
                    <a:pt x="6858958" y="-18650"/>
                    <a:pt x="6779913" y="7017"/>
                  </a:cubicBezTo>
                  <a:lnTo>
                    <a:pt x="86845" y="2178522"/>
                  </a:lnTo>
                  <a:cubicBezTo>
                    <a:pt x="22325" y="2199471"/>
                    <a:pt x="-9935" y="2256467"/>
                    <a:pt x="2705" y="2316105"/>
                  </a:cubicBezTo>
                  <a:cubicBezTo>
                    <a:pt x="-8614" y="2260053"/>
                    <a:pt x="25909" y="2212683"/>
                    <a:pt x="92504" y="2202680"/>
                  </a:cubicBezTo>
                  <a:close/>
                </a:path>
              </a:pathLst>
            </a:custGeom>
            <a:solidFill>
              <a:srgbClr val="D31145">
                <a:lumMod val="20000"/>
                <a:lumOff val="80000"/>
                <a:alpha val="90000"/>
              </a:srgbClr>
            </a:solidFill>
            <a:ln w="1409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303D48"/>
                </a:solidFill>
                <a:effectLst/>
                <a:uLnTx/>
                <a:uFillTx/>
                <a:latin typeface="Arial" panose="020B0604020202020204"/>
              </a:endParaRPr>
            </a:p>
          </p:txBody>
        </p: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724" y="422917"/>
            <a:ext cx="1278552" cy="137160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2987487" y="2185416"/>
            <a:ext cx="6273802" cy="829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791" spc="-100" dirty="0">
                <a:solidFill>
                  <a:schemeClr val="bg1"/>
                </a:solidFill>
                <a:latin typeface="AIA Everest Condensed" panose="00000506000000000000" pitchFamily="50" charset="0"/>
              </a:rPr>
              <a:t>NEW BUSINESS DEVELOPMENT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793641" y="2923293"/>
            <a:ext cx="6674224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920" spc="100" dirty="0">
                <a:solidFill>
                  <a:schemeClr val="bg1"/>
                </a:solidFill>
                <a:latin typeface="AIA Everest Condensed Medium" panose="00000606000000000000" pitchFamily="2" charset="0"/>
              </a:rPr>
              <a:t>TOPIC </a:t>
            </a:r>
            <a:r>
              <a:rPr lang="en-US" sz="3920" spc="100" dirty="0" smtClean="0">
                <a:solidFill>
                  <a:schemeClr val="bg1"/>
                </a:solidFill>
                <a:latin typeface="AIA Everest Condensed Medium" panose="00000606000000000000" pitchFamily="2" charset="0"/>
              </a:rPr>
              <a:t>4: PARTNERSHIP STRUCTURE</a:t>
            </a:r>
            <a:endParaRPr lang="en-US" sz="3920" spc="100" dirty="0">
              <a:solidFill>
                <a:schemeClr val="bg1"/>
              </a:solidFill>
              <a:latin typeface="AIA Everest Condensed Medium" panose="00000606000000000000" pitchFamily="2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5078071" y="4066395"/>
            <a:ext cx="2245703" cy="293478"/>
            <a:chOff x="4767285" y="2496212"/>
            <a:chExt cx="2062361" cy="269517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7285" y="2501886"/>
              <a:ext cx="182880" cy="244677"/>
            </a:xfrm>
            <a:prstGeom prst="rect">
              <a:avLst/>
            </a:prstGeom>
          </p:spPr>
        </p:pic>
        <p:sp>
          <p:nvSpPr>
            <p:cNvPr id="44" name="Rectangle 43"/>
            <p:cNvSpPr/>
            <p:nvPr/>
          </p:nvSpPr>
          <p:spPr>
            <a:xfrm>
              <a:off x="4956800" y="2496212"/>
              <a:ext cx="1872846" cy="2695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307" dirty="0">
                  <a:solidFill>
                    <a:schemeClr val="bg1"/>
                  </a:solidFill>
                  <a:latin typeface="AIA Everest" panose="00000500000000000000" pitchFamily="50" charset="0"/>
                </a:rPr>
                <a:t>Learning Time: </a:t>
              </a:r>
              <a:r>
                <a:rPr lang="en-US" sz="1307" dirty="0" smtClean="0">
                  <a:solidFill>
                    <a:schemeClr val="bg1"/>
                  </a:solidFill>
                  <a:latin typeface="AIA Everest" panose="00000500000000000000" pitchFamily="50" charset="0"/>
                </a:rPr>
                <a:t>2 minutes</a:t>
              </a:r>
              <a:endParaRPr lang="en-US" sz="1307" dirty="0">
                <a:solidFill>
                  <a:schemeClr val="bg1"/>
                </a:solidFill>
                <a:latin typeface="AIA Everest" panose="00000500000000000000" pitchFamily="50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794754" y="6164263"/>
            <a:ext cx="596348" cy="598867"/>
            <a:chOff x="5794754" y="6354763"/>
            <a:chExt cx="596348" cy="598867"/>
          </a:xfrm>
        </p:grpSpPr>
        <p:sp>
          <p:nvSpPr>
            <p:cNvPr id="27" name="Rectangle: Rounded Corners 5">
              <a:extLst>
                <a:ext uri="{FF2B5EF4-FFF2-40B4-BE49-F238E27FC236}">
                  <a16:creationId xmlns:a16="http://schemas.microsoft.com/office/drawing/2014/main" id="{1B272CD4-2BA4-44A1-A95D-B69D6DA434D8}"/>
                </a:ext>
              </a:extLst>
            </p:cNvPr>
            <p:cNvSpPr/>
            <p:nvPr/>
          </p:nvSpPr>
          <p:spPr>
            <a:xfrm>
              <a:off x="5794754" y="6354763"/>
              <a:ext cx="596348" cy="598867"/>
            </a:xfrm>
            <a:prstGeom prst="roundRect">
              <a:avLst>
                <a:gd name="adj" fmla="val 50000"/>
              </a:avLst>
            </a:prstGeom>
            <a:solidFill>
              <a:srgbClr val="D31145"/>
            </a:solidFill>
            <a:ln w="12700">
              <a:solidFill>
                <a:srgbClr val="E570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5946646" y="6594086"/>
              <a:ext cx="298708" cy="149354"/>
              <a:chOff x="9820952" y="3075924"/>
              <a:chExt cx="274321" cy="137160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9820952" y="3075924"/>
                <a:ext cx="134339" cy="137160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H="1">
                <a:off x="9958112" y="3075924"/>
                <a:ext cx="137161" cy="137160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410" y="5007845"/>
            <a:ext cx="490538" cy="6137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127" y="5008724"/>
            <a:ext cx="591985" cy="611984"/>
          </a:xfrm>
          <a:prstGeom prst="rect">
            <a:avLst/>
          </a:prstGeom>
        </p:spPr>
      </p:pic>
      <p:cxnSp>
        <p:nvCxnSpPr>
          <p:cNvPr id="31" name="Straight Connector 30"/>
          <p:cNvCxnSpPr/>
          <p:nvPr/>
        </p:nvCxnSpPr>
        <p:spPr>
          <a:xfrm>
            <a:off x="3109538" y="2958918"/>
            <a:ext cx="5965143" cy="0"/>
          </a:xfrm>
          <a:prstGeom prst="line">
            <a:avLst/>
          </a:prstGeom>
          <a:ln>
            <a:solidFill>
              <a:srgbClr val="E570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442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48986" y="3705619"/>
            <a:ext cx="10698480" cy="2798064"/>
          </a:xfrm>
          <a:prstGeom prst="rect">
            <a:avLst/>
          </a:prstGeom>
          <a:solidFill>
            <a:srgbClr val="EEEA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556609" y="4195022"/>
            <a:ext cx="7069093" cy="1090589"/>
          </a:xfrm>
          <a:prstGeom prst="rect">
            <a:avLst/>
          </a:prstGeom>
          <a:solidFill>
            <a:srgbClr val="EEEAE7"/>
          </a:solidFill>
          <a:ln>
            <a:solidFill>
              <a:srgbClr val="848A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2397977" y="4688397"/>
            <a:ext cx="7376965" cy="757263"/>
          </a:xfrm>
          <a:prstGeom prst="rect">
            <a:avLst/>
          </a:prstGeom>
          <a:solidFill>
            <a:srgbClr val="EEEA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4402082" y="3987264"/>
            <a:ext cx="3374136" cy="15735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7917625" y="4690579"/>
            <a:ext cx="3383280" cy="166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882268" y="4690579"/>
            <a:ext cx="3383280" cy="166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/>
          <p:cNvSpPr>
            <a:spLocks noChangeAspect="1"/>
          </p:cNvSpPr>
          <p:nvPr/>
        </p:nvSpPr>
        <p:spPr>
          <a:xfrm rot="5400000">
            <a:off x="8652489" y="4139039"/>
            <a:ext cx="109728" cy="110975"/>
          </a:xfrm>
          <a:prstGeom prst="triangle">
            <a:avLst/>
          </a:prstGeom>
          <a:solidFill>
            <a:srgbClr val="848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Isosceles Triangle 91"/>
          <p:cNvSpPr>
            <a:spLocks noChangeAspect="1"/>
          </p:cNvSpPr>
          <p:nvPr/>
        </p:nvSpPr>
        <p:spPr>
          <a:xfrm rot="16200000" flipH="1">
            <a:off x="3436605" y="4139039"/>
            <a:ext cx="109728" cy="110975"/>
          </a:xfrm>
          <a:prstGeom prst="triangle">
            <a:avLst/>
          </a:prstGeom>
          <a:solidFill>
            <a:srgbClr val="848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7525256" y="1669815"/>
            <a:ext cx="481079" cy="2113475"/>
            <a:chOff x="8998090" y="1725307"/>
            <a:chExt cx="481079" cy="2113475"/>
          </a:xfrm>
        </p:grpSpPr>
        <p:sp>
          <p:nvSpPr>
            <p:cNvPr id="19" name="Rectangle 18"/>
            <p:cNvSpPr/>
            <p:nvPr/>
          </p:nvSpPr>
          <p:spPr>
            <a:xfrm>
              <a:off x="9053513" y="1725307"/>
              <a:ext cx="370792" cy="203418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848A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Isosceles Triangle 97"/>
            <p:cNvSpPr>
              <a:spLocks noChangeAspect="1"/>
            </p:cNvSpPr>
            <p:nvPr/>
          </p:nvSpPr>
          <p:spPr>
            <a:xfrm rot="10800000" flipH="1">
              <a:off x="9369441" y="2631425"/>
              <a:ext cx="109728" cy="110975"/>
            </a:xfrm>
            <a:prstGeom prst="triangle">
              <a:avLst/>
            </a:prstGeom>
            <a:solidFill>
              <a:srgbClr val="848A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9026669" y="1746179"/>
              <a:ext cx="206826" cy="20923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8998090" y="3762069"/>
              <a:ext cx="330823" cy="76713"/>
            </a:xfrm>
            <a:prstGeom prst="rect">
              <a:avLst/>
            </a:prstGeom>
            <a:solidFill>
              <a:srgbClr val="EEEA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Isosceles Triangle 127"/>
            <p:cNvSpPr>
              <a:spLocks noChangeAspect="1"/>
            </p:cNvSpPr>
            <p:nvPr/>
          </p:nvSpPr>
          <p:spPr>
            <a:xfrm rot="16200000">
              <a:off x="9218562" y="3704007"/>
              <a:ext cx="109728" cy="110975"/>
            </a:xfrm>
            <a:prstGeom prst="triangle">
              <a:avLst/>
            </a:prstGeom>
            <a:solidFill>
              <a:srgbClr val="848A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640080" y="1424178"/>
            <a:ext cx="33175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934661"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  <a:lvl2pPr marL="467331" defTabSz="934661">
              <a:defRPr sz="1839"/>
            </a:lvl2pPr>
            <a:lvl3pPr marL="934661" defTabSz="934661">
              <a:defRPr sz="1839"/>
            </a:lvl3pPr>
            <a:lvl4pPr marL="1401992" defTabSz="934661">
              <a:defRPr sz="1839"/>
            </a:lvl4pPr>
            <a:lvl5pPr marL="1869323" defTabSz="934661">
              <a:defRPr sz="1839"/>
            </a:lvl5pPr>
            <a:lvl6pPr marL="2336653" defTabSz="934661">
              <a:defRPr sz="1839"/>
            </a:lvl6pPr>
            <a:lvl7pPr marL="2803983" defTabSz="934661">
              <a:defRPr sz="1839"/>
            </a:lvl7pPr>
            <a:lvl8pPr marL="3271314" defTabSz="934661">
              <a:defRPr sz="1839"/>
            </a:lvl8pPr>
            <a:lvl9pPr marL="3738644" defTabSz="934661">
              <a:defRPr sz="1839"/>
            </a:lvl9pPr>
          </a:lstStyle>
          <a:p>
            <a:r>
              <a:rPr lang="en-US" dirty="0"/>
              <a:t>Here is a sample local partnership governance structure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40080" y="2105025"/>
            <a:ext cx="3317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D31145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Click each party to learn more about their roles and responsibilities.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40456" y="880865"/>
            <a:ext cx="11909921" cy="457200"/>
            <a:chOff x="140456" y="880865"/>
            <a:chExt cx="11909921" cy="457200"/>
          </a:xfrm>
        </p:grpSpPr>
        <p:sp>
          <p:nvSpPr>
            <p:cNvPr id="58" name="Rectangle 57"/>
            <p:cNvSpPr>
              <a:spLocks noChangeAspect="1"/>
            </p:cNvSpPr>
            <p:nvPr/>
          </p:nvSpPr>
          <p:spPr>
            <a:xfrm>
              <a:off x="140456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175" y="978382"/>
              <a:ext cx="263375" cy="263375"/>
            </a:xfrm>
            <a:prstGeom prst="rect">
              <a:avLst/>
            </a:prstGeom>
          </p:spPr>
        </p:pic>
        <p:sp>
          <p:nvSpPr>
            <p:cNvPr id="61" name="Rectangle 60"/>
            <p:cNvSpPr>
              <a:spLocks/>
            </p:cNvSpPr>
            <p:nvPr/>
          </p:nvSpPr>
          <p:spPr>
            <a:xfrm>
              <a:off x="11066691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62" name="Rectangle 61"/>
            <p:cNvSpPr>
              <a:spLocks/>
            </p:cNvSpPr>
            <p:nvPr/>
          </p:nvSpPr>
          <p:spPr>
            <a:xfrm>
              <a:off x="11593177" y="880865"/>
              <a:ext cx="457200" cy="45720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3070" y="956547"/>
              <a:ext cx="244442" cy="305837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62636" y="944948"/>
              <a:ext cx="318283" cy="329035"/>
            </a:xfrm>
            <a:prstGeom prst="rect">
              <a:avLst/>
            </a:prstGeom>
          </p:spPr>
        </p:pic>
        <p:sp>
          <p:nvSpPr>
            <p:cNvPr id="66" name="Rectangle 65"/>
            <p:cNvSpPr>
              <a:spLocks noChangeAspect="1"/>
            </p:cNvSpPr>
            <p:nvPr/>
          </p:nvSpPr>
          <p:spPr>
            <a:xfrm>
              <a:off x="11593177" y="880865"/>
              <a:ext cx="457200" cy="457200"/>
            </a:xfrm>
            <a:prstGeom prst="rect">
              <a:avLst/>
            </a:prstGeom>
            <a:solidFill>
              <a:srgbClr val="6A6A6A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</p:grpSp>
      <p:sp>
        <p:nvSpPr>
          <p:cNvPr id="57" name="Rectangle 56"/>
          <p:cNvSpPr/>
          <p:nvPr/>
        </p:nvSpPr>
        <p:spPr>
          <a:xfrm>
            <a:off x="6105579" y="2114965"/>
            <a:ext cx="1645920" cy="1234440"/>
          </a:xfrm>
          <a:prstGeom prst="rect">
            <a:avLst/>
          </a:prstGeom>
          <a:solidFill>
            <a:srgbClr val="F6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430991" y="2114965"/>
            <a:ext cx="1645920" cy="1234440"/>
          </a:xfrm>
          <a:prstGeom prst="rect">
            <a:avLst/>
          </a:prstGeom>
          <a:solidFill>
            <a:srgbClr val="D2E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430990" y="1529700"/>
            <a:ext cx="3319272" cy="283464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431146" y="1545846"/>
            <a:ext cx="3318962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LOCAL STEERING COMMITTEE (SC)</a:t>
            </a:r>
            <a:endParaRPr lang="en-US" sz="16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430991" y="1841572"/>
            <a:ext cx="1645920" cy="274320"/>
          </a:xfrm>
          <a:prstGeom prst="rect">
            <a:avLst/>
          </a:prstGeom>
          <a:solidFill>
            <a:srgbClr val="A5C9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4753959" y="1829017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1F78AD"/>
                </a:solidFill>
                <a:latin typeface="AIA Everest Condensed" panose="00000506000000000000" pitchFamily="50" charset="0"/>
              </a:rPr>
              <a:t>Bank BU</a:t>
            </a:r>
            <a:endParaRPr lang="en-US" sz="1400" dirty="0">
              <a:solidFill>
                <a:srgbClr val="1F78AD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105579" y="1841572"/>
            <a:ext cx="1645920" cy="274320"/>
          </a:xfrm>
          <a:prstGeom prst="rect">
            <a:avLst/>
          </a:prstGeom>
          <a:solidFill>
            <a:srgbClr val="ED9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6428547" y="1829017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D31145"/>
                </a:solidFill>
                <a:latin typeface="AIA Everest Condensed" panose="00000506000000000000" pitchFamily="50" charset="0"/>
              </a:rPr>
              <a:t>AIA BU</a:t>
            </a:r>
            <a:endParaRPr lang="en-US" sz="1400" dirty="0">
              <a:solidFill>
                <a:srgbClr val="D31145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50197" y="2118467"/>
            <a:ext cx="14488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Retail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Wealth </a:t>
            </a:r>
            <a:endParaRPr lang="en-US" sz="1200" dirty="0" smtClean="0">
              <a:solidFill>
                <a:srgbClr val="333D47"/>
              </a:solidFill>
              <a:latin typeface="AIA Everest Condensed" panose="00000506000000000000" pitchFamily="50" charset="0"/>
            </a:endParaRPr>
          </a:p>
          <a:p>
            <a:r>
              <a:rPr lang="en-US" sz="1200" dirty="0" smtClean="0">
                <a:solidFill>
                  <a:srgbClr val="333D47"/>
                </a:solidFill>
                <a:latin typeface="AIA Everest Condensed" panose="00000506000000000000" pitchFamily="50" charset="0"/>
              </a:rPr>
              <a:t>Management</a:t>
            </a:r>
            <a:endParaRPr lang="en-US" sz="1200" dirty="0">
              <a:solidFill>
                <a:srgbClr val="333D47"/>
              </a:solidFill>
              <a:latin typeface="AIA Everest Condensed" panose="00000506000000000000" pitchFamily="50" charset="0"/>
            </a:endParaRP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</a:t>
            </a:r>
            <a:r>
              <a:rPr lang="en-US" sz="1200" dirty="0" err="1">
                <a:solidFill>
                  <a:srgbClr val="333D47"/>
                </a:solidFill>
                <a:latin typeface="AIA Everest Condensed" panose="00000506000000000000" pitchFamily="50" charset="0"/>
              </a:rPr>
              <a:t>Bancassurance</a:t>
            </a:r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 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Product Head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Banca team </a:t>
            </a:r>
            <a:r>
              <a:rPr lang="en-US" sz="1200" dirty="0" smtClean="0">
                <a:solidFill>
                  <a:srgbClr val="333D47"/>
                </a:solidFill>
                <a:latin typeface="AIA Everest Condensed" panose="00000506000000000000" pitchFamily="50" charset="0"/>
              </a:rPr>
              <a:t>Rep</a:t>
            </a:r>
            <a:endParaRPr lang="en-US" sz="1200" dirty="0">
              <a:solidFill>
                <a:srgbClr val="333D47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127176" y="2118467"/>
            <a:ext cx="14328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CEO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CPDO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CPO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</a:t>
            </a:r>
            <a:r>
              <a:rPr lang="en-US" sz="1200" dirty="0" err="1">
                <a:solidFill>
                  <a:srgbClr val="333D47"/>
                </a:solidFill>
                <a:latin typeface="AIA Everest Condensed" panose="00000506000000000000" pitchFamily="50" charset="0"/>
              </a:rPr>
              <a:t>Bancassurance</a:t>
            </a:r>
            <a:endParaRPr lang="en-US" sz="1200" dirty="0">
              <a:solidFill>
                <a:srgbClr val="333D47"/>
              </a:solidFill>
              <a:latin typeface="AIA Everest Condensed" panose="00000506000000000000" pitchFamily="50" charset="0"/>
            </a:endParaRP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Sales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Banca team Rep</a:t>
            </a:r>
          </a:p>
        </p:txBody>
      </p:sp>
      <p:sp>
        <p:nvSpPr>
          <p:cNvPr id="99" name="Rectangle 98"/>
          <p:cNvSpPr/>
          <p:nvPr/>
        </p:nvSpPr>
        <p:spPr>
          <a:xfrm>
            <a:off x="9626760" y="5591166"/>
            <a:ext cx="1645920" cy="731520"/>
          </a:xfrm>
          <a:prstGeom prst="rect">
            <a:avLst/>
          </a:prstGeom>
          <a:solidFill>
            <a:srgbClr val="F6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7947322" y="5591166"/>
            <a:ext cx="1645920" cy="731520"/>
          </a:xfrm>
          <a:prstGeom prst="rect">
            <a:avLst/>
          </a:prstGeom>
          <a:solidFill>
            <a:srgbClr val="D2E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7947320" y="4718683"/>
            <a:ext cx="3319272" cy="566928"/>
          </a:xfrm>
          <a:prstGeom prst="rect">
            <a:avLst/>
          </a:prstGeom>
          <a:solidFill>
            <a:srgbClr val="85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/>
          <p:cNvSpPr txBox="1"/>
          <p:nvPr/>
        </p:nvSpPr>
        <p:spPr>
          <a:xfrm>
            <a:off x="7807084" y="4769528"/>
            <a:ext cx="3598816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FUNCTIONAL COMMITTEES</a:t>
            </a:r>
            <a:b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(PRODUCT, MARKETING, DIGITAL, OPERATIONS)</a:t>
            </a:r>
            <a:endParaRPr lang="en-US" sz="16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7947322" y="5317773"/>
            <a:ext cx="1645920" cy="274320"/>
          </a:xfrm>
          <a:prstGeom prst="rect">
            <a:avLst/>
          </a:prstGeom>
          <a:solidFill>
            <a:srgbClr val="A5C9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/>
          <p:cNvSpPr txBox="1"/>
          <p:nvPr/>
        </p:nvSpPr>
        <p:spPr>
          <a:xfrm>
            <a:off x="8270290" y="5305218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1F78AD"/>
                </a:solidFill>
                <a:latin typeface="AIA Everest Condensed" panose="00000506000000000000" pitchFamily="50" charset="0"/>
              </a:rPr>
              <a:t>Bank BU</a:t>
            </a:r>
            <a:endParaRPr lang="en-US" sz="1400" dirty="0">
              <a:solidFill>
                <a:srgbClr val="1F78AD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9626760" y="5317773"/>
            <a:ext cx="1645920" cy="274320"/>
          </a:xfrm>
          <a:prstGeom prst="rect">
            <a:avLst/>
          </a:prstGeom>
          <a:solidFill>
            <a:srgbClr val="ED9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TextBox 105"/>
          <p:cNvSpPr txBox="1"/>
          <p:nvPr/>
        </p:nvSpPr>
        <p:spPr>
          <a:xfrm>
            <a:off x="9949728" y="5305218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D31145"/>
                </a:solidFill>
                <a:latin typeface="AIA Everest Condensed" panose="00000506000000000000" pitchFamily="50" charset="0"/>
              </a:rPr>
              <a:t>AIA BU</a:t>
            </a:r>
            <a:endParaRPr lang="en-US" sz="1400" dirty="0">
              <a:solidFill>
                <a:srgbClr val="D31145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966528" y="5594668"/>
            <a:ext cx="1603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Function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Functional representatives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9648357" y="5594668"/>
            <a:ext cx="1656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Function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Functional representatives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2587196" y="5591166"/>
            <a:ext cx="1645920" cy="731520"/>
          </a:xfrm>
          <a:prstGeom prst="rect">
            <a:avLst/>
          </a:prstGeom>
          <a:solidFill>
            <a:srgbClr val="F6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910689" y="5591166"/>
            <a:ext cx="1645920" cy="731520"/>
          </a:xfrm>
          <a:prstGeom prst="rect">
            <a:avLst/>
          </a:prstGeom>
          <a:solidFill>
            <a:srgbClr val="D2E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910688" y="4718683"/>
            <a:ext cx="3319272" cy="566928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/>
          <p:cNvSpPr txBox="1"/>
          <p:nvPr/>
        </p:nvSpPr>
        <p:spPr>
          <a:xfrm>
            <a:off x="910844" y="4772229"/>
            <a:ext cx="331896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WORKING GROUPS </a:t>
            </a:r>
            <a:b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(PROJECT-BY-PROJECT BASIS)</a:t>
            </a:r>
            <a:endParaRPr lang="en-US" sz="16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910689" y="5317773"/>
            <a:ext cx="1645920" cy="274320"/>
          </a:xfrm>
          <a:prstGeom prst="rect">
            <a:avLst/>
          </a:prstGeom>
          <a:solidFill>
            <a:srgbClr val="A5C9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/>
          <p:cNvSpPr txBox="1"/>
          <p:nvPr/>
        </p:nvSpPr>
        <p:spPr>
          <a:xfrm>
            <a:off x="1233657" y="5305218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1F78AD"/>
                </a:solidFill>
                <a:latin typeface="AIA Everest Condensed" panose="00000506000000000000" pitchFamily="50" charset="0"/>
              </a:rPr>
              <a:t>Bank BU</a:t>
            </a:r>
            <a:endParaRPr lang="en-US" sz="1400" dirty="0">
              <a:solidFill>
                <a:srgbClr val="1F78AD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2587196" y="5317773"/>
            <a:ext cx="1645920" cy="274320"/>
          </a:xfrm>
          <a:prstGeom prst="rect">
            <a:avLst/>
          </a:prstGeom>
          <a:solidFill>
            <a:srgbClr val="ED9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2910164" y="5305218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D31145"/>
                </a:solidFill>
                <a:latin typeface="AIA Everest Condensed" panose="00000506000000000000" pitchFamily="50" charset="0"/>
              </a:rPr>
              <a:t>AIA BU</a:t>
            </a:r>
            <a:endParaRPr lang="en-US" sz="1400" dirty="0">
              <a:solidFill>
                <a:srgbClr val="D31145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929895" y="5594668"/>
            <a:ext cx="1448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As decided by local Working committee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608793" y="5594668"/>
            <a:ext cx="1432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As decided by local Working committee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7580679" y="6534531"/>
            <a:ext cx="440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934661"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  <a:lvl2pPr marL="467331" defTabSz="934661">
              <a:defRPr sz="1839"/>
            </a:lvl2pPr>
            <a:lvl3pPr marL="934661" defTabSz="934661">
              <a:defRPr sz="1839"/>
            </a:lvl3pPr>
            <a:lvl4pPr marL="1401992" defTabSz="934661">
              <a:defRPr sz="1839"/>
            </a:lvl4pPr>
            <a:lvl5pPr marL="1869323" defTabSz="934661">
              <a:defRPr sz="1839"/>
            </a:lvl5pPr>
            <a:lvl6pPr marL="2336653" defTabSz="934661">
              <a:defRPr sz="1839"/>
            </a:lvl6pPr>
            <a:lvl7pPr marL="2803983" defTabSz="934661">
              <a:defRPr sz="1839"/>
            </a:lvl7pPr>
            <a:lvl8pPr marL="3271314" defTabSz="934661">
              <a:defRPr sz="1839"/>
            </a:lvl8pPr>
            <a:lvl9pPr marL="3738644" defTabSz="934661">
              <a:defRPr sz="1839"/>
            </a:lvl9pPr>
          </a:lstStyle>
          <a:p>
            <a:r>
              <a:rPr lang="en-US" sz="1200" i="1" dirty="0"/>
              <a:t>Refer to the Playbook to view more partnership structures.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1310990" y="1032746"/>
            <a:ext cx="95700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200">
                <a:solidFill>
                  <a:srgbClr val="2B343D"/>
                </a:solidFill>
                <a:latin typeface="AIA Everest Condensed Medium" panose="00000606000000000000" pitchFamily="2" charset="0"/>
                <a:cs typeface="AIA" panose="02000506000000020004" pitchFamily="2" charset="-34"/>
              </a:defRPr>
            </a:lvl1pPr>
          </a:lstStyle>
          <a:p>
            <a:r>
              <a:rPr lang="en-US" dirty="0">
                <a:solidFill>
                  <a:srgbClr val="333D47"/>
                </a:solidFill>
              </a:rPr>
              <a:t>PARTNERSHIP STRUCTURE – EXAMPLE </a:t>
            </a:r>
          </a:p>
        </p:txBody>
      </p:sp>
      <p:sp>
        <p:nvSpPr>
          <p:cNvPr id="126" name="Isosceles Triangle 125"/>
          <p:cNvSpPr>
            <a:spLocks noChangeAspect="1"/>
          </p:cNvSpPr>
          <p:nvPr/>
        </p:nvSpPr>
        <p:spPr>
          <a:xfrm rot="10800000">
            <a:off x="9569769" y="4611259"/>
            <a:ext cx="109728" cy="110975"/>
          </a:xfrm>
          <a:prstGeom prst="triangle">
            <a:avLst/>
          </a:prstGeom>
          <a:solidFill>
            <a:srgbClr val="848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Isosceles Triangle 126"/>
          <p:cNvSpPr>
            <a:spLocks noChangeAspect="1"/>
          </p:cNvSpPr>
          <p:nvPr/>
        </p:nvSpPr>
        <p:spPr>
          <a:xfrm rot="10800000">
            <a:off x="2510803" y="4611260"/>
            <a:ext cx="109728" cy="110975"/>
          </a:xfrm>
          <a:prstGeom prst="triangle">
            <a:avLst/>
          </a:prstGeom>
          <a:solidFill>
            <a:srgbClr val="848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5" name="Group 144"/>
          <p:cNvGrpSpPr/>
          <p:nvPr/>
        </p:nvGrpSpPr>
        <p:grpSpPr>
          <a:xfrm>
            <a:off x="5638800" y="6473006"/>
            <a:ext cx="923925" cy="323165"/>
            <a:chOff x="5638800" y="6473006"/>
            <a:chExt cx="923925" cy="323165"/>
          </a:xfrm>
        </p:grpSpPr>
        <p:sp>
          <p:nvSpPr>
            <p:cNvPr id="146" name="Rounded Rectangle 145"/>
            <p:cNvSpPr/>
            <p:nvPr/>
          </p:nvSpPr>
          <p:spPr>
            <a:xfrm>
              <a:off x="5638800" y="6541294"/>
              <a:ext cx="923925" cy="2476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7" name="Group 146"/>
            <p:cNvGrpSpPr/>
            <p:nvPr/>
          </p:nvGrpSpPr>
          <p:grpSpPr>
            <a:xfrm>
              <a:off x="5675177" y="6473006"/>
              <a:ext cx="841647" cy="323165"/>
              <a:chOff x="6174243" y="6473006"/>
              <a:chExt cx="841647" cy="323165"/>
            </a:xfrm>
          </p:grpSpPr>
          <p:grpSp>
            <p:nvGrpSpPr>
              <p:cNvPr id="148" name="Group 147"/>
              <p:cNvGrpSpPr/>
              <p:nvPr/>
            </p:nvGrpSpPr>
            <p:grpSpPr>
              <a:xfrm>
                <a:off x="6833010" y="6570694"/>
                <a:ext cx="182880" cy="182880"/>
                <a:chOff x="5794754" y="6385951"/>
                <a:chExt cx="596348" cy="598867"/>
              </a:xfrm>
            </p:grpSpPr>
            <p:sp>
              <p:nvSpPr>
                <p:cNvPr id="155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85951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6A6A6A"/>
                </a:solidFill>
                <a:ln w="12700">
                  <a:solidFill>
                    <a:srgbClr val="D6D8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156" name="Group 155"/>
                <p:cNvGrpSpPr/>
                <p:nvPr/>
              </p:nvGrpSpPr>
              <p:grpSpPr>
                <a:xfrm>
                  <a:off x="5946646" y="6625274"/>
                  <a:ext cx="298708" cy="149354"/>
                  <a:chOff x="9820952" y="3104564"/>
                  <a:chExt cx="274321" cy="137160"/>
                </a:xfrm>
              </p:grpSpPr>
              <p:cxnSp>
                <p:nvCxnSpPr>
                  <p:cNvPr id="157" name="Straight Connector 156"/>
                  <p:cNvCxnSpPr/>
                  <p:nvPr/>
                </p:nvCxnSpPr>
                <p:spPr>
                  <a:xfrm>
                    <a:off x="9820952" y="3104564"/>
                    <a:ext cx="134340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Straight Connector 157"/>
                  <p:cNvCxnSpPr/>
                  <p:nvPr/>
                </p:nvCxnSpPr>
                <p:spPr>
                  <a:xfrm flipH="1">
                    <a:off x="9958112" y="310456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49" name="Group 148"/>
              <p:cNvGrpSpPr/>
              <p:nvPr/>
            </p:nvGrpSpPr>
            <p:grpSpPr>
              <a:xfrm rot="10800000">
                <a:off x="6174243" y="6569734"/>
                <a:ext cx="182880" cy="182880"/>
                <a:chOff x="5794754" y="6354763"/>
                <a:chExt cx="596348" cy="598867"/>
              </a:xfrm>
            </p:grpSpPr>
            <p:sp>
              <p:nvSpPr>
                <p:cNvPr id="151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54763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152" name="Group 151"/>
                <p:cNvGrpSpPr/>
                <p:nvPr/>
              </p:nvGrpSpPr>
              <p:grpSpPr>
                <a:xfrm>
                  <a:off x="5946646" y="6594086"/>
                  <a:ext cx="298708" cy="149354"/>
                  <a:chOff x="9820952" y="3075924"/>
                  <a:chExt cx="274321" cy="137160"/>
                </a:xfrm>
              </p:grpSpPr>
              <p:cxnSp>
                <p:nvCxnSpPr>
                  <p:cNvPr id="153" name="Straight Connector 152"/>
                  <p:cNvCxnSpPr/>
                  <p:nvPr/>
                </p:nvCxnSpPr>
                <p:spPr>
                  <a:xfrm>
                    <a:off x="9820952" y="3075924"/>
                    <a:ext cx="134339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Straight Connector 153"/>
                  <p:cNvCxnSpPr/>
                  <p:nvPr/>
                </p:nvCxnSpPr>
                <p:spPr>
                  <a:xfrm flipH="1">
                    <a:off x="9958112" y="307592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50" name="TextBox 149"/>
              <p:cNvSpPr txBox="1"/>
              <p:nvPr/>
            </p:nvSpPr>
            <p:spPr>
              <a:xfrm>
                <a:off x="6311237" y="6473006"/>
                <a:ext cx="57361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defRPr sz="2000">
                    <a:solidFill>
                      <a:srgbClr val="333D47"/>
                    </a:solidFill>
                    <a:latin typeface="AIA Everest Condensed" panose="00000506000000000000" pitchFamily="50" charset="0"/>
                    <a:cs typeface="Arial" panose="020B0604020202020204" pitchFamily="34" charset="0"/>
                  </a:defRPr>
                </a:lvl1pPr>
              </a:lstStyle>
              <a:p>
                <a:pPr algn="ctr">
                  <a:lnSpc>
                    <a:spcPts val="2000"/>
                  </a:lnSpc>
                </a:pPr>
                <a:r>
                  <a:rPr lang="en-US" altLang="en-US" sz="1200" dirty="0" smtClean="0">
                    <a:solidFill>
                      <a:srgbClr val="6A6A6A"/>
                    </a:solidFill>
                    <a:latin typeface="AIA Everest" panose="00000500000000000000" pitchFamily="2" charset="0"/>
                  </a:rPr>
                  <a:t>3 of 3</a:t>
                </a:r>
                <a:endParaRPr lang="en-US" altLang="en-US" sz="1200" dirty="0">
                  <a:solidFill>
                    <a:srgbClr val="6A6A6A"/>
                  </a:solidFill>
                  <a:latin typeface="AIA Everest" panose="00000500000000000000" pitchFamily="2" charset="0"/>
                </a:endParaRPr>
              </a:p>
            </p:txBody>
          </p:sp>
        </p:grpSp>
      </p:grpSp>
      <p:grpSp>
        <p:nvGrpSpPr>
          <p:cNvPr id="86" name="Group 85"/>
          <p:cNvGrpSpPr/>
          <p:nvPr/>
        </p:nvGrpSpPr>
        <p:grpSpPr>
          <a:xfrm>
            <a:off x="7912280" y="3813652"/>
            <a:ext cx="3535186" cy="831718"/>
            <a:chOff x="7803588" y="1774394"/>
            <a:chExt cx="3535186" cy="831718"/>
          </a:xfrm>
        </p:grpSpPr>
        <p:sp>
          <p:nvSpPr>
            <p:cNvPr id="87" name="Rectangle 86"/>
            <p:cNvSpPr/>
            <p:nvPr/>
          </p:nvSpPr>
          <p:spPr>
            <a:xfrm rot="2700000">
              <a:off x="8432288" y="2372025"/>
              <a:ext cx="234087" cy="234087"/>
            </a:xfrm>
            <a:prstGeom prst="rect">
              <a:avLst/>
            </a:prstGeom>
            <a:solidFill>
              <a:srgbClr val="333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7803588" y="1774394"/>
              <a:ext cx="3535186" cy="720680"/>
            </a:xfrm>
            <a:prstGeom prst="rect">
              <a:avLst/>
            </a:prstGeom>
            <a:solidFill>
              <a:srgbClr val="333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7905489" y="1832263"/>
              <a:ext cx="34028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AIA Everest" panose="00000500000000000000" pitchFamily="50" charset="0"/>
                  <a:cs typeface="AIA" panose="02000506000000020004" pitchFamily="2" charset="-34"/>
                </a:rPr>
                <a:t>As needed forums to oversee critical working aspects of the </a:t>
              </a:r>
              <a:r>
                <a:rPr lang="en-US" sz="1600" dirty="0" smtClean="0">
                  <a:solidFill>
                    <a:schemeClr val="bg1"/>
                  </a:solidFill>
                  <a:latin typeface="AIA Everest" panose="00000500000000000000" pitchFamily="50" charset="0"/>
                  <a:cs typeface="AIA" panose="02000506000000020004" pitchFamily="2" charset="-34"/>
                </a:rPr>
                <a:t>business</a:t>
              </a:r>
              <a:endParaRPr lang="en-US" sz="1600" dirty="0">
                <a:solidFill>
                  <a:schemeClr val="bg1"/>
                </a:solidFill>
                <a:latin typeface="AIA Everest" panose="00000500000000000000" pitchFamily="50" charset="0"/>
                <a:cs typeface="AIA" panose="02000506000000020004" pitchFamily="2" charset="-34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4428583" y="3998102"/>
            <a:ext cx="3321444" cy="1532760"/>
            <a:chOff x="4332331" y="3998102"/>
            <a:chExt cx="3321444" cy="1532760"/>
          </a:xfrm>
        </p:grpSpPr>
        <p:sp>
          <p:nvSpPr>
            <p:cNvPr id="131" name="Rectangle 130"/>
            <p:cNvSpPr/>
            <p:nvPr/>
          </p:nvSpPr>
          <p:spPr>
            <a:xfrm>
              <a:off x="6007855" y="4616462"/>
              <a:ext cx="1645920" cy="914400"/>
            </a:xfrm>
            <a:prstGeom prst="rect">
              <a:avLst/>
            </a:prstGeom>
            <a:solidFill>
              <a:srgbClr val="F6CF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4332332" y="4616462"/>
              <a:ext cx="1645920" cy="914400"/>
            </a:xfrm>
            <a:prstGeom prst="rect">
              <a:avLst/>
            </a:prstGeom>
            <a:solidFill>
              <a:srgbClr val="D2E4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4332331" y="4016481"/>
              <a:ext cx="3319272" cy="292608"/>
            </a:xfrm>
            <a:prstGeom prst="rect">
              <a:avLst/>
            </a:prstGeom>
            <a:solidFill>
              <a:srgbClr val="FEAC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4628389" y="3998102"/>
              <a:ext cx="27271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LOCAL WORKING COMMITTEE</a:t>
              </a:r>
              <a:endParaRPr lang="en-US" sz="1600" dirty="0">
                <a:solidFill>
                  <a:srgbClr val="333D47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4332332" y="4343069"/>
              <a:ext cx="1645920" cy="274320"/>
            </a:xfrm>
            <a:prstGeom prst="rect">
              <a:avLst/>
            </a:prstGeom>
            <a:solidFill>
              <a:srgbClr val="A5C9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4655300" y="4330514"/>
              <a:ext cx="9999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1F78AD"/>
                  </a:solidFill>
                  <a:latin typeface="AIA Everest Condensed" panose="00000506000000000000" pitchFamily="50" charset="0"/>
                </a:rPr>
                <a:t>Bank BU</a:t>
              </a:r>
              <a:endParaRPr lang="en-US" sz="1400" dirty="0">
                <a:solidFill>
                  <a:srgbClr val="1F78AD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6007855" y="4343069"/>
              <a:ext cx="1645920" cy="274320"/>
            </a:xfrm>
            <a:prstGeom prst="rect">
              <a:avLst/>
            </a:prstGeom>
            <a:solidFill>
              <a:srgbClr val="ED9F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6330823" y="4330514"/>
              <a:ext cx="9999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AIA BU</a:t>
              </a:r>
              <a:endParaRPr lang="en-US" sz="14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4351538" y="4619964"/>
              <a:ext cx="14488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Partnership</a:t>
              </a:r>
            </a:p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Sales </a:t>
              </a:r>
            </a:p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Functions</a:t>
              </a:r>
              <a:b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</a:br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(as needed)</a:t>
              </a: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6026040" y="4619964"/>
              <a:ext cx="14328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Partnership</a:t>
              </a:r>
            </a:p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Sales</a:t>
              </a:r>
            </a:p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Functions</a:t>
              </a:r>
              <a:b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</a:br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(as needed)</a:t>
              </a: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6034169" y="3819708"/>
            <a:ext cx="109728" cy="195640"/>
            <a:chOff x="6034169" y="3819708"/>
            <a:chExt cx="109728" cy="195640"/>
          </a:xfrm>
        </p:grpSpPr>
        <p:cxnSp>
          <p:nvCxnSpPr>
            <p:cNvPr id="95" name="Straight Connector 94"/>
            <p:cNvCxnSpPr/>
            <p:nvPr/>
          </p:nvCxnSpPr>
          <p:spPr>
            <a:xfrm>
              <a:off x="6088650" y="3819708"/>
              <a:ext cx="764" cy="84665"/>
            </a:xfrm>
            <a:prstGeom prst="line">
              <a:avLst/>
            </a:prstGeom>
            <a:ln w="12700">
              <a:solidFill>
                <a:srgbClr val="848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Isosceles Triangle 140"/>
            <p:cNvSpPr>
              <a:spLocks noChangeAspect="1"/>
            </p:cNvSpPr>
            <p:nvPr/>
          </p:nvSpPr>
          <p:spPr>
            <a:xfrm rot="10800000" flipH="1">
              <a:off x="6034169" y="3904373"/>
              <a:ext cx="109728" cy="110975"/>
            </a:xfrm>
            <a:prstGeom prst="triangle">
              <a:avLst/>
            </a:prstGeom>
            <a:solidFill>
              <a:srgbClr val="848A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6" name="Rectangle 95"/>
          <p:cNvSpPr/>
          <p:nvPr/>
        </p:nvSpPr>
        <p:spPr>
          <a:xfrm>
            <a:off x="4428739" y="3555107"/>
            <a:ext cx="3319272" cy="283464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4428895" y="3567776"/>
            <a:ext cx="3318962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LOCAL WORKING LEVEL</a:t>
            </a:r>
            <a:endParaRPr lang="en-US" sz="16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22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48986" y="3705619"/>
            <a:ext cx="10698480" cy="2798064"/>
          </a:xfrm>
          <a:prstGeom prst="rect">
            <a:avLst/>
          </a:prstGeom>
          <a:solidFill>
            <a:srgbClr val="EEEA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556609" y="4195022"/>
            <a:ext cx="7069093" cy="1090589"/>
          </a:xfrm>
          <a:prstGeom prst="rect">
            <a:avLst/>
          </a:prstGeom>
          <a:solidFill>
            <a:srgbClr val="EEEAE7"/>
          </a:solidFill>
          <a:ln>
            <a:solidFill>
              <a:srgbClr val="848A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2397977" y="4688397"/>
            <a:ext cx="7376965" cy="757263"/>
          </a:xfrm>
          <a:prstGeom prst="rect">
            <a:avLst/>
          </a:prstGeom>
          <a:solidFill>
            <a:srgbClr val="EEEA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4402082" y="3987264"/>
            <a:ext cx="3374136" cy="15735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7917625" y="4690579"/>
            <a:ext cx="3383280" cy="166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882268" y="4690579"/>
            <a:ext cx="3383280" cy="166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/>
          <p:cNvSpPr>
            <a:spLocks noChangeAspect="1"/>
          </p:cNvSpPr>
          <p:nvPr/>
        </p:nvSpPr>
        <p:spPr>
          <a:xfrm rot="5400000">
            <a:off x="8652489" y="4139039"/>
            <a:ext cx="109728" cy="110975"/>
          </a:xfrm>
          <a:prstGeom prst="triangle">
            <a:avLst/>
          </a:prstGeom>
          <a:solidFill>
            <a:srgbClr val="848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Isosceles Triangle 91"/>
          <p:cNvSpPr>
            <a:spLocks noChangeAspect="1"/>
          </p:cNvSpPr>
          <p:nvPr/>
        </p:nvSpPr>
        <p:spPr>
          <a:xfrm rot="16200000" flipH="1">
            <a:off x="3436605" y="4139039"/>
            <a:ext cx="109728" cy="110975"/>
          </a:xfrm>
          <a:prstGeom prst="triangle">
            <a:avLst/>
          </a:prstGeom>
          <a:solidFill>
            <a:srgbClr val="848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7525256" y="1669815"/>
            <a:ext cx="481079" cy="2113475"/>
            <a:chOff x="8998090" y="1725307"/>
            <a:chExt cx="481079" cy="2113475"/>
          </a:xfrm>
        </p:grpSpPr>
        <p:sp>
          <p:nvSpPr>
            <p:cNvPr id="19" name="Rectangle 18"/>
            <p:cNvSpPr/>
            <p:nvPr/>
          </p:nvSpPr>
          <p:spPr>
            <a:xfrm>
              <a:off x="9053513" y="1725307"/>
              <a:ext cx="370792" cy="203418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848A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Isosceles Triangle 97"/>
            <p:cNvSpPr>
              <a:spLocks noChangeAspect="1"/>
            </p:cNvSpPr>
            <p:nvPr/>
          </p:nvSpPr>
          <p:spPr>
            <a:xfrm rot="10800000" flipH="1">
              <a:off x="9369441" y="2631425"/>
              <a:ext cx="109728" cy="110975"/>
            </a:xfrm>
            <a:prstGeom prst="triangle">
              <a:avLst/>
            </a:prstGeom>
            <a:solidFill>
              <a:srgbClr val="848A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9026669" y="1746179"/>
              <a:ext cx="206826" cy="20923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8998090" y="3762069"/>
              <a:ext cx="330823" cy="76713"/>
            </a:xfrm>
            <a:prstGeom prst="rect">
              <a:avLst/>
            </a:prstGeom>
            <a:solidFill>
              <a:srgbClr val="EEEA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Isosceles Triangle 127"/>
            <p:cNvSpPr>
              <a:spLocks noChangeAspect="1"/>
            </p:cNvSpPr>
            <p:nvPr/>
          </p:nvSpPr>
          <p:spPr>
            <a:xfrm rot="16200000">
              <a:off x="9218562" y="3704007"/>
              <a:ext cx="109728" cy="110975"/>
            </a:xfrm>
            <a:prstGeom prst="triangle">
              <a:avLst/>
            </a:prstGeom>
            <a:solidFill>
              <a:srgbClr val="848A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640080" y="1424178"/>
            <a:ext cx="33175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934661"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  <a:lvl2pPr marL="467331" defTabSz="934661">
              <a:defRPr sz="1839"/>
            </a:lvl2pPr>
            <a:lvl3pPr marL="934661" defTabSz="934661">
              <a:defRPr sz="1839"/>
            </a:lvl3pPr>
            <a:lvl4pPr marL="1401992" defTabSz="934661">
              <a:defRPr sz="1839"/>
            </a:lvl4pPr>
            <a:lvl5pPr marL="1869323" defTabSz="934661">
              <a:defRPr sz="1839"/>
            </a:lvl5pPr>
            <a:lvl6pPr marL="2336653" defTabSz="934661">
              <a:defRPr sz="1839"/>
            </a:lvl6pPr>
            <a:lvl7pPr marL="2803983" defTabSz="934661">
              <a:defRPr sz="1839"/>
            </a:lvl7pPr>
            <a:lvl8pPr marL="3271314" defTabSz="934661">
              <a:defRPr sz="1839"/>
            </a:lvl8pPr>
            <a:lvl9pPr marL="3738644" defTabSz="934661">
              <a:defRPr sz="1839"/>
            </a:lvl9pPr>
          </a:lstStyle>
          <a:p>
            <a:r>
              <a:rPr lang="en-US" dirty="0"/>
              <a:t>Here is a sample local partnership governance structure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40080" y="2105025"/>
            <a:ext cx="3317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D31145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Click each party to learn more about their roles and responsibilities.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40456" y="880865"/>
            <a:ext cx="11909921" cy="457200"/>
            <a:chOff x="140456" y="880865"/>
            <a:chExt cx="11909921" cy="457200"/>
          </a:xfrm>
        </p:grpSpPr>
        <p:sp>
          <p:nvSpPr>
            <p:cNvPr id="58" name="Rectangle 57"/>
            <p:cNvSpPr>
              <a:spLocks noChangeAspect="1"/>
            </p:cNvSpPr>
            <p:nvPr/>
          </p:nvSpPr>
          <p:spPr>
            <a:xfrm>
              <a:off x="140456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175" y="978382"/>
              <a:ext cx="263375" cy="263375"/>
            </a:xfrm>
            <a:prstGeom prst="rect">
              <a:avLst/>
            </a:prstGeom>
          </p:spPr>
        </p:pic>
        <p:sp>
          <p:nvSpPr>
            <p:cNvPr id="61" name="Rectangle 60"/>
            <p:cNvSpPr>
              <a:spLocks/>
            </p:cNvSpPr>
            <p:nvPr/>
          </p:nvSpPr>
          <p:spPr>
            <a:xfrm>
              <a:off x="11066691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62" name="Rectangle 61"/>
            <p:cNvSpPr>
              <a:spLocks/>
            </p:cNvSpPr>
            <p:nvPr/>
          </p:nvSpPr>
          <p:spPr>
            <a:xfrm>
              <a:off x="11593177" y="880865"/>
              <a:ext cx="457200" cy="45720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3070" y="956547"/>
              <a:ext cx="244442" cy="305837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62636" y="944948"/>
              <a:ext cx="318283" cy="329035"/>
            </a:xfrm>
            <a:prstGeom prst="rect">
              <a:avLst/>
            </a:prstGeom>
          </p:spPr>
        </p:pic>
        <p:sp>
          <p:nvSpPr>
            <p:cNvPr id="66" name="Rectangle 65"/>
            <p:cNvSpPr>
              <a:spLocks noChangeAspect="1"/>
            </p:cNvSpPr>
            <p:nvPr/>
          </p:nvSpPr>
          <p:spPr>
            <a:xfrm>
              <a:off x="11593177" y="880865"/>
              <a:ext cx="457200" cy="457200"/>
            </a:xfrm>
            <a:prstGeom prst="rect">
              <a:avLst/>
            </a:prstGeom>
            <a:solidFill>
              <a:srgbClr val="6A6A6A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</p:grpSp>
      <p:sp>
        <p:nvSpPr>
          <p:cNvPr id="57" name="Rectangle 56"/>
          <p:cNvSpPr/>
          <p:nvPr/>
        </p:nvSpPr>
        <p:spPr>
          <a:xfrm>
            <a:off x="6105579" y="2114965"/>
            <a:ext cx="1645920" cy="1234440"/>
          </a:xfrm>
          <a:prstGeom prst="rect">
            <a:avLst/>
          </a:prstGeom>
          <a:solidFill>
            <a:srgbClr val="F6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430991" y="2114965"/>
            <a:ext cx="1645920" cy="1234440"/>
          </a:xfrm>
          <a:prstGeom prst="rect">
            <a:avLst/>
          </a:prstGeom>
          <a:solidFill>
            <a:srgbClr val="D2E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430990" y="1529700"/>
            <a:ext cx="3319272" cy="283464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431146" y="1545846"/>
            <a:ext cx="3318962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LOCAL STEERING COMMITTEE (SC)</a:t>
            </a:r>
            <a:endParaRPr lang="en-US" sz="16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430991" y="1841572"/>
            <a:ext cx="1645920" cy="274320"/>
          </a:xfrm>
          <a:prstGeom prst="rect">
            <a:avLst/>
          </a:prstGeom>
          <a:solidFill>
            <a:srgbClr val="A5C9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4753959" y="1829017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1F78AD"/>
                </a:solidFill>
                <a:latin typeface="AIA Everest Condensed" panose="00000506000000000000" pitchFamily="50" charset="0"/>
              </a:rPr>
              <a:t>Bank BU</a:t>
            </a:r>
            <a:endParaRPr lang="en-US" sz="1400" dirty="0">
              <a:solidFill>
                <a:srgbClr val="1F78AD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105579" y="1841572"/>
            <a:ext cx="1645920" cy="274320"/>
          </a:xfrm>
          <a:prstGeom prst="rect">
            <a:avLst/>
          </a:prstGeom>
          <a:solidFill>
            <a:srgbClr val="ED9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6428547" y="1829017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D31145"/>
                </a:solidFill>
                <a:latin typeface="AIA Everest Condensed" panose="00000506000000000000" pitchFamily="50" charset="0"/>
              </a:rPr>
              <a:t>AIA BU</a:t>
            </a:r>
            <a:endParaRPr lang="en-US" sz="1400" dirty="0">
              <a:solidFill>
                <a:srgbClr val="D31145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50197" y="2118467"/>
            <a:ext cx="14488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Retail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Wealth </a:t>
            </a:r>
            <a:endParaRPr lang="en-US" sz="1200" dirty="0" smtClean="0">
              <a:solidFill>
                <a:srgbClr val="333D47"/>
              </a:solidFill>
              <a:latin typeface="AIA Everest Condensed" panose="00000506000000000000" pitchFamily="50" charset="0"/>
            </a:endParaRPr>
          </a:p>
          <a:p>
            <a:r>
              <a:rPr lang="en-US" sz="1200" dirty="0" smtClean="0">
                <a:solidFill>
                  <a:srgbClr val="333D47"/>
                </a:solidFill>
                <a:latin typeface="AIA Everest Condensed" panose="00000506000000000000" pitchFamily="50" charset="0"/>
              </a:rPr>
              <a:t>Management</a:t>
            </a:r>
            <a:endParaRPr lang="en-US" sz="1200" dirty="0">
              <a:solidFill>
                <a:srgbClr val="333D47"/>
              </a:solidFill>
              <a:latin typeface="AIA Everest Condensed" panose="00000506000000000000" pitchFamily="50" charset="0"/>
            </a:endParaRP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</a:t>
            </a:r>
            <a:r>
              <a:rPr lang="en-US" sz="1200" dirty="0" err="1">
                <a:solidFill>
                  <a:srgbClr val="333D47"/>
                </a:solidFill>
                <a:latin typeface="AIA Everest Condensed" panose="00000506000000000000" pitchFamily="50" charset="0"/>
              </a:rPr>
              <a:t>Bancassurance</a:t>
            </a:r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 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Product Head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Banca team </a:t>
            </a:r>
            <a:r>
              <a:rPr lang="en-US" sz="1200" dirty="0" smtClean="0">
                <a:solidFill>
                  <a:srgbClr val="333D47"/>
                </a:solidFill>
                <a:latin typeface="AIA Everest Condensed" panose="00000506000000000000" pitchFamily="50" charset="0"/>
              </a:rPr>
              <a:t>Rep</a:t>
            </a:r>
            <a:endParaRPr lang="en-US" sz="1200" dirty="0">
              <a:solidFill>
                <a:srgbClr val="333D47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127176" y="2118467"/>
            <a:ext cx="14328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CEO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CPDO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CPO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</a:t>
            </a:r>
            <a:r>
              <a:rPr lang="en-US" sz="1200" dirty="0" err="1">
                <a:solidFill>
                  <a:srgbClr val="333D47"/>
                </a:solidFill>
                <a:latin typeface="AIA Everest Condensed" panose="00000506000000000000" pitchFamily="50" charset="0"/>
              </a:rPr>
              <a:t>Bancassurance</a:t>
            </a:r>
            <a:endParaRPr lang="en-US" sz="1200" dirty="0">
              <a:solidFill>
                <a:srgbClr val="333D47"/>
              </a:solidFill>
              <a:latin typeface="AIA Everest Condensed" panose="00000506000000000000" pitchFamily="50" charset="0"/>
            </a:endParaRP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Sales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Banca team Rep</a:t>
            </a:r>
          </a:p>
        </p:txBody>
      </p:sp>
      <p:sp>
        <p:nvSpPr>
          <p:cNvPr id="99" name="Rectangle 98"/>
          <p:cNvSpPr/>
          <p:nvPr/>
        </p:nvSpPr>
        <p:spPr>
          <a:xfrm>
            <a:off x="9626760" y="5591166"/>
            <a:ext cx="1645920" cy="731520"/>
          </a:xfrm>
          <a:prstGeom prst="rect">
            <a:avLst/>
          </a:prstGeom>
          <a:solidFill>
            <a:srgbClr val="F6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7947322" y="5591166"/>
            <a:ext cx="1645920" cy="731520"/>
          </a:xfrm>
          <a:prstGeom prst="rect">
            <a:avLst/>
          </a:prstGeom>
          <a:solidFill>
            <a:srgbClr val="D2E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7947320" y="4718683"/>
            <a:ext cx="3319272" cy="566928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/>
          <p:cNvSpPr txBox="1"/>
          <p:nvPr/>
        </p:nvSpPr>
        <p:spPr>
          <a:xfrm>
            <a:off x="7807084" y="4769528"/>
            <a:ext cx="3598816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FUNCTIONAL COMMITTEES</a:t>
            </a:r>
            <a:b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(PRODUCT, MARKETING, DIGITAL, OPERATIONS)</a:t>
            </a:r>
            <a:endParaRPr lang="en-US" sz="16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7947322" y="5317773"/>
            <a:ext cx="1645920" cy="274320"/>
          </a:xfrm>
          <a:prstGeom prst="rect">
            <a:avLst/>
          </a:prstGeom>
          <a:solidFill>
            <a:srgbClr val="A5C9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/>
          <p:cNvSpPr txBox="1"/>
          <p:nvPr/>
        </p:nvSpPr>
        <p:spPr>
          <a:xfrm>
            <a:off x="8270290" y="5305218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1F78AD"/>
                </a:solidFill>
                <a:latin typeface="AIA Everest Condensed" panose="00000506000000000000" pitchFamily="50" charset="0"/>
              </a:rPr>
              <a:t>Bank BU</a:t>
            </a:r>
            <a:endParaRPr lang="en-US" sz="1400" dirty="0">
              <a:solidFill>
                <a:srgbClr val="1F78AD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9626760" y="5317773"/>
            <a:ext cx="1645920" cy="274320"/>
          </a:xfrm>
          <a:prstGeom prst="rect">
            <a:avLst/>
          </a:prstGeom>
          <a:solidFill>
            <a:srgbClr val="ED9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TextBox 105"/>
          <p:cNvSpPr txBox="1"/>
          <p:nvPr/>
        </p:nvSpPr>
        <p:spPr>
          <a:xfrm>
            <a:off x="9949728" y="5305218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D31145"/>
                </a:solidFill>
                <a:latin typeface="AIA Everest Condensed" panose="00000506000000000000" pitchFamily="50" charset="0"/>
              </a:rPr>
              <a:t>AIA BU</a:t>
            </a:r>
            <a:endParaRPr lang="en-US" sz="1400" dirty="0">
              <a:solidFill>
                <a:srgbClr val="D31145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966528" y="5594668"/>
            <a:ext cx="1603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Function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Functional representatives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9648357" y="5594668"/>
            <a:ext cx="1656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Function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Functional representatives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2587196" y="5591166"/>
            <a:ext cx="1645920" cy="731520"/>
          </a:xfrm>
          <a:prstGeom prst="rect">
            <a:avLst/>
          </a:prstGeom>
          <a:solidFill>
            <a:srgbClr val="F6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910689" y="5591166"/>
            <a:ext cx="1645920" cy="731520"/>
          </a:xfrm>
          <a:prstGeom prst="rect">
            <a:avLst/>
          </a:prstGeom>
          <a:solidFill>
            <a:srgbClr val="D2E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910688" y="4718683"/>
            <a:ext cx="3319272" cy="566928"/>
          </a:xfrm>
          <a:prstGeom prst="rect">
            <a:avLst/>
          </a:prstGeom>
          <a:solidFill>
            <a:srgbClr val="85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/>
          <p:cNvSpPr txBox="1"/>
          <p:nvPr/>
        </p:nvSpPr>
        <p:spPr>
          <a:xfrm>
            <a:off x="910844" y="4772229"/>
            <a:ext cx="331896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WORKING GROUPS </a:t>
            </a:r>
            <a:b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(PROJECT-BY-PROJECT BASIS)</a:t>
            </a:r>
            <a:endParaRPr lang="en-US" sz="16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910689" y="5317773"/>
            <a:ext cx="1645920" cy="274320"/>
          </a:xfrm>
          <a:prstGeom prst="rect">
            <a:avLst/>
          </a:prstGeom>
          <a:solidFill>
            <a:srgbClr val="A5C9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/>
          <p:cNvSpPr txBox="1"/>
          <p:nvPr/>
        </p:nvSpPr>
        <p:spPr>
          <a:xfrm>
            <a:off x="1233657" y="5305218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1F78AD"/>
                </a:solidFill>
                <a:latin typeface="AIA Everest Condensed" panose="00000506000000000000" pitchFamily="50" charset="0"/>
              </a:rPr>
              <a:t>Bank BU</a:t>
            </a:r>
            <a:endParaRPr lang="en-US" sz="1400" dirty="0">
              <a:solidFill>
                <a:srgbClr val="1F78AD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2587196" y="5317773"/>
            <a:ext cx="1645920" cy="274320"/>
          </a:xfrm>
          <a:prstGeom prst="rect">
            <a:avLst/>
          </a:prstGeom>
          <a:solidFill>
            <a:srgbClr val="ED9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2910164" y="5305218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D31145"/>
                </a:solidFill>
                <a:latin typeface="AIA Everest Condensed" panose="00000506000000000000" pitchFamily="50" charset="0"/>
              </a:rPr>
              <a:t>AIA BU</a:t>
            </a:r>
            <a:endParaRPr lang="en-US" sz="1400" dirty="0">
              <a:solidFill>
                <a:srgbClr val="D31145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929895" y="5594668"/>
            <a:ext cx="1448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As decided by local Working committee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608793" y="5594668"/>
            <a:ext cx="1432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As decided by local Working committee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7580679" y="6534531"/>
            <a:ext cx="440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934661"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  <a:lvl2pPr marL="467331" defTabSz="934661">
              <a:defRPr sz="1839"/>
            </a:lvl2pPr>
            <a:lvl3pPr marL="934661" defTabSz="934661">
              <a:defRPr sz="1839"/>
            </a:lvl3pPr>
            <a:lvl4pPr marL="1401992" defTabSz="934661">
              <a:defRPr sz="1839"/>
            </a:lvl4pPr>
            <a:lvl5pPr marL="1869323" defTabSz="934661">
              <a:defRPr sz="1839"/>
            </a:lvl5pPr>
            <a:lvl6pPr marL="2336653" defTabSz="934661">
              <a:defRPr sz="1839"/>
            </a:lvl6pPr>
            <a:lvl7pPr marL="2803983" defTabSz="934661">
              <a:defRPr sz="1839"/>
            </a:lvl7pPr>
            <a:lvl8pPr marL="3271314" defTabSz="934661">
              <a:defRPr sz="1839"/>
            </a:lvl8pPr>
            <a:lvl9pPr marL="3738644" defTabSz="934661">
              <a:defRPr sz="1839"/>
            </a:lvl9pPr>
          </a:lstStyle>
          <a:p>
            <a:r>
              <a:rPr lang="en-US" sz="1200" i="1" dirty="0"/>
              <a:t>Refer to the Playbook to view more partnership structures.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1310990" y="1032746"/>
            <a:ext cx="95700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200">
                <a:solidFill>
                  <a:srgbClr val="2B343D"/>
                </a:solidFill>
                <a:latin typeface="AIA Everest Condensed Medium" panose="00000606000000000000" pitchFamily="2" charset="0"/>
                <a:cs typeface="AIA" panose="02000506000000020004" pitchFamily="2" charset="-34"/>
              </a:defRPr>
            </a:lvl1pPr>
          </a:lstStyle>
          <a:p>
            <a:r>
              <a:rPr lang="en-US" dirty="0">
                <a:solidFill>
                  <a:srgbClr val="333D47"/>
                </a:solidFill>
              </a:rPr>
              <a:t>PARTNERSHIP STRUCTURE – EXAMPLE </a:t>
            </a:r>
          </a:p>
        </p:txBody>
      </p:sp>
      <p:sp>
        <p:nvSpPr>
          <p:cNvPr id="126" name="Isosceles Triangle 125"/>
          <p:cNvSpPr>
            <a:spLocks noChangeAspect="1"/>
          </p:cNvSpPr>
          <p:nvPr/>
        </p:nvSpPr>
        <p:spPr>
          <a:xfrm rot="10800000">
            <a:off x="9569769" y="4611259"/>
            <a:ext cx="109728" cy="110975"/>
          </a:xfrm>
          <a:prstGeom prst="triangle">
            <a:avLst/>
          </a:prstGeom>
          <a:solidFill>
            <a:srgbClr val="848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Isosceles Triangle 126"/>
          <p:cNvSpPr>
            <a:spLocks noChangeAspect="1"/>
          </p:cNvSpPr>
          <p:nvPr/>
        </p:nvSpPr>
        <p:spPr>
          <a:xfrm rot="10800000">
            <a:off x="2510803" y="4611260"/>
            <a:ext cx="109728" cy="110975"/>
          </a:xfrm>
          <a:prstGeom prst="triangle">
            <a:avLst/>
          </a:prstGeom>
          <a:solidFill>
            <a:srgbClr val="848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5" name="Group 144"/>
          <p:cNvGrpSpPr/>
          <p:nvPr/>
        </p:nvGrpSpPr>
        <p:grpSpPr>
          <a:xfrm>
            <a:off x="5638800" y="6473006"/>
            <a:ext cx="923925" cy="323165"/>
            <a:chOff x="5638800" y="6473006"/>
            <a:chExt cx="923925" cy="323165"/>
          </a:xfrm>
        </p:grpSpPr>
        <p:sp>
          <p:nvSpPr>
            <p:cNvPr id="146" name="Rounded Rectangle 145"/>
            <p:cNvSpPr/>
            <p:nvPr/>
          </p:nvSpPr>
          <p:spPr>
            <a:xfrm>
              <a:off x="5638800" y="6541294"/>
              <a:ext cx="923925" cy="2476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7" name="Group 146"/>
            <p:cNvGrpSpPr/>
            <p:nvPr/>
          </p:nvGrpSpPr>
          <p:grpSpPr>
            <a:xfrm>
              <a:off x="5675177" y="6473006"/>
              <a:ext cx="841647" cy="323165"/>
              <a:chOff x="6174243" y="6473006"/>
              <a:chExt cx="841647" cy="323165"/>
            </a:xfrm>
          </p:grpSpPr>
          <p:grpSp>
            <p:nvGrpSpPr>
              <p:cNvPr id="148" name="Group 147"/>
              <p:cNvGrpSpPr/>
              <p:nvPr/>
            </p:nvGrpSpPr>
            <p:grpSpPr>
              <a:xfrm>
                <a:off x="6833010" y="6570694"/>
                <a:ext cx="182880" cy="182880"/>
                <a:chOff x="5794754" y="6385951"/>
                <a:chExt cx="596348" cy="598867"/>
              </a:xfrm>
            </p:grpSpPr>
            <p:sp>
              <p:nvSpPr>
                <p:cNvPr id="155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85951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6A6A6A"/>
                </a:solidFill>
                <a:ln w="12700">
                  <a:solidFill>
                    <a:srgbClr val="D6D8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156" name="Group 155"/>
                <p:cNvGrpSpPr/>
                <p:nvPr/>
              </p:nvGrpSpPr>
              <p:grpSpPr>
                <a:xfrm>
                  <a:off x="5946646" y="6625274"/>
                  <a:ext cx="298708" cy="149354"/>
                  <a:chOff x="9820952" y="3104564"/>
                  <a:chExt cx="274321" cy="137160"/>
                </a:xfrm>
              </p:grpSpPr>
              <p:cxnSp>
                <p:nvCxnSpPr>
                  <p:cNvPr id="157" name="Straight Connector 156"/>
                  <p:cNvCxnSpPr/>
                  <p:nvPr/>
                </p:nvCxnSpPr>
                <p:spPr>
                  <a:xfrm>
                    <a:off x="9820952" y="3104564"/>
                    <a:ext cx="134340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Straight Connector 157"/>
                  <p:cNvCxnSpPr/>
                  <p:nvPr/>
                </p:nvCxnSpPr>
                <p:spPr>
                  <a:xfrm flipH="1">
                    <a:off x="9958112" y="310456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49" name="Group 148"/>
              <p:cNvGrpSpPr/>
              <p:nvPr/>
            </p:nvGrpSpPr>
            <p:grpSpPr>
              <a:xfrm rot="10800000">
                <a:off x="6174243" y="6569734"/>
                <a:ext cx="182880" cy="182880"/>
                <a:chOff x="5794754" y="6354763"/>
                <a:chExt cx="596348" cy="598867"/>
              </a:xfrm>
            </p:grpSpPr>
            <p:sp>
              <p:nvSpPr>
                <p:cNvPr id="151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54763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152" name="Group 151"/>
                <p:cNvGrpSpPr/>
                <p:nvPr/>
              </p:nvGrpSpPr>
              <p:grpSpPr>
                <a:xfrm>
                  <a:off x="5946646" y="6594086"/>
                  <a:ext cx="298708" cy="149354"/>
                  <a:chOff x="9820952" y="3075924"/>
                  <a:chExt cx="274321" cy="137160"/>
                </a:xfrm>
              </p:grpSpPr>
              <p:cxnSp>
                <p:nvCxnSpPr>
                  <p:cNvPr id="153" name="Straight Connector 152"/>
                  <p:cNvCxnSpPr/>
                  <p:nvPr/>
                </p:nvCxnSpPr>
                <p:spPr>
                  <a:xfrm>
                    <a:off x="9820952" y="3075924"/>
                    <a:ext cx="134339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Straight Connector 153"/>
                  <p:cNvCxnSpPr/>
                  <p:nvPr/>
                </p:nvCxnSpPr>
                <p:spPr>
                  <a:xfrm flipH="1">
                    <a:off x="9958112" y="307592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50" name="TextBox 149"/>
              <p:cNvSpPr txBox="1"/>
              <p:nvPr/>
            </p:nvSpPr>
            <p:spPr>
              <a:xfrm>
                <a:off x="6311237" y="6473006"/>
                <a:ext cx="57361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defRPr sz="2000">
                    <a:solidFill>
                      <a:srgbClr val="333D47"/>
                    </a:solidFill>
                    <a:latin typeface="AIA Everest Condensed" panose="00000506000000000000" pitchFamily="50" charset="0"/>
                    <a:cs typeface="Arial" panose="020B0604020202020204" pitchFamily="34" charset="0"/>
                  </a:defRPr>
                </a:lvl1pPr>
              </a:lstStyle>
              <a:p>
                <a:pPr algn="ctr">
                  <a:lnSpc>
                    <a:spcPts val="2000"/>
                  </a:lnSpc>
                </a:pPr>
                <a:r>
                  <a:rPr lang="en-US" altLang="en-US" sz="1200" dirty="0" smtClean="0">
                    <a:solidFill>
                      <a:srgbClr val="6A6A6A"/>
                    </a:solidFill>
                    <a:latin typeface="AIA Everest" panose="00000500000000000000" pitchFamily="2" charset="0"/>
                  </a:rPr>
                  <a:t>3 of 3</a:t>
                </a:r>
                <a:endParaRPr lang="en-US" altLang="en-US" sz="1200" dirty="0">
                  <a:solidFill>
                    <a:srgbClr val="6A6A6A"/>
                  </a:solidFill>
                  <a:latin typeface="AIA Everest" panose="00000500000000000000" pitchFamily="2" charset="0"/>
                </a:endParaRPr>
              </a:p>
            </p:txBody>
          </p:sp>
        </p:grpSp>
      </p:grpSp>
      <p:grpSp>
        <p:nvGrpSpPr>
          <p:cNvPr id="86" name="Group 85"/>
          <p:cNvGrpSpPr/>
          <p:nvPr/>
        </p:nvGrpSpPr>
        <p:grpSpPr>
          <a:xfrm>
            <a:off x="912378" y="3813651"/>
            <a:ext cx="3319272" cy="835549"/>
            <a:chOff x="7848890" y="1595852"/>
            <a:chExt cx="3319272" cy="835549"/>
          </a:xfrm>
        </p:grpSpPr>
        <p:sp>
          <p:nvSpPr>
            <p:cNvPr id="87" name="Rectangle 86"/>
            <p:cNvSpPr/>
            <p:nvPr/>
          </p:nvSpPr>
          <p:spPr>
            <a:xfrm rot="2700000">
              <a:off x="8399329" y="2197314"/>
              <a:ext cx="234087" cy="234087"/>
            </a:xfrm>
            <a:prstGeom prst="rect">
              <a:avLst/>
            </a:prstGeom>
            <a:solidFill>
              <a:srgbClr val="333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7848890" y="1595852"/>
              <a:ext cx="3319272" cy="716341"/>
            </a:xfrm>
            <a:prstGeom prst="rect">
              <a:avLst/>
            </a:prstGeom>
            <a:solidFill>
              <a:srgbClr val="333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7981689" y="1643969"/>
              <a:ext cx="316386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AIA Everest" panose="00000500000000000000" pitchFamily="50" charset="0"/>
                  <a:cs typeface="AIA" panose="02000506000000020004" pitchFamily="2" charset="-34"/>
                </a:rPr>
                <a:t>Governs implementation of significant partnership initiatives</a:t>
              </a: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4428583" y="3998102"/>
            <a:ext cx="3321444" cy="1532760"/>
            <a:chOff x="4332331" y="3998102"/>
            <a:chExt cx="3321444" cy="1532760"/>
          </a:xfrm>
        </p:grpSpPr>
        <p:sp>
          <p:nvSpPr>
            <p:cNvPr id="131" name="Rectangle 130"/>
            <p:cNvSpPr/>
            <p:nvPr/>
          </p:nvSpPr>
          <p:spPr>
            <a:xfrm>
              <a:off x="6007855" y="4616462"/>
              <a:ext cx="1645920" cy="914400"/>
            </a:xfrm>
            <a:prstGeom prst="rect">
              <a:avLst/>
            </a:prstGeom>
            <a:solidFill>
              <a:srgbClr val="F6CF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4332332" y="4616462"/>
              <a:ext cx="1645920" cy="914400"/>
            </a:xfrm>
            <a:prstGeom prst="rect">
              <a:avLst/>
            </a:prstGeom>
            <a:solidFill>
              <a:srgbClr val="D2E4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4332331" y="4016481"/>
              <a:ext cx="3319272" cy="292608"/>
            </a:xfrm>
            <a:prstGeom prst="rect">
              <a:avLst/>
            </a:prstGeom>
            <a:solidFill>
              <a:srgbClr val="FEAC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4628389" y="3998102"/>
              <a:ext cx="27271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LOCAL WORKING COMMITTEE</a:t>
              </a:r>
              <a:endParaRPr lang="en-US" sz="1600" dirty="0">
                <a:solidFill>
                  <a:srgbClr val="333D47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4332332" y="4343069"/>
              <a:ext cx="1645920" cy="274320"/>
            </a:xfrm>
            <a:prstGeom prst="rect">
              <a:avLst/>
            </a:prstGeom>
            <a:solidFill>
              <a:srgbClr val="A5C9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4655300" y="4330514"/>
              <a:ext cx="9999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Bank BU</a:t>
              </a:r>
              <a:endParaRPr lang="en-US" sz="1400" dirty="0">
                <a:solidFill>
                  <a:srgbClr val="333D47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6007855" y="4343069"/>
              <a:ext cx="1645920" cy="274320"/>
            </a:xfrm>
            <a:prstGeom prst="rect">
              <a:avLst/>
            </a:prstGeom>
            <a:solidFill>
              <a:srgbClr val="ED9F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6330823" y="4330514"/>
              <a:ext cx="9999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AIA BU</a:t>
              </a:r>
              <a:endParaRPr lang="en-US" sz="14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4351538" y="4619964"/>
              <a:ext cx="14488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Partnership</a:t>
              </a:r>
            </a:p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Sales </a:t>
              </a:r>
            </a:p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Functions</a:t>
              </a:r>
              <a:b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</a:br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(as needed)</a:t>
              </a: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6026040" y="4619964"/>
              <a:ext cx="14328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Partnership</a:t>
              </a:r>
            </a:p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Sales</a:t>
              </a:r>
            </a:p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Functions</a:t>
              </a:r>
              <a:b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</a:br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(as needed)</a:t>
              </a: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6034169" y="3819708"/>
            <a:ext cx="109728" cy="195640"/>
            <a:chOff x="6034169" y="3819708"/>
            <a:chExt cx="109728" cy="195640"/>
          </a:xfrm>
        </p:grpSpPr>
        <p:cxnSp>
          <p:nvCxnSpPr>
            <p:cNvPr id="95" name="Straight Connector 94"/>
            <p:cNvCxnSpPr/>
            <p:nvPr/>
          </p:nvCxnSpPr>
          <p:spPr>
            <a:xfrm>
              <a:off x="6088650" y="3819708"/>
              <a:ext cx="764" cy="84665"/>
            </a:xfrm>
            <a:prstGeom prst="line">
              <a:avLst/>
            </a:prstGeom>
            <a:ln w="12700">
              <a:solidFill>
                <a:srgbClr val="848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Isosceles Triangle 140"/>
            <p:cNvSpPr>
              <a:spLocks noChangeAspect="1"/>
            </p:cNvSpPr>
            <p:nvPr/>
          </p:nvSpPr>
          <p:spPr>
            <a:xfrm rot="10800000" flipH="1">
              <a:off x="6034169" y="3904373"/>
              <a:ext cx="109728" cy="110975"/>
            </a:xfrm>
            <a:prstGeom prst="triangle">
              <a:avLst/>
            </a:prstGeom>
            <a:solidFill>
              <a:srgbClr val="848A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6" name="Rectangle 95"/>
          <p:cNvSpPr/>
          <p:nvPr/>
        </p:nvSpPr>
        <p:spPr>
          <a:xfrm>
            <a:off x="4428739" y="3555107"/>
            <a:ext cx="3319272" cy="283464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4428895" y="3567776"/>
            <a:ext cx="3318962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LOCAL WORKING LEVEL</a:t>
            </a:r>
            <a:endParaRPr lang="en-US" sz="16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40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3275"/>
            <a:ext cx="12192000" cy="60528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2880" y="1188720"/>
            <a:ext cx="30129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200">
                <a:solidFill>
                  <a:srgbClr val="2B343D"/>
                </a:solidFill>
                <a:latin typeface="AIA Everest Condensed Medium" panose="00000606000000000000" pitchFamily="2" charset="0"/>
                <a:cs typeface="AIA" panose="02000506000000020004" pitchFamily="2" charset="-34"/>
              </a:defRPr>
            </a:lvl1pPr>
          </a:lstStyle>
          <a:p>
            <a:r>
              <a:rPr lang="en-US" dirty="0" smtClean="0"/>
              <a:t>PARTNERSHIP STRUCTURE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82880" y="1737360"/>
            <a:ext cx="42799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rgbClr val="333D47"/>
                </a:solidFill>
                <a:latin typeface="AIA Everest" panose="00000500000000000000" pitchFamily="2" charset="0"/>
              </a:defRPr>
            </a:lvl1pPr>
          </a:lstStyle>
          <a:p>
            <a:r>
              <a:rPr lang="en-US" sz="1600" dirty="0"/>
              <a:t>An effective partnership structure is essential to a successful partnership execution.</a:t>
            </a:r>
            <a:endParaRPr lang="en-MY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159925" y="2438400"/>
            <a:ext cx="2885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D31145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Click each aspect to learn more.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69022" y="2863930"/>
            <a:ext cx="3383280" cy="777240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15" name="Rectangle 14"/>
          <p:cNvSpPr/>
          <p:nvPr/>
        </p:nvSpPr>
        <p:spPr>
          <a:xfrm>
            <a:off x="267876" y="2863929"/>
            <a:ext cx="777240" cy="777240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16" name="TextBox 15"/>
          <p:cNvSpPr txBox="1"/>
          <p:nvPr/>
        </p:nvSpPr>
        <p:spPr>
          <a:xfrm>
            <a:off x="1045116" y="2931771"/>
            <a:ext cx="208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ROLES &amp; RESPONSIBILITIES</a:t>
            </a:r>
            <a:endParaRPr lang="en-US" sz="24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70168" y="3713408"/>
            <a:ext cx="3383280" cy="777240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18" name="Rectangle 17"/>
          <p:cNvSpPr/>
          <p:nvPr/>
        </p:nvSpPr>
        <p:spPr>
          <a:xfrm>
            <a:off x="269022" y="3713407"/>
            <a:ext cx="777240" cy="777240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19" name="TextBox 18"/>
          <p:cNvSpPr txBox="1"/>
          <p:nvPr/>
        </p:nvSpPr>
        <p:spPr>
          <a:xfrm>
            <a:off x="1044906" y="3770717"/>
            <a:ext cx="2574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PARTNERSHIP STRUCTURE – EXAMPLE </a:t>
            </a:r>
            <a:endParaRPr lang="en-US" sz="24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5638800" y="6473006"/>
            <a:ext cx="923925" cy="348813"/>
            <a:chOff x="5638800" y="6473006"/>
            <a:chExt cx="923925" cy="348813"/>
          </a:xfrm>
        </p:grpSpPr>
        <p:sp>
          <p:nvSpPr>
            <p:cNvPr id="37" name="Rounded Rectangle 36"/>
            <p:cNvSpPr/>
            <p:nvPr/>
          </p:nvSpPr>
          <p:spPr>
            <a:xfrm>
              <a:off x="5638800" y="6541294"/>
              <a:ext cx="923925" cy="2476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5675177" y="6473006"/>
              <a:ext cx="841647" cy="348813"/>
              <a:chOff x="6174243" y="6473006"/>
              <a:chExt cx="841647" cy="348813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6833010" y="6570694"/>
                <a:ext cx="182880" cy="182880"/>
                <a:chOff x="5794754" y="6385951"/>
                <a:chExt cx="596348" cy="598867"/>
              </a:xfrm>
            </p:grpSpPr>
            <p:sp>
              <p:nvSpPr>
                <p:cNvPr id="46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85951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47" name="Group 46"/>
                <p:cNvGrpSpPr/>
                <p:nvPr/>
              </p:nvGrpSpPr>
              <p:grpSpPr>
                <a:xfrm>
                  <a:off x="5946646" y="6625274"/>
                  <a:ext cx="298708" cy="149354"/>
                  <a:chOff x="9820952" y="3104564"/>
                  <a:chExt cx="274321" cy="137160"/>
                </a:xfrm>
              </p:grpSpPr>
              <p:cxnSp>
                <p:nvCxnSpPr>
                  <p:cNvPr id="48" name="Straight Connector 47"/>
                  <p:cNvCxnSpPr/>
                  <p:nvPr/>
                </p:nvCxnSpPr>
                <p:spPr>
                  <a:xfrm>
                    <a:off x="9820952" y="3104564"/>
                    <a:ext cx="134340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/>
                  <p:nvPr/>
                </p:nvCxnSpPr>
                <p:spPr>
                  <a:xfrm flipH="1">
                    <a:off x="9958112" y="310456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0" name="Group 39"/>
              <p:cNvGrpSpPr/>
              <p:nvPr/>
            </p:nvGrpSpPr>
            <p:grpSpPr>
              <a:xfrm rot="10800000">
                <a:off x="6174243" y="6569734"/>
                <a:ext cx="182880" cy="182880"/>
                <a:chOff x="5794754" y="6354763"/>
                <a:chExt cx="596348" cy="598867"/>
              </a:xfrm>
            </p:grpSpPr>
            <p:sp>
              <p:nvSpPr>
                <p:cNvPr id="42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54763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6A6A6A"/>
                </a:solidFill>
                <a:ln w="12700">
                  <a:solidFill>
                    <a:srgbClr val="D6D8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43" name="Group 42"/>
                <p:cNvGrpSpPr/>
                <p:nvPr/>
              </p:nvGrpSpPr>
              <p:grpSpPr>
                <a:xfrm>
                  <a:off x="5946646" y="6594086"/>
                  <a:ext cx="298708" cy="149354"/>
                  <a:chOff x="9820952" y="3075924"/>
                  <a:chExt cx="274321" cy="137160"/>
                </a:xfrm>
              </p:grpSpPr>
              <p:cxnSp>
                <p:nvCxnSpPr>
                  <p:cNvPr id="44" name="Straight Connector 43"/>
                  <p:cNvCxnSpPr/>
                  <p:nvPr/>
                </p:nvCxnSpPr>
                <p:spPr>
                  <a:xfrm>
                    <a:off x="9820952" y="3075924"/>
                    <a:ext cx="134339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/>
                </p:nvCxnSpPr>
                <p:spPr>
                  <a:xfrm flipH="1">
                    <a:off x="9958112" y="307592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41" name="TextBox 40"/>
              <p:cNvSpPr txBox="1"/>
              <p:nvPr/>
            </p:nvSpPr>
            <p:spPr>
              <a:xfrm>
                <a:off x="6311237" y="6473006"/>
                <a:ext cx="573614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defRPr sz="2000">
                    <a:solidFill>
                      <a:srgbClr val="333D47"/>
                    </a:solidFill>
                    <a:latin typeface="AIA Everest Condensed" panose="00000506000000000000" pitchFamily="50" charset="0"/>
                    <a:cs typeface="Arial" panose="020B0604020202020204" pitchFamily="34" charset="0"/>
                  </a:defRPr>
                </a:lvl1pPr>
              </a:lstStyle>
              <a:p>
                <a:pPr algn="ctr">
                  <a:lnSpc>
                    <a:spcPts val="2000"/>
                  </a:lnSpc>
                </a:pPr>
                <a:r>
                  <a:rPr lang="en-US" altLang="en-US" sz="1200" dirty="0" smtClean="0">
                    <a:solidFill>
                      <a:srgbClr val="6A6A6A"/>
                    </a:solidFill>
                    <a:latin typeface="AIA Everest" panose="00000500000000000000" pitchFamily="2" charset="0"/>
                  </a:rPr>
                  <a:t>1 of 3</a:t>
                </a:r>
                <a:endParaRPr lang="en-US" altLang="en-US" sz="1200" dirty="0">
                  <a:solidFill>
                    <a:srgbClr val="6A6A6A"/>
                  </a:solidFill>
                  <a:latin typeface="AIA Everest" panose="00000500000000000000" pitchFamily="2" charset="0"/>
                </a:endParaRPr>
              </a:p>
            </p:txBody>
          </p:sp>
        </p:grp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92" y="2996932"/>
            <a:ext cx="408608" cy="51123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15" y="3843967"/>
            <a:ext cx="499255" cy="516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51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Hexagon 72"/>
          <p:cNvSpPr/>
          <p:nvPr/>
        </p:nvSpPr>
        <p:spPr>
          <a:xfrm rot="5400000">
            <a:off x="5055997" y="4448778"/>
            <a:ext cx="2075396" cy="1790548"/>
          </a:xfrm>
          <a:prstGeom prst="hexagon">
            <a:avLst/>
          </a:prstGeom>
          <a:solidFill>
            <a:srgbClr val="FFDDD2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Hexagon 73"/>
          <p:cNvSpPr/>
          <p:nvPr/>
        </p:nvSpPr>
        <p:spPr>
          <a:xfrm rot="5400000">
            <a:off x="5986293" y="2773870"/>
            <a:ext cx="2072412" cy="1790548"/>
          </a:xfrm>
          <a:prstGeom prst="hexagon">
            <a:avLst/>
          </a:prstGeom>
          <a:solidFill>
            <a:srgbClr val="D2E4F0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Hexagon 74"/>
          <p:cNvSpPr/>
          <p:nvPr/>
        </p:nvSpPr>
        <p:spPr>
          <a:xfrm rot="5400000">
            <a:off x="4131898" y="2773870"/>
            <a:ext cx="2072412" cy="1790548"/>
          </a:xfrm>
          <a:prstGeom prst="hexagon">
            <a:avLst/>
          </a:prstGeom>
          <a:solidFill>
            <a:srgbClr val="DBDAEA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/>
          <p:cNvSpPr/>
          <p:nvPr/>
        </p:nvSpPr>
        <p:spPr>
          <a:xfrm rot="5400000">
            <a:off x="5114546" y="4500267"/>
            <a:ext cx="1958999" cy="1688792"/>
          </a:xfrm>
          <a:prstGeom prst="hexagon">
            <a:avLst/>
          </a:prstGeom>
          <a:solidFill>
            <a:srgbClr val="FF754D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Hexagon 42"/>
          <p:cNvSpPr/>
          <p:nvPr/>
        </p:nvSpPr>
        <p:spPr>
          <a:xfrm rot="5400000">
            <a:off x="6043000" y="2824748"/>
            <a:ext cx="1958999" cy="1688792"/>
          </a:xfrm>
          <a:prstGeom prst="hexagon">
            <a:avLst/>
          </a:prstGeom>
          <a:solidFill>
            <a:srgbClr val="4B92BE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Hexagon 48"/>
          <p:cNvSpPr/>
          <p:nvPr/>
        </p:nvSpPr>
        <p:spPr>
          <a:xfrm rot="5400000">
            <a:off x="4188605" y="2824748"/>
            <a:ext cx="1958999" cy="1688792"/>
          </a:xfrm>
          <a:prstGeom prst="hexagon">
            <a:avLst/>
          </a:prstGeom>
          <a:solidFill>
            <a:srgbClr val="706CA9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6" name="Rectangle 75"/>
          <p:cNvSpPr/>
          <p:nvPr/>
        </p:nvSpPr>
        <p:spPr>
          <a:xfrm>
            <a:off x="4320134" y="3729831"/>
            <a:ext cx="1691640" cy="41422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6175996" y="3729831"/>
            <a:ext cx="1691640" cy="41422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5248702" y="5402373"/>
            <a:ext cx="1691640" cy="41422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638800" y="6473006"/>
            <a:ext cx="923925" cy="348813"/>
            <a:chOff x="5638800" y="6473006"/>
            <a:chExt cx="923925" cy="348813"/>
          </a:xfrm>
        </p:grpSpPr>
        <p:sp>
          <p:nvSpPr>
            <p:cNvPr id="3" name="Rounded Rectangle 2"/>
            <p:cNvSpPr/>
            <p:nvPr/>
          </p:nvSpPr>
          <p:spPr>
            <a:xfrm>
              <a:off x="5638800" y="6541294"/>
              <a:ext cx="923925" cy="2476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5675177" y="6473006"/>
              <a:ext cx="841647" cy="348813"/>
              <a:chOff x="6174243" y="6473006"/>
              <a:chExt cx="841647" cy="348813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6833010" y="6570694"/>
                <a:ext cx="182880" cy="182880"/>
                <a:chOff x="5794754" y="6385951"/>
                <a:chExt cx="596348" cy="598867"/>
              </a:xfrm>
            </p:grpSpPr>
            <p:sp>
              <p:nvSpPr>
                <p:cNvPr id="48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85951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50" name="Group 49"/>
                <p:cNvGrpSpPr/>
                <p:nvPr/>
              </p:nvGrpSpPr>
              <p:grpSpPr>
                <a:xfrm>
                  <a:off x="5946646" y="6625274"/>
                  <a:ext cx="298708" cy="149354"/>
                  <a:chOff x="9820952" y="3104564"/>
                  <a:chExt cx="274321" cy="137160"/>
                </a:xfrm>
              </p:grpSpPr>
              <p:cxnSp>
                <p:nvCxnSpPr>
                  <p:cNvPr id="51" name="Straight Connector 50"/>
                  <p:cNvCxnSpPr/>
                  <p:nvPr/>
                </p:nvCxnSpPr>
                <p:spPr>
                  <a:xfrm>
                    <a:off x="9820952" y="3104564"/>
                    <a:ext cx="134340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 flipH="1">
                    <a:off x="9958112" y="310456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0" name="Group 39"/>
              <p:cNvGrpSpPr/>
              <p:nvPr/>
            </p:nvGrpSpPr>
            <p:grpSpPr>
              <a:xfrm rot="10800000">
                <a:off x="6174243" y="6569734"/>
                <a:ext cx="182880" cy="182880"/>
                <a:chOff x="5794754" y="6354763"/>
                <a:chExt cx="596348" cy="598867"/>
              </a:xfrm>
            </p:grpSpPr>
            <p:sp>
              <p:nvSpPr>
                <p:cNvPr id="42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54763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44" name="Group 43"/>
                <p:cNvGrpSpPr/>
                <p:nvPr/>
              </p:nvGrpSpPr>
              <p:grpSpPr>
                <a:xfrm>
                  <a:off x="5946646" y="6594086"/>
                  <a:ext cx="298708" cy="149354"/>
                  <a:chOff x="9820952" y="3075924"/>
                  <a:chExt cx="274321" cy="137160"/>
                </a:xfrm>
              </p:grpSpPr>
              <p:cxnSp>
                <p:nvCxnSpPr>
                  <p:cNvPr id="46" name="Straight Connector 45"/>
                  <p:cNvCxnSpPr/>
                  <p:nvPr/>
                </p:nvCxnSpPr>
                <p:spPr>
                  <a:xfrm>
                    <a:off x="9820952" y="3075924"/>
                    <a:ext cx="134339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 flipH="1">
                    <a:off x="9958112" y="307592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41" name="TextBox 40"/>
              <p:cNvSpPr txBox="1"/>
              <p:nvPr/>
            </p:nvSpPr>
            <p:spPr>
              <a:xfrm>
                <a:off x="6311237" y="6473006"/>
                <a:ext cx="573614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defRPr sz="2000">
                    <a:solidFill>
                      <a:srgbClr val="333D47"/>
                    </a:solidFill>
                    <a:latin typeface="AIA Everest Condensed" panose="00000506000000000000" pitchFamily="50" charset="0"/>
                    <a:cs typeface="Arial" panose="020B0604020202020204" pitchFamily="34" charset="0"/>
                  </a:defRPr>
                </a:lvl1pPr>
              </a:lstStyle>
              <a:p>
                <a:pPr algn="ctr">
                  <a:lnSpc>
                    <a:spcPts val="2000"/>
                  </a:lnSpc>
                </a:pPr>
                <a:r>
                  <a:rPr lang="en-US" altLang="en-US" sz="1200" dirty="0" smtClean="0">
                    <a:solidFill>
                      <a:srgbClr val="6A6A6A"/>
                    </a:solidFill>
                    <a:latin typeface="AIA Everest" panose="00000500000000000000" pitchFamily="2" charset="0"/>
                  </a:rPr>
                  <a:t>2 of 3</a:t>
                </a:r>
                <a:endParaRPr lang="en-US" altLang="en-US" sz="1200" dirty="0">
                  <a:solidFill>
                    <a:srgbClr val="6A6A6A"/>
                  </a:solidFill>
                  <a:latin typeface="AIA Everest" panose="00000500000000000000" pitchFamily="2" charset="0"/>
                </a:endParaRPr>
              </a:p>
            </p:txBody>
          </p:sp>
        </p:grpSp>
      </p:grpSp>
      <p:sp>
        <p:nvSpPr>
          <p:cNvPr id="35" name="TextBox 34"/>
          <p:cNvSpPr txBox="1"/>
          <p:nvPr/>
        </p:nvSpPr>
        <p:spPr>
          <a:xfrm>
            <a:off x="1310990" y="1032746"/>
            <a:ext cx="95700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200">
                <a:solidFill>
                  <a:srgbClr val="2B343D"/>
                </a:solidFill>
                <a:latin typeface="AIA Everest Condensed Medium" panose="00000606000000000000" pitchFamily="2" charset="0"/>
                <a:cs typeface="AIA" panose="02000506000000020004" pitchFamily="2" charset="-34"/>
              </a:defRPr>
            </a:lvl1pPr>
          </a:lstStyle>
          <a:p>
            <a:r>
              <a:rPr lang="en-US" dirty="0" smtClean="0"/>
              <a:t>ROLES &amp; RESPONSIBILITIES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487905" y="1481328"/>
            <a:ext cx="9216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934661"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  <a:lvl2pPr marL="467331" defTabSz="934661">
              <a:defRPr sz="1839"/>
            </a:lvl2pPr>
            <a:lvl3pPr marL="934661" defTabSz="934661">
              <a:defRPr sz="1839"/>
            </a:lvl3pPr>
            <a:lvl4pPr marL="1401992" defTabSz="934661">
              <a:defRPr sz="1839"/>
            </a:lvl4pPr>
            <a:lvl5pPr marL="1869323" defTabSz="934661">
              <a:defRPr sz="1839"/>
            </a:lvl5pPr>
            <a:lvl6pPr marL="2336653" defTabSz="934661">
              <a:defRPr sz="1839"/>
            </a:lvl6pPr>
            <a:lvl7pPr marL="2803983" defTabSz="934661">
              <a:defRPr sz="1839"/>
            </a:lvl7pPr>
            <a:lvl8pPr marL="3271314" defTabSz="934661">
              <a:defRPr sz="1839"/>
            </a:lvl8pPr>
            <a:lvl9pPr marL="3738644" defTabSz="934661">
              <a:defRPr sz="1839"/>
            </a:lvl9pPr>
          </a:lstStyle>
          <a:p>
            <a:pPr algn="ctr"/>
            <a:r>
              <a:rPr lang="en-US" dirty="0"/>
              <a:t>Roles and responsibilities of each party should be clearly and formally understood at initiation and should be regularly affirmed throughout the term of the partnership.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653485" y="2162175"/>
            <a:ext cx="2885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rgbClr val="D31145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Click each party to learn more.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40456" y="880865"/>
            <a:ext cx="11909921" cy="457200"/>
            <a:chOff x="140456" y="880865"/>
            <a:chExt cx="11909921" cy="457200"/>
          </a:xfrm>
        </p:grpSpPr>
        <p:sp>
          <p:nvSpPr>
            <p:cNvPr id="58" name="Rectangle 57"/>
            <p:cNvSpPr>
              <a:spLocks noChangeAspect="1"/>
            </p:cNvSpPr>
            <p:nvPr/>
          </p:nvSpPr>
          <p:spPr>
            <a:xfrm>
              <a:off x="140456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175" y="978382"/>
              <a:ext cx="263375" cy="263375"/>
            </a:xfrm>
            <a:prstGeom prst="rect">
              <a:avLst/>
            </a:prstGeom>
          </p:spPr>
        </p:pic>
        <p:sp>
          <p:nvSpPr>
            <p:cNvPr id="61" name="Rectangle 60"/>
            <p:cNvSpPr>
              <a:spLocks/>
            </p:cNvSpPr>
            <p:nvPr/>
          </p:nvSpPr>
          <p:spPr>
            <a:xfrm>
              <a:off x="11066691" y="880865"/>
              <a:ext cx="457200" cy="45720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62" name="Rectangle 61"/>
            <p:cNvSpPr>
              <a:spLocks/>
            </p:cNvSpPr>
            <p:nvPr/>
          </p:nvSpPr>
          <p:spPr>
            <a:xfrm>
              <a:off x="11593177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3070" y="956547"/>
              <a:ext cx="244442" cy="305837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62636" y="944948"/>
              <a:ext cx="318283" cy="329035"/>
            </a:xfrm>
            <a:prstGeom prst="rect">
              <a:avLst/>
            </a:prstGeom>
          </p:spPr>
        </p:pic>
        <p:sp>
          <p:nvSpPr>
            <p:cNvPr id="66" name="Rectangle 65"/>
            <p:cNvSpPr>
              <a:spLocks noChangeAspect="1"/>
            </p:cNvSpPr>
            <p:nvPr/>
          </p:nvSpPr>
          <p:spPr>
            <a:xfrm>
              <a:off x="11066691" y="880865"/>
              <a:ext cx="457200" cy="457200"/>
            </a:xfrm>
            <a:prstGeom prst="rect">
              <a:avLst/>
            </a:prstGeom>
            <a:solidFill>
              <a:srgbClr val="6A6A6A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</p:grpSp>
      <p:pic>
        <p:nvPicPr>
          <p:cNvPr id="70" name="Picture 6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253" y="3013774"/>
            <a:ext cx="756172" cy="5299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075" y="2994837"/>
            <a:ext cx="510804" cy="56786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319657" y="3750224"/>
            <a:ext cx="1691640" cy="368678"/>
          </a:xfrm>
          <a:prstGeom prst="rect">
            <a:avLst/>
          </a:prstGeom>
          <a:solidFill>
            <a:srgbClr val="D3114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965" y="4710434"/>
            <a:ext cx="488160" cy="523686"/>
          </a:xfrm>
          <a:prstGeom prst="rect">
            <a:avLst/>
          </a:prstGeom>
        </p:spPr>
      </p:pic>
      <p:sp>
        <p:nvSpPr>
          <p:cNvPr id="53" name="Rectangle 52"/>
          <p:cNvSpPr/>
          <p:nvPr/>
        </p:nvSpPr>
        <p:spPr>
          <a:xfrm>
            <a:off x="6175519" y="3750224"/>
            <a:ext cx="1691640" cy="368678"/>
          </a:xfrm>
          <a:prstGeom prst="rect">
            <a:avLst/>
          </a:prstGeom>
          <a:solidFill>
            <a:srgbClr val="D3114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5248225" y="5425147"/>
            <a:ext cx="1691640" cy="368678"/>
          </a:xfrm>
          <a:prstGeom prst="rect">
            <a:avLst/>
          </a:prstGeom>
          <a:solidFill>
            <a:srgbClr val="D3114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4319474" y="3791907"/>
            <a:ext cx="1692006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BUSINESS UNITS</a:t>
            </a:r>
            <a:endParaRPr lang="en-US" sz="20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378497" y="3791907"/>
            <a:ext cx="1285684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PARTNERS</a:t>
            </a:r>
            <a:endParaRPr lang="en-US" sz="20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451203" y="5466830"/>
            <a:ext cx="1285684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AIA GROUP</a:t>
            </a:r>
            <a:endParaRPr lang="en-US" sz="20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37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Hexagon 72"/>
          <p:cNvSpPr/>
          <p:nvPr/>
        </p:nvSpPr>
        <p:spPr>
          <a:xfrm rot="5400000">
            <a:off x="5055997" y="4448778"/>
            <a:ext cx="2075396" cy="1790548"/>
          </a:xfrm>
          <a:prstGeom prst="hexagon">
            <a:avLst/>
          </a:prstGeom>
          <a:solidFill>
            <a:srgbClr val="FFDDD2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Hexagon 73"/>
          <p:cNvSpPr/>
          <p:nvPr/>
        </p:nvSpPr>
        <p:spPr>
          <a:xfrm rot="5400000">
            <a:off x="5986293" y="2773870"/>
            <a:ext cx="2072412" cy="1790548"/>
          </a:xfrm>
          <a:prstGeom prst="hexagon">
            <a:avLst/>
          </a:prstGeom>
          <a:solidFill>
            <a:srgbClr val="D2E4F0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Hexagon 74"/>
          <p:cNvSpPr/>
          <p:nvPr/>
        </p:nvSpPr>
        <p:spPr>
          <a:xfrm rot="5400000">
            <a:off x="4131898" y="2773870"/>
            <a:ext cx="2072412" cy="1790548"/>
          </a:xfrm>
          <a:prstGeom prst="hexagon">
            <a:avLst/>
          </a:prstGeom>
          <a:solidFill>
            <a:srgbClr val="D6D8DA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/>
          <p:cNvSpPr/>
          <p:nvPr/>
        </p:nvSpPr>
        <p:spPr>
          <a:xfrm rot="5400000">
            <a:off x="5114546" y="4500267"/>
            <a:ext cx="1958999" cy="1688792"/>
          </a:xfrm>
          <a:prstGeom prst="hexagon">
            <a:avLst/>
          </a:prstGeom>
          <a:solidFill>
            <a:srgbClr val="FF754D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Hexagon 42"/>
          <p:cNvSpPr/>
          <p:nvPr/>
        </p:nvSpPr>
        <p:spPr>
          <a:xfrm rot="5400000">
            <a:off x="6043000" y="2824748"/>
            <a:ext cx="1958999" cy="1688792"/>
          </a:xfrm>
          <a:prstGeom prst="hexagon">
            <a:avLst/>
          </a:prstGeom>
          <a:solidFill>
            <a:srgbClr val="4B92BE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Hexagon 48"/>
          <p:cNvSpPr/>
          <p:nvPr/>
        </p:nvSpPr>
        <p:spPr>
          <a:xfrm rot="5400000">
            <a:off x="4188605" y="2824748"/>
            <a:ext cx="1958999" cy="1688792"/>
          </a:xfrm>
          <a:prstGeom prst="hexagon">
            <a:avLst/>
          </a:prstGeom>
          <a:solidFill>
            <a:srgbClr val="858585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6" name="Rectangle 75"/>
          <p:cNvSpPr/>
          <p:nvPr/>
        </p:nvSpPr>
        <p:spPr>
          <a:xfrm>
            <a:off x="4320134" y="3729831"/>
            <a:ext cx="1691640" cy="41422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6175996" y="3729831"/>
            <a:ext cx="1691640" cy="41422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5248702" y="5402373"/>
            <a:ext cx="1691640" cy="41422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638800" y="6473006"/>
            <a:ext cx="923925" cy="348813"/>
            <a:chOff x="5638800" y="6473006"/>
            <a:chExt cx="923925" cy="348813"/>
          </a:xfrm>
        </p:grpSpPr>
        <p:sp>
          <p:nvSpPr>
            <p:cNvPr id="3" name="Rounded Rectangle 2"/>
            <p:cNvSpPr/>
            <p:nvPr/>
          </p:nvSpPr>
          <p:spPr>
            <a:xfrm>
              <a:off x="5638800" y="6541294"/>
              <a:ext cx="923925" cy="2476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5675177" y="6473006"/>
              <a:ext cx="841647" cy="348813"/>
              <a:chOff x="6174243" y="6473006"/>
              <a:chExt cx="841647" cy="348813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6833010" y="6570694"/>
                <a:ext cx="182880" cy="182880"/>
                <a:chOff x="5794754" y="6385951"/>
                <a:chExt cx="596348" cy="598867"/>
              </a:xfrm>
            </p:grpSpPr>
            <p:sp>
              <p:nvSpPr>
                <p:cNvPr id="48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85951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50" name="Group 49"/>
                <p:cNvGrpSpPr/>
                <p:nvPr/>
              </p:nvGrpSpPr>
              <p:grpSpPr>
                <a:xfrm>
                  <a:off x="5946646" y="6625274"/>
                  <a:ext cx="298708" cy="149354"/>
                  <a:chOff x="9820952" y="3104564"/>
                  <a:chExt cx="274321" cy="137160"/>
                </a:xfrm>
              </p:grpSpPr>
              <p:cxnSp>
                <p:nvCxnSpPr>
                  <p:cNvPr id="51" name="Straight Connector 50"/>
                  <p:cNvCxnSpPr/>
                  <p:nvPr/>
                </p:nvCxnSpPr>
                <p:spPr>
                  <a:xfrm>
                    <a:off x="9820952" y="3104564"/>
                    <a:ext cx="134340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 flipH="1">
                    <a:off x="9958112" y="310456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0" name="Group 39"/>
              <p:cNvGrpSpPr/>
              <p:nvPr/>
            </p:nvGrpSpPr>
            <p:grpSpPr>
              <a:xfrm rot="10800000">
                <a:off x="6174243" y="6569734"/>
                <a:ext cx="182880" cy="182880"/>
                <a:chOff x="5794754" y="6354763"/>
                <a:chExt cx="596348" cy="598867"/>
              </a:xfrm>
            </p:grpSpPr>
            <p:sp>
              <p:nvSpPr>
                <p:cNvPr id="42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54763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44" name="Group 43"/>
                <p:cNvGrpSpPr/>
                <p:nvPr/>
              </p:nvGrpSpPr>
              <p:grpSpPr>
                <a:xfrm>
                  <a:off x="5946646" y="6594086"/>
                  <a:ext cx="298708" cy="149354"/>
                  <a:chOff x="9820952" y="3075924"/>
                  <a:chExt cx="274321" cy="137160"/>
                </a:xfrm>
              </p:grpSpPr>
              <p:cxnSp>
                <p:nvCxnSpPr>
                  <p:cNvPr id="46" name="Straight Connector 45"/>
                  <p:cNvCxnSpPr/>
                  <p:nvPr/>
                </p:nvCxnSpPr>
                <p:spPr>
                  <a:xfrm>
                    <a:off x="9820952" y="3075924"/>
                    <a:ext cx="134339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 flipH="1">
                    <a:off x="9958112" y="307592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41" name="TextBox 40"/>
              <p:cNvSpPr txBox="1"/>
              <p:nvPr/>
            </p:nvSpPr>
            <p:spPr>
              <a:xfrm>
                <a:off x="6311237" y="6473006"/>
                <a:ext cx="573614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defRPr sz="2000">
                    <a:solidFill>
                      <a:srgbClr val="333D47"/>
                    </a:solidFill>
                    <a:latin typeface="AIA Everest Condensed" panose="00000506000000000000" pitchFamily="50" charset="0"/>
                    <a:cs typeface="Arial" panose="020B0604020202020204" pitchFamily="34" charset="0"/>
                  </a:defRPr>
                </a:lvl1pPr>
              </a:lstStyle>
              <a:p>
                <a:pPr algn="ctr">
                  <a:lnSpc>
                    <a:spcPts val="2000"/>
                  </a:lnSpc>
                </a:pPr>
                <a:r>
                  <a:rPr lang="en-US" altLang="en-US" sz="1200" dirty="0" smtClean="0">
                    <a:solidFill>
                      <a:srgbClr val="6A6A6A"/>
                    </a:solidFill>
                    <a:latin typeface="AIA Everest" panose="00000500000000000000" pitchFamily="2" charset="0"/>
                  </a:rPr>
                  <a:t>2 of 3</a:t>
                </a:r>
                <a:endParaRPr lang="en-US" altLang="en-US" sz="1200" dirty="0">
                  <a:solidFill>
                    <a:srgbClr val="6A6A6A"/>
                  </a:solidFill>
                  <a:latin typeface="AIA Everest" panose="00000500000000000000" pitchFamily="2" charset="0"/>
                </a:endParaRPr>
              </a:p>
            </p:txBody>
          </p:sp>
        </p:grpSp>
      </p:grpSp>
      <p:sp>
        <p:nvSpPr>
          <p:cNvPr id="35" name="TextBox 34"/>
          <p:cNvSpPr txBox="1"/>
          <p:nvPr/>
        </p:nvSpPr>
        <p:spPr>
          <a:xfrm>
            <a:off x="1310990" y="1032746"/>
            <a:ext cx="95700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200">
                <a:solidFill>
                  <a:srgbClr val="2B343D"/>
                </a:solidFill>
                <a:latin typeface="AIA Everest Condensed Medium" panose="00000606000000000000" pitchFamily="2" charset="0"/>
                <a:cs typeface="AIA" panose="02000506000000020004" pitchFamily="2" charset="-34"/>
              </a:defRPr>
            </a:lvl1pPr>
          </a:lstStyle>
          <a:p>
            <a:r>
              <a:rPr lang="en-US" dirty="0" smtClean="0"/>
              <a:t>ROLES &amp; RESPONSIBILITIES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487905" y="1481328"/>
            <a:ext cx="9216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934661"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  <a:lvl2pPr marL="467331" defTabSz="934661">
              <a:defRPr sz="1839"/>
            </a:lvl2pPr>
            <a:lvl3pPr marL="934661" defTabSz="934661">
              <a:defRPr sz="1839"/>
            </a:lvl3pPr>
            <a:lvl4pPr marL="1401992" defTabSz="934661">
              <a:defRPr sz="1839"/>
            </a:lvl4pPr>
            <a:lvl5pPr marL="1869323" defTabSz="934661">
              <a:defRPr sz="1839"/>
            </a:lvl5pPr>
            <a:lvl6pPr marL="2336653" defTabSz="934661">
              <a:defRPr sz="1839"/>
            </a:lvl6pPr>
            <a:lvl7pPr marL="2803983" defTabSz="934661">
              <a:defRPr sz="1839"/>
            </a:lvl7pPr>
            <a:lvl8pPr marL="3271314" defTabSz="934661">
              <a:defRPr sz="1839"/>
            </a:lvl8pPr>
            <a:lvl9pPr marL="3738644" defTabSz="934661">
              <a:defRPr sz="1839"/>
            </a:lvl9pPr>
          </a:lstStyle>
          <a:p>
            <a:pPr algn="ctr"/>
            <a:r>
              <a:rPr lang="en-US" dirty="0"/>
              <a:t>Roles and responsibilities of each party should be clearly and formally understood at initiation and should be regularly affirmed throughout the term of the partnership.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653485" y="2162175"/>
            <a:ext cx="2885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rgbClr val="D31145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Click each party to learn more.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40456" y="880865"/>
            <a:ext cx="11909921" cy="457200"/>
            <a:chOff x="140456" y="880865"/>
            <a:chExt cx="11909921" cy="457200"/>
          </a:xfrm>
        </p:grpSpPr>
        <p:sp>
          <p:nvSpPr>
            <p:cNvPr id="58" name="Rectangle 57"/>
            <p:cNvSpPr>
              <a:spLocks noChangeAspect="1"/>
            </p:cNvSpPr>
            <p:nvPr/>
          </p:nvSpPr>
          <p:spPr>
            <a:xfrm>
              <a:off x="140456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175" y="978382"/>
              <a:ext cx="263375" cy="263375"/>
            </a:xfrm>
            <a:prstGeom prst="rect">
              <a:avLst/>
            </a:prstGeom>
          </p:spPr>
        </p:pic>
        <p:sp>
          <p:nvSpPr>
            <p:cNvPr id="61" name="Rectangle 60"/>
            <p:cNvSpPr>
              <a:spLocks/>
            </p:cNvSpPr>
            <p:nvPr/>
          </p:nvSpPr>
          <p:spPr>
            <a:xfrm>
              <a:off x="11066691" y="880865"/>
              <a:ext cx="457200" cy="45720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62" name="Rectangle 61"/>
            <p:cNvSpPr>
              <a:spLocks/>
            </p:cNvSpPr>
            <p:nvPr/>
          </p:nvSpPr>
          <p:spPr>
            <a:xfrm>
              <a:off x="11593177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3070" y="956547"/>
              <a:ext cx="244442" cy="305837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62636" y="944948"/>
              <a:ext cx="318283" cy="329035"/>
            </a:xfrm>
            <a:prstGeom prst="rect">
              <a:avLst/>
            </a:prstGeom>
          </p:spPr>
        </p:pic>
        <p:sp>
          <p:nvSpPr>
            <p:cNvPr id="66" name="Rectangle 65"/>
            <p:cNvSpPr>
              <a:spLocks noChangeAspect="1"/>
            </p:cNvSpPr>
            <p:nvPr/>
          </p:nvSpPr>
          <p:spPr>
            <a:xfrm>
              <a:off x="11066691" y="880865"/>
              <a:ext cx="457200" cy="457200"/>
            </a:xfrm>
            <a:prstGeom prst="rect">
              <a:avLst/>
            </a:prstGeom>
            <a:solidFill>
              <a:srgbClr val="6A6A6A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</p:grpSp>
      <p:pic>
        <p:nvPicPr>
          <p:cNvPr id="70" name="Picture 6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253" y="3013774"/>
            <a:ext cx="756172" cy="5299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075" y="2994837"/>
            <a:ext cx="510804" cy="56786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319657" y="3750224"/>
            <a:ext cx="1691640" cy="368678"/>
          </a:xfrm>
          <a:prstGeom prst="rect">
            <a:avLst/>
          </a:prstGeom>
          <a:solidFill>
            <a:srgbClr val="333D4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965" y="4710434"/>
            <a:ext cx="488160" cy="523686"/>
          </a:xfrm>
          <a:prstGeom prst="rect">
            <a:avLst/>
          </a:prstGeom>
        </p:spPr>
      </p:pic>
      <p:sp>
        <p:nvSpPr>
          <p:cNvPr id="53" name="Rectangle 52"/>
          <p:cNvSpPr/>
          <p:nvPr/>
        </p:nvSpPr>
        <p:spPr>
          <a:xfrm>
            <a:off x="6175519" y="3750224"/>
            <a:ext cx="1691640" cy="368678"/>
          </a:xfrm>
          <a:prstGeom prst="rect">
            <a:avLst/>
          </a:prstGeom>
          <a:solidFill>
            <a:srgbClr val="D3114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5248225" y="5425147"/>
            <a:ext cx="1691640" cy="368678"/>
          </a:xfrm>
          <a:prstGeom prst="rect">
            <a:avLst/>
          </a:prstGeom>
          <a:solidFill>
            <a:srgbClr val="D3114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4319474" y="3791907"/>
            <a:ext cx="1692006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BUSINESS UNITS</a:t>
            </a:r>
            <a:endParaRPr lang="en-US" sz="20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378497" y="3791907"/>
            <a:ext cx="1285684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PARTNERS</a:t>
            </a:r>
            <a:endParaRPr lang="en-US" sz="20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451203" y="5466830"/>
            <a:ext cx="1285684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AIA GROUP</a:t>
            </a:r>
            <a:endParaRPr lang="en-US" sz="20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52901" y="2611150"/>
            <a:ext cx="3697535" cy="589794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252900" y="3203855"/>
            <a:ext cx="3824065" cy="35204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80" name="Rectangle 79"/>
          <p:cNvSpPr/>
          <p:nvPr/>
        </p:nvSpPr>
        <p:spPr>
          <a:xfrm>
            <a:off x="3479414" y="2611151"/>
            <a:ext cx="594360" cy="589794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grpSp>
        <p:nvGrpSpPr>
          <p:cNvPr id="81" name="Group 80"/>
          <p:cNvGrpSpPr/>
          <p:nvPr/>
        </p:nvGrpSpPr>
        <p:grpSpPr>
          <a:xfrm>
            <a:off x="3626993" y="2759474"/>
            <a:ext cx="298707" cy="298707"/>
            <a:chOff x="9658729" y="3075924"/>
            <a:chExt cx="274320" cy="274320"/>
          </a:xfrm>
        </p:grpSpPr>
        <p:cxnSp>
          <p:nvCxnSpPr>
            <p:cNvPr id="82" name="Straight Connector 81"/>
            <p:cNvCxnSpPr/>
            <p:nvPr/>
          </p:nvCxnSpPr>
          <p:spPr>
            <a:xfrm>
              <a:off x="9658729" y="3075924"/>
              <a:ext cx="274320" cy="274320"/>
            </a:xfrm>
            <a:prstGeom prst="line">
              <a:avLst/>
            </a:prstGeom>
            <a:ln w="254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9658729" y="3075924"/>
              <a:ext cx="274320" cy="274320"/>
            </a:xfrm>
            <a:prstGeom prst="line">
              <a:avLst/>
            </a:prstGeom>
            <a:ln w="254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TextBox 83"/>
          <p:cNvSpPr txBox="1"/>
          <p:nvPr/>
        </p:nvSpPr>
        <p:spPr>
          <a:xfrm>
            <a:off x="345446" y="2718511"/>
            <a:ext cx="3157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000" dirty="0" smtClean="0">
                <a:solidFill>
                  <a:schemeClr val="bg1"/>
                </a:solidFill>
                <a:latin typeface="AIA Everest Condensed Medium" panose="00000606000000000000" pitchFamily="2" charset="0"/>
              </a:rPr>
              <a:t>BUSINESS UNITS</a:t>
            </a:r>
            <a:endParaRPr lang="en-MY" sz="2000" dirty="0">
              <a:solidFill>
                <a:schemeClr val="bg1"/>
              </a:solidFill>
              <a:latin typeface="AIA Everest Condensed Medium" panose="00000606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44287" y="3296950"/>
            <a:ext cx="352719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311167" indent="-311167" defTabSz="934661">
              <a:buFont typeface="Arial" panose="020B0604020202020204" pitchFamily="34" charset="0"/>
              <a:buChar char="•"/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  <a:lvl2pPr marL="467331" defTabSz="934661">
              <a:defRPr sz="1839"/>
            </a:lvl2pPr>
            <a:lvl3pPr marL="934661" defTabSz="934661">
              <a:defRPr sz="1839"/>
            </a:lvl3pPr>
            <a:lvl4pPr marL="1401992" defTabSz="934661">
              <a:defRPr sz="1839"/>
            </a:lvl4pPr>
            <a:lvl5pPr marL="1869323" defTabSz="934661">
              <a:defRPr sz="1839"/>
            </a:lvl5pPr>
            <a:lvl6pPr marL="2336653" defTabSz="934661">
              <a:defRPr sz="1839"/>
            </a:lvl6pPr>
            <a:lvl7pPr marL="2803983" defTabSz="934661">
              <a:defRPr sz="1839"/>
            </a:lvl7pPr>
            <a:lvl8pPr marL="3271314" defTabSz="934661">
              <a:defRPr sz="1839"/>
            </a:lvl8pPr>
            <a:lvl9pPr marL="3738644" defTabSz="934661">
              <a:defRPr sz="1839"/>
            </a:lvl9pPr>
          </a:lstStyle>
          <a:p>
            <a:r>
              <a:rPr lang="en-US" dirty="0"/>
              <a:t>Accountable for business planning and performance tracking</a:t>
            </a:r>
          </a:p>
          <a:p>
            <a:r>
              <a:rPr lang="en-US" dirty="0"/>
              <a:t>Manage and collaborate with partners under a joint governance </a:t>
            </a:r>
            <a:r>
              <a:rPr lang="en-US" dirty="0" smtClean="0"/>
              <a:t>on </a:t>
            </a:r>
            <a:r>
              <a:rPr lang="en-US" dirty="0"/>
              <a:t>smooth execution of the business</a:t>
            </a:r>
          </a:p>
          <a:p>
            <a:r>
              <a:rPr lang="en-US" dirty="0"/>
              <a:t>Own the development of products, underwriting and facilitate servicing</a:t>
            </a:r>
          </a:p>
          <a:p>
            <a:r>
              <a:rPr lang="en-US" dirty="0"/>
              <a:t>Responsible for program delivery of agreed business models </a:t>
            </a:r>
          </a:p>
          <a:p>
            <a:r>
              <a:rPr lang="en-US" dirty="0"/>
              <a:t>Deliver local technology, business, and people capabilities</a:t>
            </a:r>
            <a:endParaRPr lang="en-MY" dirty="0"/>
          </a:p>
        </p:txBody>
      </p:sp>
      <p:sp>
        <p:nvSpPr>
          <p:cNvPr id="86" name="Rectangle 85"/>
          <p:cNvSpPr/>
          <p:nvPr/>
        </p:nvSpPr>
        <p:spPr>
          <a:xfrm>
            <a:off x="252901" y="6678575"/>
            <a:ext cx="3822192" cy="45720"/>
          </a:xfrm>
          <a:prstGeom prst="rect">
            <a:avLst/>
          </a:prstGeom>
          <a:solidFill>
            <a:srgbClr val="706C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06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/>
          <p:cNvSpPr/>
          <p:nvPr/>
        </p:nvSpPr>
        <p:spPr>
          <a:xfrm>
            <a:off x="8129332" y="2619179"/>
            <a:ext cx="3931920" cy="589794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8129332" y="3208974"/>
            <a:ext cx="3931920" cy="21996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grpSp>
        <p:nvGrpSpPr>
          <p:cNvPr id="5" name="Group 4"/>
          <p:cNvGrpSpPr/>
          <p:nvPr/>
        </p:nvGrpSpPr>
        <p:grpSpPr>
          <a:xfrm>
            <a:off x="5638800" y="6473006"/>
            <a:ext cx="923925" cy="348813"/>
            <a:chOff x="5638800" y="6473006"/>
            <a:chExt cx="923925" cy="348813"/>
          </a:xfrm>
        </p:grpSpPr>
        <p:sp>
          <p:nvSpPr>
            <p:cNvPr id="3" name="Rounded Rectangle 2"/>
            <p:cNvSpPr/>
            <p:nvPr/>
          </p:nvSpPr>
          <p:spPr>
            <a:xfrm>
              <a:off x="5638800" y="6541294"/>
              <a:ext cx="923925" cy="2476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5675177" y="6473006"/>
              <a:ext cx="841647" cy="348813"/>
              <a:chOff x="6174243" y="6473006"/>
              <a:chExt cx="841647" cy="348813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6833010" y="6570694"/>
                <a:ext cx="182880" cy="182880"/>
                <a:chOff x="5794754" y="6385951"/>
                <a:chExt cx="596348" cy="598867"/>
              </a:xfrm>
            </p:grpSpPr>
            <p:sp>
              <p:nvSpPr>
                <p:cNvPr id="48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85951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50" name="Group 49"/>
                <p:cNvGrpSpPr/>
                <p:nvPr/>
              </p:nvGrpSpPr>
              <p:grpSpPr>
                <a:xfrm>
                  <a:off x="5946646" y="6625274"/>
                  <a:ext cx="298708" cy="149354"/>
                  <a:chOff x="9820952" y="3104564"/>
                  <a:chExt cx="274321" cy="137160"/>
                </a:xfrm>
              </p:grpSpPr>
              <p:cxnSp>
                <p:nvCxnSpPr>
                  <p:cNvPr id="51" name="Straight Connector 50"/>
                  <p:cNvCxnSpPr/>
                  <p:nvPr/>
                </p:nvCxnSpPr>
                <p:spPr>
                  <a:xfrm>
                    <a:off x="9820952" y="3104564"/>
                    <a:ext cx="134340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 flipH="1">
                    <a:off x="9958112" y="310456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0" name="Group 39"/>
              <p:cNvGrpSpPr/>
              <p:nvPr/>
            </p:nvGrpSpPr>
            <p:grpSpPr>
              <a:xfrm rot="10800000">
                <a:off x="6174243" y="6569734"/>
                <a:ext cx="182880" cy="182880"/>
                <a:chOff x="5794754" y="6354763"/>
                <a:chExt cx="596348" cy="598867"/>
              </a:xfrm>
            </p:grpSpPr>
            <p:sp>
              <p:nvSpPr>
                <p:cNvPr id="42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54763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44" name="Group 43"/>
                <p:cNvGrpSpPr/>
                <p:nvPr/>
              </p:nvGrpSpPr>
              <p:grpSpPr>
                <a:xfrm>
                  <a:off x="5946646" y="6594086"/>
                  <a:ext cx="298708" cy="149354"/>
                  <a:chOff x="9820952" y="3075924"/>
                  <a:chExt cx="274321" cy="137160"/>
                </a:xfrm>
              </p:grpSpPr>
              <p:cxnSp>
                <p:nvCxnSpPr>
                  <p:cNvPr id="46" name="Straight Connector 45"/>
                  <p:cNvCxnSpPr/>
                  <p:nvPr/>
                </p:nvCxnSpPr>
                <p:spPr>
                  <a:xfrm>
                    <a:off x="9820952" y="3075924"/>
                    <a:ext cx="134339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 flipH="1">
                    <a:off x="9958112" y="307592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41" name="TextBox 40"/>
              <p:cNvSpPr txBox="1"/>
              <p:nvPr/>
            </p:nvSpPr>
            <p:spPr>
              <a:xfrm>
                <a:off x="6311237" y="6473006"/>
                <a:ext cx="573614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defRPr sz="2000">
                    <a:solidFill>
                      <a:srgbClr val="333D47"/>
                    </a:solidFill>
                    <a:latin typeface="AIA Everest Condensed" panose="00000506000000000000" pitchFamily="50" charset="0"/>
                    <a:cs typeface="Arial" panose="020B0604020202020204" pitchFamily="34" charset="0"/>
                  </a:defRPr>
                </a:lvl1pPr>
              </a:lstStyle>
              <a:p>
                <a:pPr algn="ctr">
                  <a:lnSpc>
                    <a:spcPts val="2000"/>
                  </a:lnSpc>
                </a:pPr>
                <a:r>
                  <a:rPr lang="en-US" altLang="en-US" sz="1200" dirty="0" smtClean="0">
                    <a:solidFill>
                      <a:srgbClr val="6A6A6A"/>
                    </a:solidFill>
                    <a:latin typeface="AIA Everest" panose="00000500000000000000" pitchFamily="2" charset="0"/>
                  </a:rPr>
                  <a:t>2 of 3</a:t>
                </a:r>
                <a:endParaRPr lang="en-US" altLang="en-US" sz="1200" dirty="0">
                  <a:solidFill>
                    <a:srgbClr val="6A6A6A"/>
                  </a:solidFill>
                  <a:latin typeface="AIA Everest" panose="00000500000000000000" pitchFamily="2" charset="0"/>
                </a:endParaRPr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140456" y="880865"/>
            <a:ext cx="11909921" cy="457200"/>
            <a:chOff x="140456" y="880865"/>
            <a:chExt cx="11909921" cy="457200"/>
          </a:xfrm>
        </p:grpSpPr>
        <p:sp>
          <p:nvSpPr>
            <p:cNvPr id="58" name="Rectangle 57"/>
            <p:cNvSpPr>
              <a:spLocks noChangeAspect="1"/>
            </p:cNvSpPr>
            <p:nvPr/>
          </p:nvSpPr>
          <p:spPr>
            <a:xfrm>
              <a:off x="140456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175" y="978382"/>
              <a:ext cx="263375" cy="263375"/>
            </a:xfrm>
            <a:prstGeom prst="rect">
              <a:avLst/>
            </a:prstGeom>
          </p:spPr>
        </p:pic>
        <p:sp>
          <p:nvSpPr>
            <p:cNvPr id="61" name="Rectangle 60"/>
            <p:cNvSpPr>
              <a:spLocks/>
            </p:cNvSpPr>
            <p:nvPr/>
          </p:nvSpPr>
          <p:spPr>
            <a:xfrm>
              <a:off x="11066691" y="880865"/>
              <a:ext cx="457200" cy="45720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62" name="Rectangle 61"/>
            <p:cNvSpPr>
              <a:spLocks/>
            </p:cNvSpPr>
            <p:nvPr/>
          </p:nvSpPr>
          <p:spPr>
            <a:xfrm>
              <a:off x="11593177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3070" y="956547"/>
              <a:ext cx="244442" cy="305837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62636" y="944948"/>
              <a:ext cx="318283" cy="329035"/>
            </a:xfrm>
            <a:prstGeom prst="rect">
              <a:avLst/>
            </a:prstGeom>
          </p:spPr>
        </p:pic>
        <p:sp>
          <p:nvSpPr>
            <p:cNvPr id="66" name="Rectangle 65"/>
            <p:cNvSpPr>
              <a:spLocks noChangeAspect="1"/>
            </p:cNvSpPr>
            <p:nvPr/>
          </p:nvSpPr>
          <p:spPr>
            <a:xfrm>
              <a:off x="11066691" y="880865"/>
              <a:ext cx="457200" cy="457200"/>
            </a:xfrm>
            <a:prstGeom prst="rect">
              <a:avLst/>
            </a:prstGeom>
            <a:solidFill>
              <a:srgbClr val="6A6A6A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</p:grpSp>
      <p:sp>
        <p:nvSpPr>
          <p:cNvPr id="86" name="Rectangle 85"/>
          <p:cNvSpPr/>
          <p:nvPr/>
        </p:nvSpPr>
        <p:spPr>
          <a:xfrm>
            <a:off x="8130947" y="2622882"/>
            <a:ext cx="3324823" cy="589794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11463160" y="2622883"/>
            <a:ext cx="594360" cy="589794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grpSp>
        <p:nvGrpSpPr>
          <p:cNvPr id="89" name="Group 88"/>
          <p:cNvGrpSpPr/>
          <p:nvPr/>
        </p:nvGrpSpPr>
        <p:grpSpPr>
          <a:xfrm>
            <a:off x="11610744" y="2771206"/>
            <a:ext cx="298707" cy="298707"/>
            <a:chOff x="9820952" y="3075924"/>
            <a:chExt cx="274320" cy="274320"/>
          </a:xfrm>
        </p:grpSpPr>
        <p:cxnSp>
          <p:nvCxnSpPr>
            <p:cNvPr id="90" name="Straight Connector 89"/>
            <p:cNvCxnSpPr/>
            <p:nvPr/>
          </p:nvCxnSpPr>
          <p:spPr>
            <a:xfrm>
              <a:off x="9820952" y="3075924"/>
              <a:ext cx="274320" cy="274320"/>
            </a:xfrm>
            <a:prstGeom prst="line">
              <a:avLst/>
            </a:prstGeom>
            <a:ln w="254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rot="5400000">
              <a:off x="9820952" y="3075924"/>
              <a:ext cx="274320" cy="274320"/>
            </a:xfrm>
            <a:prstGeom prst="line">
              <a:avLst/>
            </a:prstGeom>
            <a:ln w="254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Rectangle 91"/>
          <p:cNvSpPr/>
          <p:nvPr/>
        </p:nvSpPr>
        <p:spPr>
          <a:xfrm>
            <a:off x="8130946" y="5362925"/>
            <a:ext cx="3931920" cy="45720"/>
          </a:xfrm>
          <a:prstGeom prst="rect">
            <a:avLst/>
          </a:prstGeom>
          <a:solidFill>
            <a:srgbClr val="4B92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/>
          <p:cNvSpPr txBox="1"/>
          <p:nvPr/>
        </p:nvSpPr>
        <p:spPr>
          <a:xfrm>
            <a:off x="8225495" y="2732665"/>
            <a:ext cx="2556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000" dirty="0" smtClean="0">
                <a:solidFill>
                  <a:schemeClr val="bg1"/>
                </a:solidFill>
                <a:latin typeface="AIA Everest Condensed Medium" panose="00000606000000000000" pitchFamily="2" charset="0"/>
              </a:rPr>
              <a:t>PARTNERS</a:t>
            </a:r>
            <a:endParaRPr lang="en-MY" sz="2000" dirty="0">
              <a:solidFill>
                <a:schemeClr val="bg1"/>
              </a:solidFill>
              <a:latin typeface="AIA Everest Condensed Medium" panose="00000606000000000000" pitchFamily="2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223428" y="3308682"/>
            <a:ext cx="375749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311167" indent="-311167" defTabSz="934661">
              <a:buFont typeface="Arial" panose="020B0604020202020204" pitchFamily="34" charset="0"/>
              <a:buChar char="•"/>
              <a:defRPr sz="1742">
                <a:solidFill>
                  <a:srgbClr val="333D47"/>
                </a:solidFill>
                <a:latin typeface="AIA Everest" panose="00000500000000000000" pitchFamily="2" charset="0"/>
              </a:defRPr>
            </a:lvl1pPr>
            <a:lvl2pPr marL="467331" defTabSz="934661">
              <a:defRPr sz="1839"/>
            </a:lvl2pPr>
            <a:lvl3pPr marL="934661" defTabSz="934661">
              <a:defRPr sz="1839"/>
            </a:lvl3pPr>
            <a:lvl4pPr marL="1401992" defTabSz="934661">
              <a:defRPr sz="1839"/>
            </a:lvl4pPr>
            <a:lvl5pPr marL="1869323" defTabSz="934661">
              <a:defRPr sz="1839"/>
            </a:lvl5pPr>
            <a:lvl6pPr marL="2336653" defTabSz="934661">
              <a:defRPr sz="1839"/>
            </a:lvl6pPr>
            <a:lvl7pPr marL="2803983" defTabSz="934661">
              <a:defRPr sz="1839"/>
            </a:lvl7pPr>
            <a:lvl8pPr marL="3271314" defTabSz="934661">
              <a:defRPr sz="1839"/>
            </a:lvl8pPr>
            <a:lvl9pPr marL="3738644" defTabSz="934661">
              <a:defRPr sz="1839"/>
            </a:lvl9pPr>
          </a:lstStyle>
          <a:p>
            <a:r>
              <a:rPr lang="en-US" sz="1600" dirty="0"/>
              <a:t>Own customer base and sales distribution</a:t>
            </a:r>
          </a:p>
          <a:p>
            <a:r>
              <a:rPr lang="en-US" sz="1600" dirty="0"/>
              <a:t>Drive </a:t>
            </a:r>
            <a:r>
              <a:rPr lang="en-US" sz="1600" dirty="0" err="1"/>
              <a:t>bancassurance</a:t>
            </a:r>
            <a:r>
              <a:rPr lang="en-US" sz="1600" dirty="0"/>
              <a:t> business to meet and exceed expectations of Distribution Agreement</a:t>
            </a:r>
          </a:p>
          <a:p>
            <a:r>
              <a:rPr lang="en-US" sz="1600" dirty="0"/>
              <a:t>Commit internal technology, business, and people capabilities</a:t>
            </a:r>
            <a:endParaRPr lang="en-MY" sz="1600" dirty="0"/>
          </a:p>
        </p:txBody>
      </p:sp>
      <p:sp>
        <p:nvSpPr>
          <p:cNvPr id="127" name="TextBox 126"/>
          <p:cNvSpPr txBox="1"/>
          <p:nvPr/>
        </p:nvSpPr>
        <p:spPr>
          <a:xfrm>
            <a:off x="1310990" y="1032746"/>
            <a:ext cx="95700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200">
                <a:solidFill>
                  <a:srgbClr val="2B343D"/>
                </a:solidFill>
                <a:latin typeface="AIA Everest Condensed Medium" panose="00000606000000000000" pitchFamily="2" charset="0"/>
                <a:cs typeface="AIA" panose="02000506000000020004" pitchFamily="2" charset="-34"/>
              </a:defRPr>
            </a:lvl1pPr>
          </a:lstStyle>
          <a:p>
            <a:r>
              <a:rPr lang="en-US" dirty="0" smtClean="0"/>
              <a:t>ROLES &amp; RESPONSIBILITIES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1487905" y="1481328"/>
            <a:ext cx="9216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934661"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  <a:lvl2pPr marL="467331" defTabSz="934661">
              <a:defRPr sz="1839"/>
            </a:lvl2pPr>
            <a:lvl3pPr marL="934661" defTabSz="934661">
              <a:defRPr sz="1839"/>
            </a:lvl3pPr>
            <a:lvl4pPr marL="1401992" defTabSz="934661">
              <a:defRPr sz="1839"/>
            </a:lvl4pPr>
            <a:lvl5pPr marL="1869323" defTabSz="934661">
              <a:defRPr sz="1839"/>
            </a:lvl5pPr>
            <a:lvl6pPr marL="2336653" defTabSz="934661">
              <a:defRPr sz="1839"/>
            </a:lvl6pPr>
            <a:lvl7pPr marL="2803983" defTabSz="934661">
              <a:defRPr sz="1839"/>
            </a:lvl7pPr>
            <a:lvl8pPr marL="3271314" defTabSz="934661">
              <a:defRPr sz="1839"/>
            </a:lvl8pPr>
            <a:lvl9pPr marL="3738644" defTabSz="934661">
              <a:defRPr sz="1839"/>
            </a:lvl9pPr>
          </a:lstStyle>
          <a:p>
            <a:pPr algn="ctr"/>
            <a:r>
              <a:rPr lang="en-US" dirty="0"/>
              <a:t>Roles and responsibilities of each party should be clearly and formally understood at initiation and should be regularly affirmed throughout the term of the partnership.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4653485" y="2162175"/>
            <a:ext cx="2885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rgbClr val="D31145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Click each party to learn more.</a:t>
            </a:r>
          </a:p>
        </p:txBody>
      </p:sp>
      <p:sp>
        <p:nvSpPr>
          <p:cNvPr id="56" name="Hexagon 55"/>
          <p:cNvSpPr/>
          <p:nvPr/>
        </p:nvSpPr>
        <p:spPr>
          <a:xfrm rot="5400000">
            <a:off x="5055997" y="4448778"/>
            <a:ext cx="2075396" cy="1790548"/>
          </a:xfrm>
          <a:prstGeom prst="hexagon">
            <a:avLst/>
          </a:prstGeom>
          <a:solidFill>
            <a:srgbClr val="FFDDD2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Hexagon 56"/>
          <p:cNvSpPr/>
          <p:nvPr/>
        </p:nvSpPr>
        <p:spPr>
          <a:xfrm rot="5400000">
            <a:off x="5986293" y="2773870"/>
            <a:ext cx="2072412" cy="1790548"/>
          </a:xfrm>
          <a:prstGeom prst="hexagon">
            <a:avLst/>
          </a:prstGeom>
          <a:solidFill>
            <a:srgbClr val="D6D8DA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Hexagon 59"/>
          <p:cNvSpPr/>
          <p:nvPr/>
        </p:nvSpPr>
        <p:spPr>
          <a:xfrm rot="5400000">
            <a:off x="4131898" y="2773870"/>
            <a:ext cx="2072412" cy="1790548"/>
          </a:xfrm>
          <a:prstGeom prst="hexagon">
            <a:avLst/>
          </a:prstGeom>
          <a:solidFill>
            <a:srgbClr val="DBDAEA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Hexagon 62"/>
          <p:cNvSpPr/>
          <p:nvPr/>
        </p:nvSpPr>
        <p:spPr>
          <a:xfrm rot="5400000">
            <a:off x="5114546" y="4500267"/>
            <a:ext cx="1958999" cy="1688792"/>
          </a:xfrm>
          <a:prstGeom prst="hexagon">
            <a:avLst/>
          </a:prstGeom>
          <a:solidFill>
            <a:srgbClr val="FF754D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Hexagon 63"/>
          <p:cNvSpPr/>
          <p:nvPr/>
        </p:nvSpPr>
        <p:spPr>
          <a:xfrm rot="5400000">
            <a:off x="6043000" y="2824748"/>
            <a:ext cx="1958999" cy="1688792"/>
          </a:xfrm>
          <a:prstGeom prst="hexagon">
            <a:avLst/>
          </a:prstGeom>
          <a:solidFill>
            <a:srgbClr val="858585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Hexagon 64"/>
          <p:cNvSpPr/>
          <p:nvPr/>
        </p:nvSpPr>
        <p:spPr>
          <a:xfrm rot="5400000">
            <a:off x="4188605" y="2824748"/>
            <a:ext cx="1958999" cy="1688792"/>
          </a:xfrm>
          <a:prstGeom prst="hexagon">
            <a:avLst/>
          </a:prstGeom>
          <a:solidFill>
            <a:srgbClr val="706CA9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7" name="Rectangle 66"/>
          <p:cNvSpPr/>
          <p:nvPr/>
        </p:nvSpPr>
        <p:spPr>
          <a:xfrm>
            <a:off x="4320134" y="3729831"/>
            <a:ext cx="1691640" cy="41422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6175996" y="3729831"/>
            <a:ext cx="1691640" cy="41422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5248702" y="5402373"/>
            <a:ext cx="1691640" cy="41422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253" y="3013774"/>
            <a:ext cx="756172" cy="529914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075" y="2994837"/>
            <a:ext cx="510804" cy="567862"/>
          </a:xfrm>
          <a:prstGeom prst="rect">
            <a:avLst/>
          </a:prstGeom>
        </p:spPr>
      </p:pic>
      <p:sp>
        <p:nvSpPr>
          <p:cNvPr id="72" name="Rectangle 71"/>
          <p:cNvSpPr/>
          <p:nvPr/>
        </p:nvSpPr>
        <p:spPr>
          <a:xfrm>
            <a:off x="4319657" y="3750224"/>
            <a:ext cx="1691640" cy="368678"/>
          </a:xfrm>
          <a:prstGeom prst="rect">
            <a:avLst/>
          </a:prstGeom>
          <a:solidFill>
            <a:srgbClr val="D3114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965" y="4710434"/>
            <a:ext cx="488160" cy="523686"/>
          </a:xfrm>
          <a:prstGeom prst="rect">
            <a:avLst/>
          </a:prstGeom>
        </p:spPr>
      </p:pic>
      <p:sp>
        <p:nvSpPr>
          <p:cNvPr id="74" name="Rectangle 73"/>
          <p:cNvSpPr/>
          <p:nvPr/>
        </p:nvSpPr>
        <p:spPr>
          <a:xfrm>
            <a:off x="6175519" y="3750224"/>
            <a:ext cx="1691640" cy="368678"/>
          </a:xfrm>
          <a:prstGeom prst="rect">
            <a:avLst/>
          </a:prstGeom>
          <a:solidFill>
            <a:srgbClr val="333D4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5248225" y="5425147"/>
            <a:ext cx="1691640" cy="368678"/>
          </a:xfrm>
          <a:prstGeom prst="rect">
            <a:avLst/>
          </a:prstGeom>
          <a:solidFill>
            <a:srgbClr val="D3114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4319474" y="3791907"/>
            <a:ext cx="1692006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BUSINESS UNITS</a:t>
            </a:r>
            <a:endParaRPr lang="en-US" sz="20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378497" y="3791907"/>
            <a:ext cx="1285684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PARTNERS</a:t>
            </a:r>
            <a:endParaRPr lang="en-US" sz="20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51203" y="5466830"/>
            <a:ext cx="1285684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AIA GROUP</a:t>
            </a:r>
            <a:endParaRPr lang="en-US" sz="20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36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638800" y="6473006"/>
            <a:ext cx="923925" cy="348813"/>
            <a:chOff x="5638800" y="6473006"/>
            <a:chExt cx="923925" cy="348813"/>
          </a:xfrm>
        </p:grpSpPr>
        <p:sp>
          <p:nvSpPr>
            <p:cNvPr id="3" name="Rounded Rectangle 2"/>
            <p:cNvSpPr/>
            <p:nvPr/>
          </p:nvSpPr>
          <p:spPr>
            <a:xfrm>
              <a:off x="5638800" y="6541294"/>
              <a:ext cx="923925" cy="2476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5675177" y="6473006"/>
              <a:ext cx="841647" cy="348813"/>
              <a:chOff x="6174243" y="6473006"/>
              <a:chExt cx="841647" cy="348813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6833010" y="6570694"/>
                <a:ext cx="182880" cy="182880"/>
                <a:chOff x="5794754" y="6385951"/>
                <a:chExt cx="596348" cy="598867"/>
              </a:xfrm>
            </p:grpSpPr>
            <p:sp>
              <p:nvSpPr>
                <p:cNvPr id="48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85951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50" name="Group 49"/>
                <p:cNvGrpSpPr/>
                <p:nvPr/>
              </p:nvGrpSpPr>
              <p:grpSpPr>
                <a:xfrm>
                  <a:off x="5946646" y="6625274"/>
                  <a:ext cx="298708" cy="149354"/>
                  <a:chOff x="9820952" y="3104564"/>
                  <a:chExt cx="274321" cy="137160"/>
                </a:xfrm>
              </p:grpSpPr>
              <p:cxnSp>
                <p:nvCxnSpPr>
                  <p:cNvPr id="51" name="Straight Connector 50"/>
                  <p:cNvCxnSpPr/>
                  <p:nvPr/>
                </p:nvCxnSpPr>
                <p:spPr>
                  <a:xfrm>
                    <a:off x="9820952" y="3104564"/>
                    <a:ext cx="134340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 flipH="1">
                    <a:off x="9958112" y="310456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0" name="Group 39"/>
              <p:cNvGrpSpPr/>
              <p:nvPr/>
            </p:nvGrpSpPr>
            <p:grpSpPr>
              <a:xfrm rot="10800000">
                <a:off x="6174243" y="6569734"/>
                <a:ext cx="182880" cy="182880"/>
                <a:chOff x="5794754" y="6354763"/>
                <a:chExt cx="596348" cy="598867"/>
              </a:xfrm>
            </p:grpSpPr>
            <p:sp>
              <p:nvSpPr>
                <p:cNvPr id="42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54763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44" name="Group 43"/>
                <p:cNvGrpSpPr/>
                <p:nvPr/>
              </p:nvGrpSpPr>
              <p:grpSpPr>
                <a:xfrm>
                  <a:off x="5946646" y="6594086"/>
                  <a:ext cx="298708" cy="149354"/>
                  <a:chOff x="9820952" y="3075924"/>
                  <a:chExt cx="274321" cy="137160"/>
                </a:xfrm>
              </p:grpSpPr>
              <p:cxnSp>
                <p:nvCxnSpPr>
                  <p:cNvPr id="46" name="Straight Connector 45"/>
                  <p:cNvCxnSpPr/>
                  <p:nvPr/>
                </p:nvCxnSpPr>
                <p:spPr>
                  <a:xfrm>
                    <a:off x="9820952" y="3075924"/>
                    <a:ext cx="134339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 flipH="1">
                    <a:off x="9958112" y="307592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41" name="TextBox 40"/>
              <p:cNvSpPr txBox="1"/>
              <p:nvPr/>
            </p:nvSpPr>
            <p:spPr>
              <a:xfrm>
                <a:off x="6311237" y="6473006"/>
                <a:ext cx="573614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defRPr sz="2000">
                    <a:solidFill>
                      <a:srgbClr val="333D47"/>
                    </a:solidFill>
                    <a:latin typeface="AIA Everest Condensed" panose="00000506000000000000" pitchFamily="50" charset="0"/>
                    <a:cs typeface="Arial" panose="020B0604020202020204" pitchFamily="34" charset="0"/>
                  </a:defRPr>
                </a:lvl1pPr>
              </a:lstStyle>
              <a:p>
                <a:pPr algn="ctr">
                  <a:lnSpc>
                    <a:spcPts val="2000"/>
                  </a:lnSpc>
                </a:pPr>
                <a:r>
                  <a:rPr lang="en-US" altLang="en-US" sz="1200" dirty="0" smtClean="0">
                    <a:solidFill>
                      <a:srgbClr val="6A6A6A"/>
                    </a:solidFill>
                    <a:latin typeface="AIA Everest" panose="00000500000000000000" pitchFamily="2" charset="0"/>
                  </a:rPr>
                  <a:t>2 of 3</a:t>
                </a:r>
                <a:endParaRPr lang="en-US" altLang="en-US" sz="1200" dirty="0">
                  <a:solidFill>
                    <a:srgbClr val="6A6A6A"/>
                  </a:solidFill>
                  <a:latin typeface="AIA Everest" panose="00000500000000000000" pitchFamily="2" charset="0"/>
                </a:endParaRPr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140456" y="880865"/>
            <a:ext cx="11909921" cy="457200"/>
            <a:chOff x="140456" y="880865"/>
            <a:chExt cx="11909921" cy="457200"/>
          </a:xfrm>
        </p:grpSpPr>
        <p:sp>
          <p:nvSpPr>
            <p:cNvPr id="58" name="Rectangle 57"/>
            <p:cNvSpPr>
              <a:spLocks noChangeAspect="1"/>
            </p:cNvSpPr>
            <p:nvPr/>
          </p:nvSpPr>
          <p:spPr>
            <a:xfrm>
              <a:off x="140456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175" y="978382"/>
              <a:ext cx="263375" cy="263375"/>
            </a:xfrm>
            <a:prstGeom prst="rect">
              <a:avLst/>
            </a:prstGeom>
          </p:spPr>
        </p:pic>
        <p:sp>
          <p:nvSpPr>
            <p:cNvPr id="61" name="Rectangle 60"/>
            <p:cNvSpPr>
              <a:spLocks/>
            </p:cNvSpPr>
            <p:nvPr/>
          </p:nvSpPr>
          <p:spPr>
            <a:xfrm>
              <a:off x="11066691" y="880865"/>
              <a:ext cx="457200" cy="45720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62" name="Rectangle 61"/>
            <p:cNvSpPr>
              <a:spLocks/>
            </p:cNvSpPr>
            <p:nvPr/>
          </p:nvSpPr>
          <p:spPr>
            <a:xfrm>
              <a:off x="11593177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3070" y="956547"/>
              <a:ext cx="244442" cy="305837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62636" y="944948"/>
              <a:ext cx="318283" cy="329035"/>
            </a:xfrm>
            <a:prstGeom prst="rect">
              <a:avLst/>
            </a:prstGeom>
          </p:spPr>
        </p:pic>
        <p:sp>
          <p:nvSpPr>
            <p:cNvPr id="66" name="Rectangle 65"/>
            <p:cNvSpPr>
              <a:spLocks noChangeAspect="1"/>
            </p:cNvSpPr>
            <p:nvPr/>
          </p:nvSpPr>
          <p:spPr>
            <a:xfrm>
              <a:off x="11066691" y="880865"/>
              <a:ext cx="457200" cy="457200"/>
            </a:xfrm>
            <a:prstGeom prst="rect">
              <a:avLst/>
            </a:prstGeom>
            <a:solidFill>
              <a:srgbClr val="6A6A6A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</p:grpSp>
      <p:sp>
        <p:nvSpPr>
          <p:cNvPr id="53" name="Rectangle 52"/>
          <p:cNvSpPr/>
          <p:nvPr/>
        </p:nvSpPr>
        <p:spPr>
          <a:xfrm>
            <a:off x="7421023" y="4572749"/>
            <a:ext cx="4681728" cy="589794"/>
          </a:xfrm>
          <a:prstGeom prst="rect">
            <a:avLst/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7423404" y="5163867"/>
            <a:ext cx="4681728" cy="158636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72" name="Rectangle 71"/>
          <p:cNvSpPr/>
          <p:nvPr/>
        </p:nvSpPr>
        <p:spPr>
          <a:xfrm>
            <a:off x="11512462" y="4572750"/>
            <a:ext cx="594360" cy="589794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grpSp>
        <p:nvGrpSpPr>
          <p:cNvPr id="73" name="Group 72"/>
          <p:cNvGrpSpPr/>
          <p:nvPr/>
        </p:nvGrpSpPr>
        <p:grpSpPr>
          <a:xfrm>
            <a:off x="11660046" y="4721073"/>
            <a:ext cx="298707" cy="298707"/>
            <a:chOff x="9820952" y="3075924"/>
            <a:chExt cx="274320" cy="274320"/>
          </a:xfrm>
        </p:grpSpPr>
        <p:cxnSp>
          <p:nvCxnSpPr>
            <p:cNvPr id="74" name="Straight Connector 73"/>
            <p:cNvCxnSpPr/>
            <p:nvPr/>
          </p:nvCxnSpPr>
          <p:spPr>
            <a:xfrm>
              <a:off x="9820952" y="3075924"/>
              <a:ext cx="274320" cy="274320"/>
            </a:xfrm>
            <a:prstGeom prst="line">
              <a:avLst/>
            </a:prstGeom>
            <a:ln w="254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5400000">
              <a:off x="9820952" y="3075924"/>
              <a:ext cx="274320" cy="274320"/>
            </a:xfrm>
            <a:prstGeom prst="line">
              <a:avLst/>
            </a:prstGeom>
            <a:ln w="254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TextBox 76"/>
          <p:cNvSpPr txBox="1"/>
          <p:nvPr/>
        </p:nvSpPr>
        <p:spPr>
          <a:xfrm>
            <a:off x="7515571" y="4682532"/>
            <a:ext cx="2556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000" dirty="0" smtClean="0">
                <a:solidFill>
                  <a:schemeClr val="bg1"/>
                </a:solidFill>
                <a:latin typeface="AIA Everest Condensed Medium" panose="00000606000000000000" pitchFamily="2" charset="0"/>
              </a:rPr>
              <a:t>AIA GROUP</a:t>
            </a:r>
            <a:endParaRPr lang="en-MY" sz="2000" dirty="0">
              <a:solidFill>
                <a:schemeClr val="bg1"/>
              </a:solidFill>
              <a:latin typeface="AIA Everest Condensed Medium" panose="00000606000000000000" pitchFamily="2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513504" y="5250929"/>
            <a:ext cx="44632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311167" indent="-311167" defTabSz="934661">
              <a:buFont typeface="Arial" panose="020B0604020202020204" pitchFamily="34" charset="0"/>
              <a:buChar char="•"/>
              <a:defRPr sz="1742">
                <a:solidFill>
                  <a:srgbClr val="333D47"/>
                </a:solidFill>
                <a:latin typeface="AIA Everest" panose="00000500000000000000" pitchFamily="2" charset="0"/>
              </a:defRPr>
            </a:lvl1pPr>
            <a:lvl2pPr marL="467331" defTabSz="934661">
              <a:defRPr sz="1839"/>
            </a:lvl2pPr>
            <a:lvl3pPr marL="934661" defTabSz="934661">
              <a:defRPr sz="1839"/>
            </a:lvl3pPr>
            <a:lvl4pPr marL="1401992" defTabSz="934661">
              <a:defRPr sz="1839"/>
            </a:lvl4pPr>
            <a:lvl5pPr marL="1869323" defTabSz="934661">
              <a:defRPr sz="1839"/>
            </a:lvl5pPr>
            <a:lvl6pPr marL="2336653" defTabSz="934661">
              <a:defRPr sz="1839"/>
            </a:lvl6pPr>
            <a:lvl7pPr marL="2803983" defTabSz="934661">
              <a:defRPr sz="1839"/>
            </a:lvl7pPr>
            <a:lvl8pPr marL="3271314" defTabSz="934661">
              <a:defRPr sz="1839"/>
            </a:lvl8pPr>
            <a:lvl9pPr marL="3738644" defTabSz="934661">
              <a:defRPr sz="1839"/>
            </a:lvl9pPr>
          </a:lstStyle>
          <a:p>
            <a:r>
              <a:rPr lang="en-US" sz="1600" dirty="0"/>
              <a:t>Provide guidance on “as-needed” basis</a:t>
            </a:r>
          </a:p>
          <a:p>
            <a:r>
              <a:rPr lang="en-US" sz="1600" dirty="0"/>
              <a:t>Deploy assets in line with BU resource needs</a:t>
            </a:r>
          </a:p>
          <a:p>
            <a:r>
              <a:rPr lang="en-US" sz="1600" dirty="0"/>
              <a:t>Deploy playbooks, best practices, and uphold minimum standards to business practice</a:t>
            </a:r>
          </a:p>
          <a:p>
            <a:r>
              <a:rPr lang="en-US" sz="1600" dirty="0"/>
              <a:t>Facilitate partnership accountability </a:t>
            </a:r>
            <a:endParaRPr lang="en-MY" sz="1600" dirty="0"/>
          </a:p>
        </p:txBody>
      </p:sp>
      <p:sp>
        <p:nvSpPr>
          <p:cNvPr id="112" name="TextBox 111"/>
          <p:cNvSpPr txBox="1"/>
          <p:nvPr/>
        </p:nvSpPr>
        <p:spPr>
          <a:xfrm>
            <a:off x="1310990" y="1032746"/>
            <a:ext cx="95700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200">
                <a:solidFill>
                  <a:srgbClr val="2B343D"/>
                </a:solidFill>
                <a:latin typeface="AIA Everest Condensed Medium" panose="00000606000000000000" pitchFamily="2" charset="0"/>
                <a:cs typeface="AIA" panose="02000506000000020004" pitchFamily="2" charset="-34"/>
              </a:defRPr>
            </a:lvl1pPr>
          </a:lstStyle>
          <a:p>
            <a:r>
              <a:rPr lang="en-US" dirty="0" smtClean="0"/>
              <a:t>ROLES &amp; RESPONSIBILITIES</a:t>
            </a:r>
            <a:endParaRPr lang="en-US" dirty="0"/>
          </a:p>
        </p:txBody>
      </p:sp>
      <p:sp>
        <p:nvSpPr>
          <p:cNvPr id="115" name="TextBox 114"/>
          <p:cNvSpPr txBox="1"/>
          <p:nvPr/>
        </p:nvSpPr>
        <p:spPr>
          <a:xfrm>
            <a:off x="1487905" y="1481328"/>
            <a:ext cx="9216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934661"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  <a:lvl2pPr marL="467331" defTabSz="934661">
              <a:defRPr sz="1839"/>
            </a:lvl2pPr>
            <a:lvl3pPr marL="934661" defTabSz="934661">
              <a:defRPr sz="1839"/>
            </a:lvl3pPr>
            <a:lvl4pPr marL="1401992" defTabSz="934661">
              <a:defRPr sz="1839"/>
            </a:lvl4pPr>
            <a:lvl5pPr marL="1869323" defTabSz="934661">
              <a:defRPr sz="1839"/>
            </a:lvl5pPr>
            <a:lvl6pPr marL="2336653" defTabSz="934661">
              <a:defRPr sz="1839"/>
            </a:lvl6pPr>
            <a:lvl7pPr marL="2803983" defTabSz="934661">
              <a:defRPr sz="1839"/>
            </a:lvl7pPr>
            <a:lvl8pPr marL="3271314" defTabSz="934661">
              <a:defRPr sz="1839"/>
            </a:lvl8pPr>
            <a:lvl9pPr marL="3738644" defTabSz="934661">
              <a:defRPr sz="1839"/>
            </a:lvl9pPr>
          </a:lstStyle>
          <a:p>
            <a:pPr algn="ctr"/>
            <a:r>
              <a:rPr lang="en-US" dirty="0"/>
              <a:t>Roles and responsibilities of each party should be clearly and formally understood at initiation and should be regularly affirmed throughout the term of the partnership.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653485" y="2162175"/>
            <a:ext cx="2885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rgbClr val="D31145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Click each party to learn more.</a:t>
            </a:r>
          </a:p>
        </p:txBody>
      </p:sp>
      <p:sp>
        <p:nvSpPr>
          <p:cNvPr id="60" name="Hexagon 59"/>
          <p:cNvSpPr/>
          <p:nvPr/>
        </p:nvSpPr>
        <p:spPr>
          <a:xfrm rot="5400000">
            <a:off x="5055997" y="4448778"/>
            <a:ext cx="2075396" cy="1790548"/>
          </a:xfrm>
          <a:prstGeom prst="hexagon">
            <a:avLst/>
          </a:prstGeom>
          <a:solidFill>
            <a:srgbClr val="D6D8DA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Hexagon 62"/>
          <p:cNvSpPr/>
          <p:nvPr/>
        </p:nvSpPr>
        <p:spPr>
          <a:xfrm rot="5400000">
            <a:off x="5986293" y="2773870"/>
            <a:ext cx="2072412" cy="1790548"/>
          </a:xfrm>
          <a:prstGeom prst="hexagon">
            <a:avLst/>
          </a:prstGeom>
          <a:solidFill>
            <a:srgbClr val="D2E4F0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Hexagon 63"/>
          <p:cNvSpPr/>
          <p:nvPr/>
        </p:nvSpPr>
        <p:spPr>
          <a:xfrm rot="5400000">
            <a:off x="4131898" y="2773870"/>
            <a:ext cx="2072412" cy="1790548"/>
          </a:xfrm>
          <a:prstGeom prst="hexagon">
            <a:avLst/>
          </a:prstGeom>
          <a:solidFill>
            <a:srgbClr val="DBDAEA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Hexagon 64"/>
          <p:cNvSpPr/>
          <p:nvPr/>
        </p:nvSpPr>
        <p:spPr>
          <a:xfrm rot="5400000">
            <a:off x="5114546" y="4500267"/>
            <a:ext cx="1958999" cy="1688792"/>
          </a:xfrm>
          <a:prstGeom prst="hexagon">
            <a:avLst/>
          </a:prstGeom>
          <a:solidFill>
            <a:srgbClr val="858585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Hexagon 66"/>
          <p:cNvSpPr/>
          <p:nvPr/>
        </p:nvSpPr>
        <p:spPr>
          <a:xfrm rot="5400000">
            <a:off x="6043000" y="2824748"/>
            <a:ext cx="1958999" cy="1688792"/>
          </a:xfrm>
          <a:prstGeom prst="hexagon">
            <a:avLst/>
          </a:prstGeom>
          <a:solidFill>
            <a:srgbClr val="4B92BE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Hexagon 67"/>
          <p:cNvSpPr/>
          <p:nvPr/>
        </p:nvSpPr>
        <p:spPr>
          <a:xfrm rot="5400000">
            <a:off x="4188605" y="2824748"/>
            <a:ext cx="1958999" cy="1688792"/>
          </a:xfrm>
          <a:prstGeom prst="hexagon">
            <a:avLst/>
          </a:prstGeom>
          <a:solidFill>
            <a:srgbClr val="706CA9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9" name="Rectangle 68"/>
          <p:cNvSpPr/>
          <p:nvPr/>
        </p:nvSpPr>
        <p:spPr>
          <a:xfrm>
            <a:off x="4320134" y="3729831"/>
            <a:ext cx="1691640" cy="41422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6175996" y="3729831"/>
            <a:ext cx="1691640" cy="41422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5248702" y="5402373"/>
            <a:ext cx="1691640" cy="41422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9" name="Picture 7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253" y="3013774"/>
            <a:ext cx="756172" cy="529914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075" y="2994837"/>
            <a:ext cx="510804" cy="567862"/>
          </a:xfrm>
          <a:prstGeom prst="rect">
            <a:avLst/>
          </a:prstGeom>
        </p:spPr>
      </p:pic>
      <p:sp>
        <p:nvSpPr>
          <p:cNvPr id="81" name="Rectangle 80"/>
          <p:cNvSpPr/>
          <p:nvPr/>
        </p:nvSpPr>
        <p:spPr>
          <a:xfrm>
            <a:off x="4319657" y="3750224"/>
            <a:ext cx="1691640" cy="368678"/>
          </a:xfrm>
          <a:prstGeom prst="rect">
            <a:avLst/>
          </a:prstGeom>
          <a:solidFill>
            <a:srgbClr val="D3114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965" y="4710434"/>
            <a:ext cx="488160" cy="523686"/>
          </a:xfrm>
          <a:prstGeom prst="rect">
            <a:avLst/>
          </a:prstGeom>
        </p:spPr>
      </p:pic>
      <p:sp>
        <p:nvSpPr>
          <p:cNvPr id="83" name="Rectangle 82"/>
          <p:cNvSpPr/>
          <p:nvPr/>
        </p:nvSpPr>
        <p:spPr>
          <a:xfrm>
            <a:off x="6175519" y="3750224"/>
            <a:ext cx="1691640" cy="368678"/>
          </a:xfrm>
          <a:prstGeom prst="rect">
            <a:avLst/>
          </a:prstGeom>
          <a:solidFill>
            <a:srgbClr val="D3114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5248225" y="5425147"/>
            <a:ext cx="1691640" cy="368678"/>
          </a:xfrm>
          <a:prstGeom prst="rect">
            <a:avLst/>
          </a:prstGeom>
          <a:solidFill>
            <a:srgbClr val="333D4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4319474" y="3791907"/>
            <a:ext cx="1692006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BUSINESS UNITS</a:t>
            </a:r>
            <a:endParaRPr lang="en-US" sz="20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378497" y="3791907"/>
            <a:ext cx="1285684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PARTNERS</a:t>
            </a:r>
            <a:endParaRPr lang="en-US" sz="20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451203" y="5466830"/>
            <a:ext cx="1285684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AIA GROUP</a:t>
            </a:r>
            <a:endParaRPr lang="en-US" sz="20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7424198" y="6706895"/>
            <a:ext cx="4681728" cy="45720"/>
          </a:xfrm>
          <a:prstGeom prst="rect">
            <a:avLst/>
          </a:prstGeom>
          <a:solidFill>
            <a:srgbClr val="FF75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54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48986" y="3705619"/>
            <a:ext cx="10698480" cy="2798064"/>
          </a:xfrm>
          <a:prstGeom prst="rect">
            <a:avLst/>
          </a:prstGeom>
          <a:solidFill>
            <a:srgbClr val="EEEA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556609" y="4195022"/>
            <a:ext cx="7069093" cy="1090589"/>
          </a:xfrm>
          <a:prstGeom prst="rect">
            <a:avLst/>
          </a:prstGeom>
          <a:solidFill>
            <a:srgbClr val="EEEAE7"/>
          </a:solidFill>
          <a:ln>
            <a:solidFill>
              <a:srgbClr val="848A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2397977" y="4688397"/>
            <a:ext cx="7376965" cy="757263"/>
          </a:xfrm>
          <a:prstGeom prst="rect">
            <a:avLst/>
          </a:prstGeom>
          <a:solidFill>
            <a:srgbClr val="EEEA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>
            <a:off x="4402082" y="3987264"/>
            <a:ext cx="3374136" cy="15735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/>
          <p:cNvSpPr/>
          <p:nvPr/>
        </p:nvSpPr>
        <p:spPr>
          <a:xfrm>
            <a:off x="7917625" y="4690579"/>
            <a:ext cx="3383280" cy="166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>
            <a:off x="882268" y="4690579"/>
            <a:ext cx="3383280" cy="166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/>
          <p:cNvSpPr>
            <a:spLocks noChangeAspect="1"/>
          </p:cNvSpPr>
          <p:nvPr/>
        </p:nvSpPr>
        <p:spPr>
          <a:xfrm rot="5400000">
            <a:off x="8652489" y="4139039"/>
            <a:ext cx="109728" cy="110975"/>
          </a:xfrm>
          <a:prstGeom prst="triangle">
            <a:avLst/>
          </a:prstGeom>
          <a:solidFill>
            <a:srgbClr val="848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Isosceles Triangle 91"/>
          <p:cNvSpPr>
            <a:spLocks noChangeAspect="1"/>
          </p:cNvSpPr>
          <p:nvPr/>
        </p:nvSpPr>
        <p:spPr>
          <a:xfrm rot="16200000" flipH="1">
            <a:off x="3436605" y="4139039"/>
            <a:ext cx="109728" cy="110975"/>
          </a:xfrm>
          <a:prstGeom prst="triangle">
            <a:avLst/>
          </a:prstGeom>
          <a:solidFill>
            <a:srgbClr val="848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6034169" y="3819708"/>
            <a:ext cx="109728" cy="195640"/>
            <a:chOff x="6034169" y="3819708"/>
            <a:chExt cx="109728" cy="195640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6088650" y="3819708"/>
              <a:ext cx="764" cy="84665"/>
            </a:xfrm>
            <a:prstGeom prst="line">
              <a:avLst/>
            </a:prstGeom>
            <a:ln w="12700">
              <a:solidFill>
                <a:srgbClr val="848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Isosceles Triangle 92"/>
            <p:cNvSpPr>
              <a:spLocks noChangeAspect="1"/>
            </p:cNvSpPr>
            <p:nvPr/>
          </p:nvSpPr>
          <p:spPr>
            <a:xfrm rot="10800000" flipH="1">
              <a:off x="6034169" y="3904373"/>
              <a:ext cx="109728" cy="110975"/>
            </a:xfrm>
            <a:prstGeom prst="triangle">
              <a:avLst/>
            </a:prstGeom>
            <a:solidFill>
              <a:srgbClr val="848A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525256" y="1669815"/>
            <a:ext cx="481079" cy="2113475"/>
            <a:chOff x="8998090" y="1725307"/>
            <a:chExt cx="481079" cy="2113475"/>
          </a:xfrm>
        </p:grpSpPr>
        <p:sp>
          <p:nvSpPr>
            <p:cNvPr id="19" name="Rectangle 18"/>
            <p:cNvSpPr/>
            <p:nvPr/>
          </p:nvSpPr>
          <p:spPr>
            <a:xfrm>
              <a:off x="9053513" y="1725307"/>
              <a:ext cx="370792" cy="203418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848A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Isosceles Triangle 97"/>
            <p:cNvSpPr>
              <a:spLocks noChangeAspect="1"/>
            </p:cNvSpPr>
            <p:nvPr/>
          </p:nvSpPr>
          <p:spPr>
            <a:xfrm rot="10800000" flipH="1">
              <a:off x="9369441" y="2631425"/>
              <a:ext cx="109728" cy="110975"/>
            </a:xfrm>
            <a:prstGeom prst="triangle">
              <a:avLst/>
            </a:prstGeom>
            <a:solidFill>
              <a:srgbClr val="848A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9026669" y="1746179"/>
              <a:ext cx="206826" cy="20923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8998090" y="3762069"/>
              <a:ext cx="330823" cy="76713"/>
            </a:xfrm>
            <a:prstGeom prst="rect">
              <a:avLst/>
            </a:prstGeom>
            <a:solidFill>
              <a:srgbClr val="EEEA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Isosceles Triangle 127"/>
            <p:cNvSpPr>
              <a:spLocks noChangeAspect="1"/>
            </p:cNvSpPr>
            <p:nvPr/>
          </p:nvSpPr>
          <p:spPr>
            <a:xfrm rot="16200000">
              <a:off x="9218562" y="3704007"/>
              <a:ext cx="109728" cy="110975"/>
            </a:xfrm>
            <a:prstGeom prst="triangle">
              <a:avLst/>
            </a:prstGeom>
            <a:solidFill>
              <a:srgbClr val="848A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640080" y="1424178"/>
            <a:ext cx="33175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934661"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  <a:lvl2pPr marL="467331" defTabSz="934661">
              <a:defRPr sz="1839"/>
            </a:lvl2pPr>
            <a:lvl3pPr marL="934661" defTabSz="934661">
              <a:defRPr sz="1839"/>
            </a:lvl3pPr>
            <a:lvl4pPr marL="1401992" defTabSz="934661">
              <a:defRPr sz="1839"/>
            </a:lvl4pPr>
            <a:lvl5pPr marL="1869323" defTabSz="934661">
              <a:defRPr sz="1839"/>
            </a:lvl5pPr>
            <a:lvl6pPr marL="2336653" defTabSz="934661">
              <a:defRPr sz="1839"/>
            </a:lvl6pPr>
            <a:lvl7pPr marL="2803983" defTabSz="934661">
              <a:defRPr sz="1839"/>
            </a:lvl7pPr>
            <a:lvl8pPr marL="3271314" defTabSz="934661">
              <a:defRPr sz="1839"/>
            </a:lvl8pPr>
            <a:lvl9pPr marL="3738644" defTabSz="934661">
              <a:defRPr sz="1839"/>
            </a:lvl9pPr>
          </a:lstStyle>
          <a:p>
            <a:r>
              <a:rPr lang="en-US" dirty="0"/>
              <a:t>Here is a sample local partnership governance structure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40080" y="2105025"/>
            <a:ext cx="3317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D31145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Click each party to learn more about their roles and responsibilities.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40456" y="880865"/>
            <a:ext cx="11909921" cy="457200"/>
            <a:chOff x="140456" y="880865"/>
            <a:chExt cx="11909921" cy="457200"/>
          </a:xfrm>
        </p:grpSpPr>
        <p:sp>
          <p:nvSpPr>
            <p:cNvPr id="58" name="Rectangle 57"/>
            <p:cNvSpPr>
              <a:spLocks noChangeAspect="1"/>
            </p:cNvSpPr>
            <p:nvPr/>
          </p:nvSpPr>
          <p:spPr>
            <a:xfrm>
              <a:off x="140456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175" y="978382"/>
              <a:ext cx="263375" cy="263375"/>
            </a:xfrm>
            <a:prstGeom prst="rect">
              <a:avLst/>
            </a:prstGeom>
          </p:spPr>
        </p:pic>
        <p:sp>
          <p:nvSpPr>
            <p:cNvPr id="61" name="Rectangle 60"/>
            <p:cNvSpPr>
              <a:spLocks/>
            </p:cNvSpPr>
            <p:nvPr/>
          </p:nvSpPr>
          <p:spPr>
            <a:xfrm>
              <a:off x="11066691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62" name="Rectangle 61"/>
            <p:cNvSpPr>
              <a:spLocks/>
            </p:cNvSpPr>
            <p:nvPr/>
          </p:nvSpPr>
          <p:spPr>
            <a:xfrm>
              <a:off x="11593177" y="880865"/>
              <a:ext cx="457200" cy="45720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3070" y="956547"/>
              <a:ext cx="244442" cy="305837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62636" y="944948"/>
              <a:ext cx="318283" cy="329035"/>
            </a:xfrm>
            <a:prstGeom prst="rect">
              <a:avLst/>
            </a:prstGeom>
          </p:spPr>
        </p:pic>
        <p:sp>
          <p:nvSpPr>
            <p:cNvPr id="66" name="Rectangle 65"/>
            <p:cNvSpPr>
              <a:spLocks noChangeAspect="1"/>
            </p:cNvSpPr>
            <p:nvPr/>
          </p:nvSpPr>
          <p:spPr>
            <a:xfrm>
              <a:off x="11593177" y="880865"/>
              <a:ext cx="457200" cy="457200"/>
            </a:xfrm>
            <a:prstGeom prst="rect">
              <a:avLst/>
            </a:prstGeom>
            <a:solidFill>
              <a:srgbClr val="6A6A6A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</p:grpSp>
      <p:sp>
        <p:nvSpPr>
          <p:cNvPr id="57" name="Rectangle 56"/>
          <p:cNvSpPr/>
          <p:nvPr/>
        </p:nvSpPr>
        <p:spPr>
          <a:xfrm>
            <a:off x="6105579" y="2114965"/>
            <a:ext cx="1645920" cy="1234440"/>
          </a:xfrm>
          <a:prstGeom prst="rect">
            <a:avLst/>
          </a:prstGeom>
          <a:solidFill>
            <a:srgbClr val="F6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430991" y="2114965"/>
            <a:ext cx="1645920" cy="1234440"/>
          </a:xfrm>
          <a:prstGeom prst="rect">
            <a:avLst/>
          </a:prstGeom>
          <a:solidFill>
            <a:srgbClr val="D2E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430990" y="1529700"/>
            <a:ext cx="3319272" cy="283464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431146" y="1545846"/>
            <a:ext cx="3318962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LOCAL STEERING COMMITTEE (SC)</a:t>
            </a:r>
            <a:endParaRPr lang="en-US" sz="16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430991" y="1841572"/>
            <a:ext cx="1645920" cy="274320"/>
          </a:xfrm>
          <a:prstGeom prst="rect">
            <a:avLst/>
          </a:prstGeom>
          <a:solidFill>
            <a:srgbClr val="A5C9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4753959" y="1829017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1F78AD"/>
                </a:solidFill>
                <a:latin typeface="AIA Everest Condensed" panose="00000506000000000000" pitchFamily="50" charset="0"/>
              </a:rPr>
              <a:t>Bank BU</a:t>
            </a:r>
            <a:endParaRPr lang="en-US" sz="1400" dirty="0">
              <a:solidFill>
                <a:srgbClr val="1F78AD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105579" y="1841572"/>
            <a:ext cx="1645920" cy="274320"/>
          </a:xfrm>
          <a:prstGeom prst="rect">
            <a:avLst/>
          </a:prstGeom>
          <a:solidFill>
            <a:srgbClr val="ED9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6428547" y="1829017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D31145"/>
                </a:solidFill>
                <a:latin typeface="AIA Everest Condensed" panose="00000506000000000000" pitchFamily="50" charset="0"/>
              </a:rPr>
              <a:t>AIA BU</a:t>
            </a:r>
            <a:endParaRPr lang="en-US" sz="1400" dirty="0">
              <a:solidFill>
                <a:srgbClr val="D31145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50197" y="2118467"/>
            <a:ext cx="14488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Retail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Wealth </a:t>
            </a:r>
            <a:endParaRPr lang="en-US" sz="1200" dirty="0" smtClean="0">
              <a:solidFill>
                <a:srgbClr val="333D47"/>
              </a:solidFill>
              <a:latin typeface="AIA Everest Condensed" panose="00000506000000000000" pitchFamily="50" charset="0"/>
            </a:endParaRPr>
          </a:p>
          <a:p>
            <a:r>
              <a:rPr lang="en-US" sz="1200" dirty="0" smtClean="0">
                <a:solidFill>
                  <a:srgbClr val="333D47"/>
                </a:solidFill>
                <a:latin typeface="AIA Everest Condensed" panose="00000506000000000000" pitchFamily="50" charset="0"/>
              </a:rPr>
              <a:t>Management</a:t>
            </a:r>
            <a:endParaRPr lang="en-US" sz="1200" dirty="0">
              <a:solidFill>
                <a:srgbClr val="333D47"/>
              </a:solidFill>
              <a:latin typeface="AIA Everest Condensed" panose="00000506000000000000" pitchFamily="50" charset="0"/>
            </a:endParaRP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</a:t>
            </a:r>
            <a:r>
              <a:rPr lang="en-US" sz="1200" dirty="0" err="1">
                <a:solidFill>
                  <a:srgbClr val="333D47"/>
                </a:solidFill>
                <a:latin typeface="AIA Everest Condensed" panose="00000506000000000000" pitchFamily="50" charset="0"/>
              </a:rPr>
              <a:t>Bancassurance</a:t>
            </a:r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 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Product Head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Banca team </a:t>
            </a:r>
            <a:r>
              <a:rPr lang="en-US" sz="1200" dirty="0" smtClean="0">
                <a:solidFill>
                  <a:srgbClr val="333D47"/>
                </a:solidFill>
                <a:latin typeface="AIA Everest Condensed" panose="00000506000000000000" pitchFamily="50" charset="0"/>
              </a:rPr>
              <a:t>Rep</a:t>
            </a:r>
            <a:endParaRPr lang="en-US" sz="1200" dirty="0">
              <a:solidFill>
                <a:srgbClr val="333D47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127176" y="2118467"/>
            <a:ext cx="14328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CEO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CPDO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CPO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</a:t>
            </a:r>
            <a:r>
              <a:rPr lang="en-US" sz="1200" dirty="0" err="1">
                <a:solidFill>
                  <a:srgbClr val="333D47"/>
                </a:solidFill>
                <a:latin typeface="AIA Everest Condensed" panose="00000506000000000000" pitchFamily="50" charset="0"/>
              </a:rPr>
              <a:t>Bancassurance</a:t>
            </a:r>
            <a:endParaRPr lang="en-US" sz="1200" dirty="0">
              <a:solidFill>
                <a:srgbClr val="333D47"/>
              </a:solidFill>
              <a:latin typeface="AIA Everest Condensed" panose="00000506000000000000" pitchFamily="50" charset="0"/>
            </a:endParaRP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Sales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Banca team Rep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428583" y="3998102"/>
            <a:ext cx="3321444" cy="1532760"/>
            <a:chOff x="4332331" y="3998102"/>
            <a:chExt cx="3321444" cy="1532760"/>
          </a:xfrm>
        </p:grpSpPr>
        <p:sp>
          <p:nvSpPr>
            <p:cNvPr id="63" name="Rectangle 62"/>
            <p:cNvSpPr/>
            <p:nvPr/>
          </p:nvSpPr>
          <p:spPr>
            <a:xfrm>
              <a:off x="6007855" y="4616462"/>
              <a:ext cx="1645920" cy="914400"/>
            </a:xfrm>
            <a:prstGeom prst="rect">
              <a:avLst/>
            </a:prstGeom>
            <a:solidFill>
              <a:srgbClr val="F6CF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332332" y="4616462"/>
              <a:ext cx="1645920" cy="914400"/>
            </a:xfrm>
            <a:prstGeom prst="rect">
              <a:avLst/>
            </a:prstGeom>
            <a:solidFill>
              <a:srgbClr val="D2E4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4332331" y="4016481"/>
              <a:ext cx="3319272" cy="292608"/>
            </a:xfrm>
            <a:prstGeom prst="rect">
              <a:avLst/>
            </a:prstGeom>
            <a:solidFill>
              <a:srgbClr val="FEAC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628389" y="3998102"/>
              <a:ext cx="27271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LOCAL WORKING COMMITTEE</a:t>
              </a:r>
              <a:endParaRPr lang="en-US" sz="1600" dirty="0">
                <a:solidFill>
                  <a:srgbClr val="333D47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4332332" y="4343069"/>
              <a:ext cx="1645920" cy="274320"/>
            </a:xfrm>
            <a:prstGeom prst="rect">
              <a:avLst/>
            </a:prstGeom>
            <a:solidFill>
              <a:srgbClr val="A5C9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655300" y="4330514"/>
              <a:ext cx="9999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1F78AD"/>
                  </a:solidFill>
                  <a:latin typeface="AIA Everest Condensed" panose="00000506000000000000" pitchFamily="50" charset="0"/>
                </a:rPr>
                <a:t>Bank BU</a:t>
              </a:r>
              <a:endParaRPr lang="en-US" sz="1400" dirty="0">
                <a:solidFill>
                  <a:srgbClr val="1F78AD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6007855" y="4343069"/>
              <a:ext cx="1645920" cy="274320"/>
            </a:xfrm>
            <a:prstGeom prst="rect">
              <a:avLst/>
            </a:prstGeom>
            <a:solidFill>
              <a:srgbClr val="ED9F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330823" y="4330514"/>
              <a:ext cx="9999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AIA BU</a:t>
              </a:r>
              <a:endParaRPr lang="en-US" sz="14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51538" y="4619964"/>
              <a:ext cx="14488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Partnership</a:t>
              </a:r>
            </a:p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Sales </a:t>
              </a:r>
            </a:p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Functions</a:t>
              </a:r>
              <a:b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</a:br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(as needed)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026040" y="4619964"/>
              <a:ext cx="14328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Partnership</a:t>
              </a:r>
            </a:p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Sales</a:t>
              </a:r>
            </a:p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Functions</a:t>
              </a:r>
              <a:b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</a:br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(as needed)</a:t>
              </a:r>
            </a:p>
          </p:txBody>
        </p:sp>
      </p:grpSp>
      <p:sp>
        <p:nvSpPr>
          <p:cNvPr id="96" name="Rectangle 95"/>
          <p:cNvSpPr/>
          <p:nvPr/>
        </p:nvSpPr>
        <p:spPr>
          <a:xfrm>
            <a:off x="4428739" y="3555107"/>
            <a:ext cx="3319272" cy="283464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4428895" y="3567776"/>
            <a:ext cx="3318962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LOCAL WORKING LEVEL</a:t>
            </a:r>
            <a:endParaRPr lang="en-US" sz="16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9626760" y="5591166"/>
            <a:ext cx="1645920" cy="731520"/>
          </a:xfrm>
          <a:prstGeom prst="rect">
            <a:avLst/>
          </a:prstGeom>
          <a:solidFill>
            <a:srgbClr val="F6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7947322" y="5591166"/>
            <a:ext cx="1645920" cy="731520"/>
          </a:xfrm>
          <a:prstGeom prst="rect">
            <a:avLst/>
          </a:prstGeom>
          <a:solidFill>
            <a:srgbClr val="D2E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7947320" y="4718683"/>
            <a:ext cx="3319272" cy="566928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/>
          <p:cNvSpPr txBox="1"/>
          <p:nvPr/>
        </p:nvSpPr>
        <p:spPr>
          <a:xfrm>
            <a:off x="7807084" y="4769528"/>
            <a:ext cx="3598816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FUNCTIONAL COMMITTEES</a:t>
            </a:r>
            <a:b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(PRODUCT, MARKETING, DIGITAL, OPERATIONS)</a:t>
            </a:r>
            <a:endParaRPr lang="en-US" sz="16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7947322" y="5317773"/>
            <a:ext cx="1645920" cy="274320"/>
          </a:xfrm>
          <a:prstGeom prst="rect">
            <a:avLst/>
          </a:prstGeom>
          <a:solidFill>
            <a:srgbClr val="A5C9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/>
          <p:cNvSpPr txBox="1"/>
          <p:nvPr/>
        </p:nvSpPr>
        <p:spPr>
          <a:xfrm>
            <a:off x="8270290" y="5305218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1F78AD"/>
                </a:solidFill>
                <a:latin typeface="AIA Everest Condensed" panose="00000506000000000000" pitchFamily="50" charset="0"/>
              </a:rPr>
              <a:t>Bank BU</a:t>
            </a:r>
            <a:endParaRPr lang="en-US" sz="1400" dirty="0">
              <a:solidFill>
                <a:srgbClr val="1F78AD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9626760" y="5317773"/>
            <a:ext cx="1645920" cy="274320"/>
          </a:xfrm>
          <a:prstGeom prst="rect">
            <a:avLst/>
          </a:prstGeom>
          <a:solidFill>
            <a:srgbClr val="ED9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TextBox 105"/>
          <p:cNvSpPr txBox="1"/>
          <p:nvPr/>
        </p:nvSpPr>
        <p:spPr>
          <a:xfrm>
            <a:off x="9949728" y="5305218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D31145"/>
                </a:solidFill>
                <a:latin typeface="AIA Everest Condensed" panose="00000506000000000000" pitchFamily="50" charset="0"/>
              </a:rPr>
              <a:t>AIA BU</a:t>
            </a:r>
            <a:endParaRPr lang="en-US" sz="1400" dirty="0">
              <a:solidFill>
                <a:srgbClr val="D31145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966528" y="5594668"/>
            <a:ext cx="1603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Function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Functional representatives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9648357" y="5594668"/>
            <a:ext cx="1656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Function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Functional representatives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2587196" y="5591166"/>
            <a:ext cx="1645920" cy="731520"/>
          </a:xfrm>
          <a:prstGeom prst="rect">
            <a:avLst/>
          </a:prstGeom>
          <a:solidFill>
            <a:srgbClr val="F6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910689" y="5591166"/>
            <a:ext cx="1645920" cy="731520"/>
          </a:xfrm>
          <a:prstGeom prst="rect">
            <a:avLst/>
          </a:prstGeom>
          <a:solidFill>
            <a:srgbClr val="D2E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910688" y="4718683"/>
            <a:ext cx="3319272" cy="566928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/>
          <p:cNvSpPr txBox="1"/>
          <p:nvPr/>
        </p:nvSpPr>
        <p:spPr>
          <a:xfrm>
            <a:off x="910844" y="4772229"/>
            <a:ext cx="331896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WORKING GROUPS </a:t>
            </a:r>
            <a:b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(PROJECT-BY-PROJECT BASIS)</a:t>
            </a:r>
            <a:endParaRPr lang="en-US" sz="16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910689" y="5317773"/>
            <a:ext cx="1645920" cy="274320"/>
          </a:xfrm>
          <a:prstGeom prst="rect">
            <a:avLst/>
          </a:prstGeom>
          <a:solidFill>
            <a:srgbClr val="A5C9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/>
          <p:cNvSpPr txBox="1"/>
          <p:nvPr/>
        </p:nvSpPr>
        <p:spPr>
          <a:xfrm>
            <a:off x="1233657" y="5305218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1F78AD"/>
                </a:solidFill>
                <a:latin typeface="AIA Everest Condensed" panose="00000506000000000000" pitchFamily="50" charset="0"/>
              </a:rPr>
              <a:t>Bank BU</a:t>
            </a:r>
            <a:endParaRPr lang="en-US" sz="1400" dirty="0">
              <a:solidFill>
                <a:srgbClr val="1F78AD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2587196" y="5317773"/>
            <a:ext cx="1645920" cy="274320"/>
          </a:xfrm>
          <a:prstGeom prst="rect">
            <a:avLst/>
          </a:prstGeom>
          <a:solidFill>
            <a:srgbClr val="ED9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2910164" y="5305218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D31145"/>
                </a:solidFill>
                <a:latin typeface="AIA Everest Condensed" panose="00000506000000000000" pitchFamily="50" charset="0"/>
              </a:rPr>
              <a:t>AIA BU</a:t>
            </a:r>
            <a:endParaRPr lang="en-US" sz="1400" dirty="0">
              <a:solidFill>
                <a:srgbClr val="D31145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929895" y="5594668"/>
            <a:ext cx="1448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As decided by local Working committee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608793" y="5594668"/>
            <a:ext cx="1432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As decided by local Working committee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7580679" y="6534531"/>
            <a:ext cx="440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934661"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  <a:lvl2pPr marL="467331" defTabSz="934661">
              <a:defRPr sz="1839"/>
            </a:lvl2pPr>
            <a:lvl3pPr marL="934661" defTabSz="934661">
              <a:defRPr sz="1839"/>
            </a:lvl3pPr>
            <a:lvl4pPr marL="1401992" defTabSz="934661">
              <a:defRPr sz="1839"/>
            </a:lvl4pPr>
            <a:lvl5pPr marL="1869323" defTabSz="934661">
              <a:defRPr sz="1839"/>
            </a:lvl5pPr>
            <a:lvl6pPr marL="2336653" defTabSz="934661">
              <a:defRPr sz="1839"/>
            </a:lvl6pPr>
            <a:lvl7pPr marL="2803983" defTabSz="934661">
              <a:defRPr sz="1839"/>
            </a:lvl7pPr>
            <a:lvl8pPr marL="3271314" defTabSz="934661">
              <a:defRPr sz="1839"/>
            </a:lvl8pPr>
            <a:lvl9pPr marL="3738644" defTabSz="934661">
              <a:defRPr sz="1839"/>
            </a:lvl9pPr>
          </a:lstStyle>
          <a:p>
            <a:r>
              <a:rPr lang="en-US" sz="1200" i="1" dirty="0"/>
              <a:t>Refer to the Playbook to view more partnership structures.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1310990" y="1032746"/>
            <a:ext cx="95700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200">
                <a:solidFill>
                  <a:srgbClr val="2B343D"/>
                </a:solidFill>
                <a:latin typeface="AIA Everest Condensed Medium" panose="00000606000000000000" pitchFamily="2" charset="0"/>
                <a:cs typeface="AIA" panose="02000506000000020004" pitchFamily="2" charset="-34"/>
              </a:defRPr>
            </a:lvl1pPr>
          </a:lstStyle>
          <a:p>
            <a:r>
              <a:rPr lang="en-US" dirty="0">
                <a:solidFill>
                  <a:srgbClr val="333D47"/>
                </a:solidFill>
              </a:rPr>
              <a:t>PARTNERSHIP STRUCTURE – EXAMPLE </a:t>
            </a:r>
          </a:p>
        </p:txBody>
      </p:sp>
      <p:sp>
        <p:nvSpPr>
          <p:cNvPr id="126" name="Isosceles Triangle 125"/>
          <p:cNvSpPr>
            <a:spLocks noChangeAspect="1"/>
          </p:cNvSpPr>
          <p:nvPr/>
        </p:nvSpPr>
        <p:spPr>
          <a:xfrm rot="10800000">
            <a:off x="9569769" y="4611259"/>
            <a:ext cx="109728" cy="110975"/>
          </a:xfrm>
          <a:prstGeom prst="triangle">
            <a:avLst/>
          </a:prstGeom>
          <a:solidFill>
            <a:srgbClr val="848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Isosceles Triangle 126"/>
          <p:cNvSpPr>
            <a:spLocks noChangeAspect="1"/>
          </p:cNvSpPr>
          <p:nvPr/>
        </p:nvSpPr>
        <p:spPr>
          <a:xfrm rot="10800000">
            <a:off x="2510803" y="4611260"/>
            <a:ext cx="109728" cy="110975"/>
          </a:xfrm>
          <a:prstGeom prst="triangle">
            <a:avLst/>
          </a:prstGeom>
          <a:solidFill>
            <a:srgbClr val="848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5" name="Group 144"/>
          <p:cNvGrpSpPr/>
          <p:nvPr/>
        </p:nvGrpSpPr>
        <p:grpSpPr>
          <a:xfrm>
            <a:off x="5638800" y="6473006"/>
            <a:ext cx="923925" cy="323165"/>
            <a:chOff x="5638800" y="6473006"/>
            <a:chExt cx="923925" cy="323165"/>
          </a:xfrm>
        </p:grpSpPr>
        <p:sp>
          <p:nvSpPr>
            <p:cNvPr id="146" name="Rounded Rectangle 145"/>
            <p:cNvSpPr/>
            <p:nvPr/>
          </p:nvSpPr>
          <p:spPr>
            <a:xfrm>
              <a:off x="5638800" y="6541294"/>
              <a:ext cx="923925" cy="2476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7" name="Group 146"/>
            <p:cNvGrpSpPr/>
            <p:nvPr/>
          </p:nvGrpSpPr>
          <p:grpSpPr>
            <a:xfrm>
              <a:off x="5675177" y="6473006"/>
              <a:ext cx="841647" cy="323165"/>
              <a:chOff x="6174243" y="6473006"/>
              <a:chExt cx="841647" cy="323165"/>
            </a:xfrm>
          </p:grpSpPr>
          <p:grpSp>
            <p:nvGrpSpPr>
              <p:cNvPr id="148" name="Group 147"/>
              <p:cNvGrpSpPr/>
              <p:nvPr/>
            </p:nvGrpSpPr>
            <p:grpSpPr>
              <a:xfrm>
                <a:off x="6833010" y="6570694"/>
                <a:ext cx="182880" cy="182880"/>
                <a:chOff x="5794754" y="6385951"/>
                <a:chExt cx="596348" cy="598867"/>
              </a:xfrm>
            </p:grpSpPr>
            <p:sp>
              <p:nvSpPr>
                <p:cNvPr id="155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85951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6A6A6A"/>
                </a:solidFill>
                <a:ln w="12700">
                  <a:solidFill>
                    <a:srgbClr val="D6D8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156" name="Group 155"/>
                <p:cNvGrpSpPr/>
                <p:nvPr/>
              </p:nvGrpSpPr>
              <p:grpSpPr>
                <a:xfrm>
                  <a:off x="5946646" y="6625274"/>
                  <a:ext cx="298708" cy="149354"/>
                  <a:chOff x="9820952" y="3104564"/>
                  <a:chExt cx="274321" cy="137160"/>
                </a:xfrm>
              </p:grpSpPr>
              <p:cxnSp>
                <p:nvCxnSpPr>
                  <p:cNvPr id="157" name="Straight Connector 156"/>
                  <p:cNvCxnSpPr/>
                  <p:nvPr/>
                </p:nvCxnSpPr>
                <p:spPr>
                  <a:xfrm>
                    <a:off x="9820952" y="3104564"/>
                    <a:ext cx="134340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Straight Connector 157"/>
                  <p:cNvCxnSpPr/>
                  <p:nvPr/>
                </p:nvCxnSpPr>
                <p:spPr>
                  <a:xfrm flipH="1">
                    <a:off x="9958112" y="310456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49" name="Group 148"/>
              <p:cNvGrpSpPr/>
              <p:nvPr/>
            </p:nvGrpSpPr>
            <p:grpSpPr>
              <a:xfrm rot="10800000">
                <a:off x="6174243" y="6569734"/>
                <a:ext cx="182880" cy="182880"/>
                <a:chOff x="5794754" y="6354763"/>
                <a:chExt cx="596348" cy="598867"/>
              </a:xfrm>
            </p:grpSpPr>
            <p:sp>
              <p:nvSpPr>
                <p:cNvPr id="151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54763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152" name="Group 151"/>
                <p:cNvGrpSpPr/>
                <p:nvPr/>
              </p:nvGrpSpPr>
              <p:grpSpPr>
                <a:xfrm>
                  <a:off x="5946646" y="6594086"/>
                  <a:ext cx="298708" cy="149354"/>
                  <a:chOff x="9820952" y="3075924"/>
                  <a:chExt cx="274321" cy="137160"/>
                </a:xfrm>
              </p:grpSpPr>
              <p:cxnSp>
                <p:nvCxnSpPr>
                  <p:cNvPr id="153" name="Straight Connector 152"/>
                  <p:cNvCxnSpPr/>
                  <p:nvPr/>
                </p:nvCxnSpPr>
                <p:spPr>
                  <a:xfrm>
                    <a:off x="9820952" y="3075924"/>
                    <a:ext cx="134339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Straight Connector 153"/>
                  <p:cNvCxnSpPr/>
                  <p:nvPr/>
                </p:nvCxnSpPr>
                <p:spPr>
                  <a:xfrm flipH="1">
                    <a:off x="9958112" y="307592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50" name="TextBox 149"/>
              <p:cNvSpPr txBox="1"/>
              <p:nvPr/>
            </p:nvSpPr>
            <p:spPr>
              <a:xfrm>
                <a:off x="6311237" y="6473006"/>
                <a:ext cx="57361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defRPr sz="2000">
                    <a:solidFill>
                      <a:srgbClr val="333D47"/>
                    </a:solidFill>
                    <a:latin typeface="AIA Everest Condensed" panose="00000506000000000000" pitchFamily="50" charset="0"/>
                    <a:cs typeface="Arial" panose="020B0604020202020204" pitchFamily="34" charset="0"/>
                  </a:defRPr>
                </a:lvl1pPr>
              </a:lstStyle>
              <a:p>
                <a:pPr algn="ctr">
                  <a:lnSpc>
                    <a:spcPts val="2000"/>
                  </a:lnSpc>
                </a:pPr>
                <a:r>
                  <a:rPr lang="en-US" altLang="en-US" sz="1200" dirty="0" smtClean="0">
                    <a:solidFill>
                      <a:srgbClr val="6A6A6A"/>
                    </a:solidFill>
                    <a:latin typeface="AIA Everest" panose="00000500000000000000" pitchFamily="2" charset="0"/>
                  </a:rPr>
                  <a:t>3 of 3</a:t>
                </a:r>
                <a:endParaRPr lang="en-US" altLang="en-US" sz="1200" dirty="0">
                  <a:solidFill>
                    <a:srgbClr val="6A6A6A"/>
                  </a:solidFill>
                  <a:latin typeface="AIA Everest" panose="00000500000000000000" pitchFamily="2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9386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48986" y="3705619"/>
            <a:ext cx="10698480" cy="2798064"/>
          </a:xfrm>
          <a:prstGeom prst="rect">
            <a:avLst/>
          </a:prstGeom>
          <a:solidFill>
            <a:srgbClr val="EEEA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556609" y="4195022"/>
            <a:ext cx="7069093" cy="1090589"/>
          </a:xfrm>
          <a:prstGeom prst="rect">
            <a:avLst/>
          </a:prstGeom>
          <a:solidFill>
            <a:srgbClr val="EEEAE7"/>
          </a:solidFill>
          <a:ln>
            <a:solidFill>
              <a:srgbClr val="848A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2397977" y="4688397"/>
            <a:ext cx="7376965" cy="757263"/>
          </a:xfrm>
          <a:prstGeom prst="rect">
            <a:avLst/>
          </a:prstGeom>
          <a:solidFill>
            <a:srgbClr val="EEEA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4402082" y="3987264"/>
            <a:ext cx="3374136" cy="15735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7917625" y="4690579"/>
            <a:ext cx="3383280" cy="166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882268" y="4690579"/>
            <a:ext cx="3383280" cy="166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/>
          <p:cNvSpPr>
            <a:spLocks noChangeAspect="1"/>
          </p:cNvSpPr>
          <p:nvPr/>
        </p:nvSpPr>
        <p:spPr>
          <a:xfrm rot="5400000">
            <a:off x="8652489" y="4139039"/>
            <a:ext cx="109728" cy="110975"/>
          </a:xfrm>
          <a:prstGeom prst="triangle">
            <a:avLst/>
          </a:prstGeom>
          <a:solidFill>
            <a:srgbClr val="848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Isosceles Triangle 91"/>
          <p:cNvSpPr>
            <a:spLocks noChangeAspect="1"/>
          </p:cNvSpPr>
          <p:nvPr/>
        </p:nvSpPr>
        <p:spPr>
          <a:xfrm rot="16200000" flipH="1">
            <a:off x="3436605" y="4139039"/>
            <a:ext cx="109728" cy="110975"/>
          </a:xfrm>
          <a:prstGeom prst="triangle">
            <a:avLst/>
          </a:prstGeom>
          <a:solidFill>
            <a:srgbClr val="848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7525256" y="1669815"/>
            <a:ext cx="481079" cy="2113475"/>
            <a:chOff x="8998090" y="1725307"/>
            <a:chExt cx="481079" cy="2113475"/>
          </a:xfrm>
        </p:grpSpPr>
        <p:sp>
          <p:nvSpPr>
            <p:cNvPr id="19" name="Rectangle 18"/>
            <p:cNvSpPr/>
            <p:nvPr/>
          </p:nvSpPr>
          <p:spPr>
            <a:xfrm>
              <a:off x="9053513" y="1725307"/>
              <a:ext cx="370792" cy="203418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848A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Isosceles Triangle 97"/>
            <p:cNvSpPr>
              <a:spLocks noChangeAspect="1"/>
            </p:cNvSpPr>
            <p:nvPr/>
          </p:nvSpPr>
          <p:spPr>
            <a:xfrm rot="10800000" flipH="1">
              <a:off x="9369441" y="2631425"/>
              <a:ext cx="109728" cy="110975"/>
            </a:xfrm>
            <a:prstGeom prst="triangle">
              <a:avLst/>
            </a:prstGeom>
            <a:solidFill>
              <a:srgbClr val="848A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9026669" y="1746179"/>
              <a:ext cx="206826" cy="20923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8998090" y="3762069"/>
              <a:ext cx="330823" cy="76713"/>
            </a:xfrm>
            <a:prstGeom prst="rect">
              <a:avLst/>
            </a:prstGeom>
            <a:solidFill>
              <a:srgbClr val="EEEA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Isosceles Triangle 127"/>
            <p:cNvSpPr>
              <a:spLocks noChangeAspect="1"/>
            </p:cNvSpPr>
            <p:nvPr/>
          </p:nvSpPr>
          <p:spPr>
            <a:xfrm rot="16200000">
              <a:off x="9218562" y="3704007"/>
              <a:ext cx="109728" cy="110975"/>
            </a:xfrm>
            <a:prstGeom prst="triangle">
              <a:avLst/>
            </a:prstGeom>
            <a:solidFill>
              <a:srgbClr val="848A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640080" y="1424178"/>
            <a:ext cx="33175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934661"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  <a:lvl2pPr marL="467331" defTabSz="934661">
              <a:defRPr sz="1839"/>
            </a:lvl2pPr>
            <a:lvl3pPr marL="934661" defTabSz="934661">
              <a:defRPr sz="1839"/>
            </a:lvl3pPr>
            <a:lvl4pPr marL="1401992" defTabSz="934661">
              <a:defRPr sz="1839"/>
            </a:lvl4pPr>
            <a:lvl5pPr marL="1869323" defTabSz="934661">
              <a:defRPr sz="1839"/>
            </a:lvl5pPr>
            <a:lvl6pPr marL="2336653" defTabSz="934661">
              <a:defRPr sz="1839"/>
            </a:lvl6pPr>
            <a:lvl7pPr marL="2803983" defTabSz="934661">
              <a:defRPr sz="1839"/>
            </a:lvl7pPr>
            <a:lvl8pPr marL="3271314" defTabSz="934661">
              <a:defRPr sz="1839"/>
            </a:lvl8pPr>
            <a:lvl9pPr marL="3738644" defTabSz="934661">
              <a:defRPr sz="1839"/>
            </a:lvl9pPr>
          </a:lstStyle>
          <a:p>
            <a:r>
              <a:rPr lang="en-US" dirty="0"/>
              <a:t>Here is a sample local partnership governance structure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40080" y="2105025"/>
            <a:ext cx="3317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D31145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Click each party to learn more about their roles and responsibilities.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40456" y="880865"/>
            <a:ext cx="11909921" cy="457200"/>
            <a:chOff x="140456" y="880865"/>
            <a:chExt cx="11909921" cy="457200"/>
          </a:xfrm>
        </p:grpSpPr>
        <p:sp>
          <p:nvSpPr>
            <p:cNvPr id="58" name="Rectangle 57"/>
            <p:cNvSpPr>
              <a:spLocks noChangeAspect="1"/>
            </p:cNvSpPr>
            <p:nvPr/>
          </p:nvSpPr>
          <p:spPr>
            <a:xfrm>
              <a:off x="140456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175" y="978382"/>
              <a:ext cx="263375" cy="263375"/>
            </a:xfrm>
            <a:prstGeom prst="rect">
              <a:avLst/>
            </a:prstGeom>
          </p:spPr>
        </p:pic>
        <p:sp>
          <p:nvSpPr>
            <p:cNvPr id="61" name="Rectangle 60"/>
            <p:cNvSpPr>
              <a:spLocks/>
            </p:cNvSpPr>
            <p:nvPr/>
          </p:nvSpPr>
          <p:spPr>
            <a:xfrm>
              <a:off x="11066691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62" name="Rectangle 61"/>
            <p:cNvSpPr>
              <a:spLocks/>
            </p:cNvSpPr>
            <p:nvPr/>
          </p:nvSpPr>
          <p:spPr>
            <a:xfrm>
              <a:off x="11593177" y="880865"/>
              <a:ext cx="457200" cy="45720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3070" y="956547"/>
              <a:ext cx="244442" cy="305837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62636" y="944948"/>
              <a:ext cx="318283" cy="329035"/>
            </a:xfrm>
            <a:prstGeom prst="rect">
              <a:avLst/>
            </a:prstGeom>
          </p:spPr>
        </p:pic>
        <p:sp>
          <p:nvSpPr>
            <p:cNvPr id="66" name="Rectangle 65"/>
            <p:cNvSpPr>
              <a:spLocks noChangeAspect="1"/>
            </p:cNvSpPr>
            <p:nvPr/>
          </p:nvSpPr>
          <p:spPr>
            <a:xfrm>
              <a:off x="11593177" y="880865"/>
              <a:ext cx="457200" cy="457200"/>
            </a:xfrm>
            <a:prstGeom prst="rect">
              <a:avLst/>
            </a:prstGeom>
            <a:solidFill>
              <a:srgbClr val="6A6A6A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</p:grpSp>
      <p:sp>
        <p:nvSpPr>
          <p:cNvPr id="57" name="Rectangle 56"/>
          <p:cNvSpPr/>
          <p:nvPr/>
        </p:nvSpPr>
        <p:spPr>
          <a:xfrm>
            <a:off x="6105579" y="2114965"/>
            <a:ext cx="1645920" cy="1234440"/>
          </a:xfrm>
          <a:prstGeom prst="rect">
            <a:avLst/>
          </a:prstGeom>
          <a:solidFill>
            <a:srgbClr val="F6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430991" y="2114965"/>
            <a:ext cx="1645920" cy="1234440"/>
          </a:xfrm>
          <a:prstGeom prst="rect">
            <a:avLst/>
          </a:prstGeom>
          <a:solidFill>
            <a:srgbClr val="D2E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430990" y="1529700"/>
            <a:ext cx="3319272" cy="283464"/>
          </a:xfrm>
          <a:prstGeom prst="rect">
            <a:avLst/>
          </a:prstGeom>
          <a:solidFill>
            <a:srgbClr val="85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431146" y="1545846"/>
            <a:ext cx="3318962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LOCAL STEERING COMMITTEE (SC)</a:t>
            </a:r>
            <a:endParaRPr lang="en-US" sz="16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430991" y="1841572"/>
            <a:ext cx="1645920" cy="274320"/>
          </a:xfrm>
          <a:prstGeom prst="rect">
            <a:avLst/>
          </a:prstGeom>
          <a:solidFill>
            <a:srgbClr val="A5C9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4753959" y="1829017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1F78AD"/>
                </a:solidFill>
                <a:latin typeface="AIA Everest Condensed" panose="00000506000000000000" pitchFamily="50" charset="0"/>
              </a:rPr>
              <a:t>Bank BU</a:t>
            </a:r>
            <a:endParaRPr lang="en-US" sz="1400" dirty="0">
              <a:solidFill>
                <a:srgbClr val="1F78AD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105579" y="1841572"/>
            <a:ext cx="1645920" cy="274320"/>
          </a:xfrm>
          <a:prstGeom prst="rect">
            <a:avLst/>
          </a:prstGeom>
          <a:solidFill>
            <a:srgbClr val="ED9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6428547" y="1829017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D31145"/>
                </a:solidFill>
                <a:latin typeface="AIA Everest Condensed" panose="00000506000000000000" pitchFamily="50" charset="0"/>
              </a:rPr>
              <a:t>AIA BU</a:t>
            </a:r>
            <a:endParaRPr lang="en-US" sz="1400" dirty="0">
              <a:solidFill>
                <a:srgbClr val="D31145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50197" y="2118467"/>
            <a:ext cx="14488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Retail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Wealth </a:t>
            </a:r>
            <a:endParaRPr lang="en-US" sz="1200" dirty="0" smtClean="0">
              <a:solidFill>
                <a:srgbClr val="333D47"/>
              </a:solidFill>
              <a:latin typeface="AIA Everest Condensed" panose="00000506000000000000" pitchFamily="50" charset="0"/>
            </a:endParaRPr>
          </a:p>
          <a:p>
            <a:r>
              <a:rPr lang="en-US" sz="1200" dirty="0" smtClean="0">
                <a:solidFill>
                  <a:srgbClr val="333D47"/>
                </a:solidFill>
                <a:latin typeface="AIA Everest Condensed" panose="00000506000000000000" pitchFamily="50" charset="0"/>
              </a:rPr>
              <a:t>Management</a:t>
            </a:r>
            <a:endParaRPr lang="en-US" sz="1200" dirty="0">
              <a:solidFill>
                <a:srgbClr val="333D47"/>
              </a:solidFill>
              <a:latin typeface="AIA Everest Condensed" panose="00000506000000000000" pitchFamily="50" charset="0"/>
            </a:endParaRP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</a:t>
            </a:r>
            <a:r>
              <a:rPr lang="en-US" sz="1200" dirty="0" err="1">
                <a:solidFill>
                  <a:srgbClr val="333D47"/>
                </a:solidFill>
                <a:latin typeface="AIA Everest Condensed" panose="00000506000000000000" pitchFamily="50" charset="0"/>
              </a:rPr>
              <a:t>Bancassurance</a:t>
            </a:r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 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Product Head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Banca team </a:t>
            </a:r>
            <a:r>
              <a:rPr lang="en-US" sz="1200" dirty="0" smtClean="0">
                <a:solidFill>
                  <a:srgbClr val="333D47"/>
                </a:solidFill>
                <a:latin typeface="AIA Everest Condensed" panose="00000506000000000000" pitchFamily="50" charset="0"/>
              </a:rPr>
              <a:t>Rep</a:t>
            </a:r>
            <a:endParaRPr lang="en-US" sz="1200" dirty="0">
              <a:solidFill>
                <a:srgbClr val="333D47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127176" y="2118467"/>
            <a:ext cx="14328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CEO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CPDO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CPO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</a:t>
            </a:r>
            <a:r>
              <a:rPr lang="en-US" sz="1200" dirty="0" err="1">
                <a:solidFill>
                  <a:srgbClr val="333D47"/>
                </a:solidFill>
                <a:latin typeface="AIA Everest Condensed" panose="00000506000000000000" pitchFamily="50" charset="0"/>
              </a:rPr>
              <a:t>Bancassurance</a:t>
            </a:r>
            <a:endParaRPr lang="en-US" sz="1200" dirty="0">
              <a:solidFill>
                <a:srgbClr val="333D47"/>
              </a:solidFill>
              <a:latin typeface="AIA Everest Condensed" panose="00000506000000000000" pitchFamily="50" charset="0"/>
            </a:endParaRP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Sales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Banca team Rep</a:t>
            </a:r>
          </a:p>
        </p:txBody>
      </p:sp>
      <p:sp>
        <p:nvSpPr>
          <p:cNvPr id="99" name="Rectangle 98"/>
          <p:cNvSpPr/>
          <p:nvPr/>
        </p:nvSpPr>
        <p:spPr>
          <a:xfrm>
            <a:off x="9626760" y="5591166"/>
            <a:ext cx="1645920" cy="731520"/>
          </a:xfrm>
          <a:prstGeom prst="rect">
            <a:avLst/>
          </a:prstGeom>
          <a:solidFill>
            <a:srgbClr val="F6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7947322" y="5591166"/>
            <a:ext cx="1645920" cy="731520"/>
          </a:xfrm>
          <a:prstGeom prst="rect">
            <a:avLst/>
          </a:prstGeom>
          <a:solidFill>
            <a:srgbClr val="D2E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7947320" y="4718683"/>
            <a:ext cx="3319272" cy="566928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/>
          <p:cNvSpPr txBox="1"/>
          <p:nvPr/>
        </p:nvSpPr>
        <p:spPr>
          <a:xfrm>
            <a:off x="7807084" y="4769528"/>
            <a:ext cx="3598816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FUNCTIONAL COMMITTEES</a:t>
            </a:r>
            <a:b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(PRODUCT, MARKETING, DIGITAL, OPERATIONS)</a:t>
            </a:r>
            <a:endParaRPr lang="en-US" sz="16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7947322" y="5317773"/>
            <a:ext cx="1645920" cy="274320"/>
          </a:xfrm>
          <a:prstGeom prst="rect">
            <a:avLst/>
          </a:prstGeom>
          <a:solidFill>
            <a:srgbClr val="A5C9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/>
          <p:cNvSpPr txBox="1"/>
          <p:nvPr/>
        </p:nvSpPr>
        <p:spPr>
          <a:xfrm>
            <a:off x="8270290" y="5305218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1F78AD"/>
                </a:solidFill>
                <a:latin typeface="AIA Everest Condensed" panose="00000506000000000000" pitchFamily="50" charset="0"/>
              </a:rPr>
              <a:t>Bank BU</a:t>
            </a:r>
            <a:endParaRPr lang="en-US" sz="1400" dirty="0">
              <a:solidFill>
                <a:srgbClr val="1F78AD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9626760" y="5317773"/>
            <a:ext cx="1645920" cy="274320"/>
          </a:xfrm>
          <a:prstGeom prst="rect">
            <a:avLst/>
          </a:prstGeom>
          <a:solidFill>
            <a:srgbClr val="ED9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TextBox 105"/>
          <p:cNvSpPr txBox="1"/>
          <p:nvPr/>
        </p:nvSpPr>
        <p:spPr>
          <a:xfrm>
            <a:off x="9949728" y="5305218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D31145"/>
                </a:solidFill>
                <a:latin typeface="AIA Everest Condensed" panose="00000506000000000000" pitchFamily="50" charset="0"/>
              </a:rPr>
              <a:t>AIA BU</a:t>
            </a:r>
            <a:endParaRPr lang="en-US" sz="1400" dirty="0">
              <a:solidFill>
                <a:srgbClr val="D31145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966528" y="5594668"/>
            <a:ext cx="1603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Function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Functional representatives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9648357" y="5594668"/>
            <a:ext cx="1656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Function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Functional representatives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2587196" y="5591166"/>
            <a:ext cx="1645920" cy="731520"/>
          </a:xfrm>
          <a:prstGeom prst="rect">
            <a:avLst/>
          </a:prstGeom>
          <a:solidFill>
            <a:srgbClr val="F6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910689" y="5591166"/>
            <a:ext cx="1645920" cy="731520"/>
          </a:xfrm>
          <a:prstGeom prst="rect">
            <a:avLst/>
          </a:prstGeom>
          <a:solidFill>
            <a:srgbClr val="D2E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910688" y="4718683"/>
            <a:ext cx="3319272" cy="566928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/>
          <p:cNvSpPr txBox="1"/>
          <p:nvPr/>
        </p:nvSpPr>
        <p:spPr>
          <a:xfrm>
            <a:off x="910844" y="4772229"/>
            <a:ext cx="331896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WORKING GROUPS </a:t>
            </a:r>
            <a:b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(PROJECT-BY-PROJECT BASIS)</a:t>
            </a:r>
            <a:endParaRPr lang="en-US" sz="16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910689" y="5317773"/>
            <a:ext cx="1645920" cy="274320"/>
          </a:xfrm>
          <a:prstGeom prst="rect">
            <a:avLst/>
          </a:prstGeom>
          <a:solidFill>
            <a:srgbClr val="A5C9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/>
          <p:cNvSpPr txBox="1"/>
          <p:nvPr/>
        </p:nvSpPr>
        <p:spPr>
          <a:xfrm>
            <a:off x="1233657" y="5305218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1F78AD"/>
                </a:solidFill>
                <a:latin typeface="AIA Everest Condensed" panose="00000506000000000000" pitchFamily="50" charset="0"/>
              </a:rPr>
              <a:t>Bank BU</a:t>
            </a:r>
            <a:endParaRPr lang="en-US" sz="1400" dirty="0">
              <a:solidFill>
                <a:srgbClr val="1F78AD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2587196" y="5317773"/>
            <a:ext cx="1645920" cy="274320"/>
          </a:xfrm>
          <a:prstGeom prst="rect">
            <a:avLst/>
          </a:prstGeom>
          <a:solidFill>
            <a:srgbClr val="ED9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2910164" y="5305218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D31145"/>
                </a:solidFill>
                <a:latin typeface="AIA Everest Condensed" panose="00000506000000000000" pitchFamily="50" charset="0"/>
              </a:rPr>
              <a:t>AIA BU</a:t>
            </a:r>
            <a:endParaRPr lang="en-US" sz="1400" dirty="0">
              <a:solidFill>
                <a:srgbClr val="D31145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929895" y="5594668"/>
            <a:ext cx="1448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As decided by local Working committee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608793" y="5594668"/>
            <a:ext cx="1432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As decided by local Working committee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7580679" y="6534531"/>
            <a:ext cx="440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934661"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  <a:lvl2pPr marL="467331" defTabSz="934661">
              <a:defRPr sz="1839"/>
            </a:lvl2pPr>
            <a:lvl3pPr marL="934661" defTabSz="934661">
              <a:defRPr sz="1839"/>
            </a:lvl3pPr>
            <a:lvl4pPr marL="1401992" defTabSz="934661">
              <a:defRPr sz="1839"/>
            </a:lvl4pPr>
            <a:lvl5pPr marL="1869323" defTabSz="934661">
              <a:defRPr sz="1839"/>
            </a:lvl5pPr>
            <a:lvl6pPr marL="2336653" defTabSz="934661">
              <a:defRPr sz="1839"/>
            </a:lvl6pPr>
            <a:lvl7pPr marL="2803983" defTabSz="934661">
              <a:defRPr sz="1839"/>
            </a:lvl7pPr>
            <a:lvl8pPr marL="3271314" defTabSz="934661">
              <a:defRPr sz="1839"/>
            </a:lvl8pPr>
            <a:lvl9pPr marL="3738644" defTabSz="934661">
              <a:defRPr sz="1839"/>
            </a:lvl9pPr>
          </a:lstStyle>
          <a:p>
            <a:r>
              <a:rPr lang="en-US" sz="1200" i="1" dirty="0"/>
              <a:t>Refer to the Playbook to view more partnership structures.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1310990" y="1032746"/>
            <a:ext cx="95700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200">
                <a:solidFill>
                  <a:srgbClr val="2B343D"/>
                </a:solidFill>
                <a:latin typeface="AIA Everest Condensed Medium" panose="00000606000000000000" pitchFamily="2" charset="0"/>
                <a:cs typeface="AIA" panose="02000506000000020004" pitchFamily="2" charset="-34"/>
              </a:defRPr>
            </a:lvl1pPr>
          </a:lstStyle>
          <a:p>
            <a:r>
              <a:rPr lang="en-US" dirty="0">
                <a:solidFill>
                  <a:srgbClr val="333D47"/>
                </a:solidFill>
              </a:rPr>
              <a:t>PARTNERSHIP STRUCTURE – EXAMPLE </a:t>
            </a:r>
          </a:p>
        </p:txBody>
      </p:sp>
      <p:sp>
        <p:nvSpPr>
          <p:cNvPr id="126" name="Isosceles Triangle 125"/>
          <p:cNvSpPr>
            <a:spLocks noChangeAspect="1"/>
          </p:cNvSpPr>
          <p:nvPr/>
        </p:nvSpPr>
        <p:spPr>
          <a:xfrm rot="10800000">
            <a:off x="9569769" y="4611259"/>
            <a:ext cx="109728" cy="110975"/>
          </a:xfrm>
          <a:prstGeom prst="triangle">
            <a:avLst/>
          </a:prstGeom>
          <a:solidFill>
            <a:srgbClr val="848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Isosceles Triangle 126"/>
          <p:cNvSpPr>
            <a:spLocks noChangeAspect="1"/>
          </p:cNvSpPr>
          <p:nvPr/>
        </p:nvSpPr>
        <p:spPr>
          <a:xfrm rot="10800000">
            <a:off x="2510803" y="4611260"/>
            <a:ext cx="109728" cy="110975"/>
          </a:xfrm>
          <a:prstGeom prst="triangle">
            <a:avLst/>
          </a:prstGeom>
          <a:solidFill>
            <a:srgbClr val="848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5" name="Group 144"/>
          <p:cNvGrpSpPr/>
          <p:nvPr/>
        </p:nvGrpSpPr>
        <p:grpSpPr>
          <a:xfrm>
            <a:off x="5638800" y="6473006"/>
            <a:ext cx="923925" cy="323165"/>
            <a:chOff x="5638800" y="6473006"/>
            <a:chExt cx="923925" cy="323165"/>
          </a:xfrm>
        </p:grpSpPr>
        <p:sp>
          <p:nvSpPr>
            <p:cNvPr id="146" name="Rounded Rectangle 145"/>
            <p:cNvSpPr/>
            <p:nvPr/>
          </p:nvSpPr>
          <p:spPr>
            <a:xfrm>
              <a:off x="5638800" y="6541294"/>
              <a:ext cx="923925" cy="2476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7" name="Group 146"/>
            <p:cNvGrpSpPr/>
            <p:nvPr/>
          </p:nvGrpSpPr>
          <p:grpSpPr>
            <a:xfrm>
              <a:off x="5675177" y="6473006"/>
              <a:ext cx="841647" cy="323165"/>
              <a:chOff x="6174243" y="6473006"/>
              <a:chExt cx="841647" cy="323165"/>
            </a:xfrm>
          </p:grpSpPr>
          <p:grpSp>
            <p:nvGrpSpPr>
              <p:cNvPr id="148" name="Group 147"/>
              <p:cNvGrpSpPr/>
              <p:nvPr/>
            </p:nvGrpSpPr>
            <p:grpSpPr>
              <a:xfrm>
                <a:off x="6833010" y="6570694"/>
                <a:ext cx="182880" cy="182880"/>
                <a:chOff x="5794754" y="6385951"/>
                <a:chExt cx="596348" cy="598867"/>
              </a:xfrm>
            </p:grpSpPr>
            <p:sp>
              <p:nvSpPr>
                <p:cNvPr id="155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85951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6A6A6A"/>
                </a:solidFill>
                <a:ln w="12700">
                  <a:solidFill>
                    <a:srgbClr val="D6D8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156" name="Group 155"/>
                <p:cNvGrpSpPr/>
                <p:nvPr/>
              </p:nvGrpSpPr>
              <p:grpSpPr>
                <a:xfrm>
                  <a:off x="5946646" y="6625274"/>
                  <a:ext cx="298708" cy="149354"/>
                  <a:chOff x="9820952" y="3104564"/>
                  <a:chExt cx="274321" cy="137160"/>
                </a:xfrm>
              </p:grpSpPr>
              <p:cxnSp>
                <p:nvCxnSpPr>
                  <p:cNvPr id="157" name="Straight Connector 156"/>
                  <p:cNvCxnSpPr/>
                  <p:nvPr/>
                </p:nvCxnSpPr>
                <p:spPr>
                  <a:xfrm>
                    <a:off x="9820952" y="3104564"/>
                    <a:ext cx="134340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Straight Connector 157"/>
                  <p:cNvCxnSpPr/>
                  <p:nvPr/>
                </p:nvCxnSpPr>
                <p:spPr>
                  <a:xfrm flipH="1">
                    <a:off x="9958112" y="310456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49" name="Group 148"/>
              <p:cNvGrpSpPr/>
              <p:nvPr/>
            </p:nvGrpSpPr>
            <p:grpSpPr>
              <a:xfrm rot="10800000">
                <a:off x="6174243" y="6569734"/>
                <a:ext cx="182880" cy="182880"/>
                <a:chOff x="5794754" y="6354763"/>
                <a:chExt cx="596348" cy="598867"/>
              </a:xfrm>
            </p:grpSpPr>
            <p:sp>
              <p:nvSpPr>
                <p:cNvPr id="151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54763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152" name="Group 151"/>
                <p:cNvGrpSpPr/>
                <p:nvPr/>
              </p:nvGrpSpPr>
              <p:grpSpPr>
                <a:xfrm>
                  <a:off x="5946646" y="6594086"/>
                  <a:ext cx="298708" cy="149354"/>
                  <a:chOff x="9820952" y="3075924"/>
                  <a:chExt cx="274321" cy="137160"/>
                </a:xfrm>
              </p:grpSpPr>
              <p:cxnSp>
                <p:nvCxnSpPr>
                  <p:cNvPr id="153" name="Straight Connector 152"/>
                  <p:cNvCxnSpPr/>
                  <p:nvPr/>
                </p:nvCxnSpPr>
                <p:spPr>
                  <a:xfrm>
                    <a:off x="9820952" y="3075924"/>
                    <a:ext cx="134339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Straight Connector 153"/>
                  <p:cNvCxnSpPr/>
                  <p:nvPr/>
                </p:nvCxnSpPr>
                <p:spPr>
                  <a:xfrm flipH="1">
                    <a:off x="9958112" y="307592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50" name="TextBox 149"/>
              <p:cNvSpPr txBox="1"/>
              <p:nvPr/>
            </p:nvSpPr>
            <p:spPr>
              <a:xfrm>
                <a:off x="6311237" y="6473006"/>
                <a:ext cx="57361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defRPr sz="2000">
                    <a:solidFill>
                      <a:srgbClr val="333D47"/>
                    </a:solidFill>
                    <a:latin typeface="AIA Everest Condensed" panose="00000506000000000000" pitchFamily="50" charset="0"/>
                    <a:cs typeface="Arial" panose="020B0604020202020204" pitchFamily="34" charset="0"/>
                  </a:defRPr>
                </a:lvl1pPr>
              </a:lstStyle>
              <a:p>
                <a:pPr algn="ctr">
                  <a:lnSpc>
                    <a:spcPts val="2000"/>
                  </a:lnSpc>
                </a:pPr>
                <a:r>
                  <a:rPr lang="en-US" altLang="en-US" sz="1200" dirty="0" smtClean="0">
                    <a:solidFill>
                      <a:srgbClr val="6A6A6A"/>
                    </a:solidFill>
                    <a:latin typeface="AIA Everest" panose="00000500000000000000" pitchFamily="2" charset="0"/>
                  </a:rPr>
                  <a:t>3 of 3</a:t>
                </a:r>
                <a:endParaRPr lang="en-US" altLang="en-US" sz="1200" dirty="0">
                  <a:solidFill>
                    <a:srgbClr val="6A6A6A"/>
                  </a:solidFill>
                  <a:latin typeface="AIA Everest" panose="00000500000000000000" pitchFamily="2" charset="0"/>
                </a:endParaRPr>
              </a:p>
            </p:txBody>
          </p:sp>
        </p:grpSp>
      </p:grpSp>
      <p:grpSp>
        <p:nvGrpSpPr>
          <p:cNvPr id="86" name="Group 85"/>
          <p:cNvGrpSpPr/>
          <p:nvPr/>
        </p:nvGrpSpPr>
        <p:grpSpPr>
          <a:xfrm>
            <a:off x="7796740" y="1410542"/>
            <a:ext cx="3727150" cy="976774"/>
            <a:chOff x="7735360" y="1326318"/>
            <a:chExt cx="3727150" cy="976774"/>
          </a:xfrm>
        </p:grpSpPr>
        <p:sp>
          <p:nvSpPr>
            <p:cNvPr id="87" name="Rectangle 86"/>
            <p:cNvSpPr/>
            <p:nvPr/>
          </p:nvSpPr>
          <p:spPr>
            <a:xfrm rot="2700000">
              <a:off x="7735360" y="1464842"/>
              <a:ext cx="234087" cy="234087"/>
            </a:xfrm>
            <a:prstGeom prst="rect">
              <a:avLst/>
            </a:prstGeom>
            <a:solidFill>
              <a:srgbClr val="333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7848889" y="1326318"/>
              <a:ext cx="3613621" cy="976774"/>
            </a:xfrm>
            <a:prstGeom prst="rect">
              <a:avLst/>
            </a:prstGeom>
            <a:solidFill>
              <a:srgbClr val="333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7981688" y="1402593"/>
              <a:ext cx="319561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AIA Everest" panose="00000500000000000000" pitchFamily="50" charset="0"/>
                  <a:cs typeface="AIA" panose="02000506000000020004" pitchFamily="2" charset="-34"/>
                </a:rPr>
                <a:t>Holds accountability for partnership and provides strategic guidance and decision-making</a:t>
              </a: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4428583" y="3998102"/>
            <a:ext cx="3321444" cy="1532760"/>
            <a:chOff x="4332331" y="3998102"/>
            <a:chExt cx="3321444" cy="1532760"/>
          </a:xfrm>
        </p:grpSpPr>
        <p:sp>
          <p:nvSpPr>
            <p:cNvPr id="123" name="Rectangle 122"/>
            <p:cNvSpPr/>
            <p:nvPr/>
          </p:nvSpPr>
          <p:spPr>
            <a:xfrm>
              <a:off x="6007855" y="4616462"/>
              <a:ext cx="1645920" cy="914400"/>
            </a:xfrm>
            <a:prstGeom prst="rect">
              <a:avLst/>
            </a:prstGeom>
            <a:solidFill>
              <a:srgbClr val="F6CF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4332332" y="4616462"/>
              <a:ext cx="1645920" cy="914400"/>
            </a:xfrm>
            <a:prstGeom prst="rect">
              <a:avLst/>
            </a:prstGeom>
            <a:solidFill>
              <a:srgbClr val="D2E4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4332331" y="4016481"/>
              <a:ext cx="3319272" cy="292608"/>
            </a:xfrm>
            <a:prstGeom prst="rect">
              <a:avLst/>
            </a:prstGeom>
            <a:solidFill>
              <a:srgbClr val="FEAC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4628389" y="3998102"/>
              <a:ext cx="27271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LOCAL WORKING COMMITTEE</a:t>
              </a:r>
              <a:endParaRPr lang="en-US" sz="1600" dirty="0">
                <a:solidFill>
                  <a:srgbClr val="333D47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4332332" y="4343069"/>
              <a:ext cx="1645920" cy="274320"/>
            </a:xfrm>
            <a:prstGeom prst="rect">
              <a:avLst/>
            </a:prstGeom>
            <a:solidFill>
              <a:srgbClr val="A5C9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4655300" y="4330514"/>
              <a:ext cx="9999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1F78AD"/>
                  </a:solidFill>
                  <a:latin typeface="AIA Everest Condensed" panose="00000506000000000000" pitchFamily="50" charset="0"/>
                </a:rPr>
                <a:t>Bank BU</a:t>
              </a:r>
              <a:endParaRPr lang="en-US" sz="1400" dirty="0">
                <a:solidFill>
                  <a:srgbClr val="1F78AD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6007855" y="4343069"/>
              <a:ext cx="1645920" cy="274320"/>
            </a:xfrm>
            <a:prstGeom prst="rect">
              <a:avLst/>
            </a:prstGeom>
            <a:solidFill>
              <a:srgbClr val="ED9F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6330823" y="4330514"/>
              <a:ext cx="9999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AIA BU</a:t>
              </a:r>
              <a:endParaRPr lang="en-US" sz="14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4351538" y="4619964"/>
              <a:ext cx="14488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Partnership</a:t>
              </a:r>
            </a:p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Sales </a:t>
              </a:r>
            </a:p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Functions</a:t>
              </a:r>
              <a:b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</a:br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(as needed)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6026040" y="4619964"/>
              <a:ext cx="14328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Partnership</a:t>
              </a:r>
            </a:p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Sales</a:t>
              </a:r>
            </a:p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Functions</a:t>
              </a:r>
              <a:b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</a:br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(as needed)</a:t>
              </a: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6034169" y="3819708"/>
            <a:ext cx="109728" cy="195640"/>
            <a:chOff x="6034169" y="3819708"/>
            <a:chExt cx="109728" cy="195640"/>
          </a:xfrm>
        </p:grpSpPr>
        <p:cxnSp>
          <p:nvCxnSpPr>
            <p:cNvPr id="140" name="Straight Connector 139"/>
            <p:cNvCxnSpPr/>
            <p:nvPr/>
          </p:nvCxnSpPr>
          <p:spPr>
            <a:xfrm>
              <a:off x="6088650" y="3819708"/>
              <a:ext cx="764" cy="84665"/>
            </a:xfrm>
            <a:prstGeom prst="line">
              <a:avLst/>
            </a:prstGeom>
            <a:ln w="12700">
              <a:solidFill>
                <a:srgbClr val="848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Isosceles Triangle 140"/>
            <p:cNvSpPr>
              <a:spLocks noChangeAspect="1"/>
            </p:cNvSpPr>
            <p:nvPr/>
          </p:nvSpPr>
          <p:spPr>
            <a:xfrm rot="10800000" flipH="1">
              <a:off x="6034169" y="3904373"/>
              <a:ext cx="109728" cy="110975"/>
            </a:xfrm>
            <a:prstGeom prst="triangle">
              <a:avLst/>
            </a:prstGeom>
            <a:solidFill>
              <a:srgbClr val="848A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6" name="Rectangle 95"/>
          <p:cNvSpPr/>
          <p:nvPr/>
        </p:nvSpPr>
        <p:spPr>
          <a:xfrm>
            <a:off x="4428739" y="3555107"/>
            <a:ext cx="3319272" cy="283464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4428895" y="3567776"/>
            <a:ext cx="3318962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LOCAL WORKING LEVEL</a:t>
            </a:r>
            <a:endParaRPr lang="en-US" sz="16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79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48986" y="3705619"/>
            <a:ext cx="10698480" cy="2798064"/>
          </a:xfrm>
          <a:prstGeom prst="rect">
            <a:avLst/>
          </a:prstGeom>
          <a:solidFill>
            <a:srgbClr val="EEEA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556609" y="4195022"/>
            <a:ext cx="7069093" cy="1090589"/>
          </a:xfrm>
          <a:prstGeom prst="rect">
            <a:avLst/>
          </a:prstGeom>
          <a:solidFill>
            <a:srgbClr val="EEEAE7"/>
          </a:solidFill>
          <a:ln>
            <a:solidFill>
              <a:srgbClr val="848A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2397977" y="4688397"/>
            <a:ext cx="7376965" cy="757263"/>
          </a:xfrm>
          <a:prstGeom prst="rect">
            <a:avLst/>
          </a:prstGeom>
          <a:solidFill>
            <a:srgbClr val="EEEA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4402082" y="3987264"/>
            <a:ext cx="3374136" cy="15735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7917625" y="4690579"/>
            <a:ext cx="3383280" cy="166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882268" y="4690579"/>
            <a:ext cx="3383280" cy="166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/>
          <p:cNvSpPr>
            <a:spLocks noChangeAspect="1"/>
          </p:cNvSpPr>
          <p:nvPr/>
        </p:nvSpPr>
        <p:spPr>
          <a:xfrm rot="5400000">
            <a:off x="8652489" y="4139039"/>
            <a:ext cx="109728" cy="110975"/>
          </a:xfrm>
          <a:prstGeom prst="triangle">
            <a:avLst/>
          </a:prstGeom>
          <a:solidFill>
            <a:srgbClr val="848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Isosceles Triangle 91"/>
          <p:cNvSpPr>
            <a:spLocks noChangeAspect="1"/>
          </p:cNvSpPr>
          <p:nvPr/>
        </p:nvSpPr>
        <p:spPr>
          <a:xfrm rot="16200000" flipH="1">
            <a:off x="3436605" y="4139039"/>
            <a:ext cx="109728" cy="110975"/>
          </a:xfrm>
          <a:prstGeom prst="triangle">
            <a:avLst/>
          </a:prstGeom>
          <a:solidFill>
            <a:srgbClr val="848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7525256" y="1669815"/>
            <a:ext cx="481079" cy="2113475"/>
            <a:chOff x="8998090" y="1725307"/>
            <a:chExt cx="481079" cy="2113475"/>
          </a:xfrm>
        </p:grpSpPr>
        <p:sp>
          <p:nvSpPr>
            <p:cNvPr id="19" name="Rectangle 18"/>
            <p:cNvSpPr/>
            <p:nvPr/>
          </p:nvSpPr>
          <p:spPr>
            <a:xfrm>
              <a:off x="9053513" y="1725307"/>
              <a:ext cx="370792" cy="203418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848A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Isosceles Triangle 97"/>
            <p:cNvSpPr>
              <a:spLocks noChangeAspect="1"/>
            </p:cNvSpPr>
            <p:nvPr/>
          </p:nvSpPr>
          <p:spPr>
            <a:xfrm rot="10800000" flipH="1">
              <a:off x="9369441" y="2631425"/>
              <a:ext cx="109728" cy="110975"/>
            </a:xfrm>
            <a:prstGeom prst="triangle">
              <a:avLst/>
            </a:prstGeom>
            <a:solidFill>
              <a:srgbClr val="848A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9026669" y="1746179"/>
              <a:ext cx="206826" cy="20923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8998090" y="3762069"/>
              <a:ext cx="330823" cy="76713"/>
            </a:xfrm>
            <a:prstGeom prst="rect">
              <a:avLst/>
            </a:prstGeom>
            <a:solidFill>
              <a:srgbClr val="EEEA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Isosceles Triangle 127"/>
            <p:cNvSpPr>
              <a:spLocks noChangeAspect="1"/>
            </p:cNvSpPr>
            <p:nvPr/>
          </p:nvSpPr>
          <p:spPr>
            <a:xfrm rot="16200000">
              <a:off x="9218562" y="3704007"/>
              <a:ext cx="109728" cy="110975"/>
            </a:xfrm>
            <a:prstGeom prst="triangle">
              <a:avLst/>
            </a:prstGeom>
            <a:solidFill>
              <a:srgbClr val="848A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640080" y="1424178"/>
            <a:ext cx="33175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934661"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  <a:lvl2pPr marL="467331" defTabSz="934661">
              <a:defRPr sz="1839"/>
            </a:lvl2pPr>
            <a:lvl3pPr marL="934661" defTabSz="934661">
              <a:defRPr sz="1839"/>
            </a:lvl3pPr>
            <a:lvl4pPr marL="1401992" defTabSz="934661">
              <a:defRPr sz="1839"/>
            </a:lvl4pPr>
            <a:lvl5pPr marL="1869323" defTabSz="934661">
              <a:defRPr sz="1839"/>
            </a:lvl5pPr>
            <a:lvl6pPr marL="2336653" defTabSz="934661">
              <a:defRPr sz="1839"/>
            </a:lvl6pPr>
            <a:lvl7pPr marL="2803983" defTabSz="934661">
              <a:defRPr sz="1839"/>
            </a:lvl7pPr>
            <a:lvl8pPr marL="3271314" defTabSz="934661">
              <a:defRPr sz="1839"/>
            </a:lvl8pPr>
            <a:lvl9pPr marL="3738644" defTabSz="934661">
              <a:defRPr sz="1839"/>
            </a:lvl9pPr>
          </a:lstStyle>
          <a:p>
            <a:r>
              <a:rPr lang="en-US" dirty="0"/>
              <a:t>Here is a sample local partnership governance structure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40080" y="2105025"/>
            <a:ext cx="3317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D31145"/>
                </a:solidFill>
                <a:latin typeface="AIA Everest" panose="00000500000000000000" pitchFamily="50" charset="0"/>
                <a:cs typeface="AIA" panose="02000506000000020004" pitchFamily="2" charset="-34"/>
              </a:rPr>
              <a:t>Click each party to learn more about their roles and responsibilities.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40456" y="880865"/>
            <a:ext cx="11909921" cy="457200"/>
            <a:chOff x="140456" y="880865"/>
            <a:chExt cx="11909921" cy="457200"/>
          </a:xfrm>
        </p:grpSpPr>
        <p:sp>
          <p:nvSpPr>
            <p:cNvPr id="58" name="Rectangle 57"/>
            <p:cNvSpPr>
              <a:spLocks noChangeAspect="1"/>
            </p:cNvSpPr>
            <p:nvPr/>
          </p:nvSpPr>
          <p:spPr>
            <a:xfrm>
              <a:off x="140456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175" y="978382"/>
              <a:ext cx="263375" cy="263375"/>
            </a:xfrm>
            <a:prstGeom prst="rect">
              <a:avLst/>
            </a:prstGeom>
          </p:spPr>
        </p:pic>
        <p:sp>
          <p:nvSpPr>
            <p:cNvPr id="61" name="Rectangle 60"/>
            <p:cNvSpPr>
              <a:spLocks/>
            </p:cNvSpPr>
            <p:nvPr/>
          </p:nvSpPr>
          <p:spPr>
            <a:xfrm>
              <a:off x="11066691" y="880865"/>
              <a:ext cx="457200" cy="457200"/>
            </a:xfrm>
            <a:prstGeom prst="rect">
              <a:avLst/>
            </a:prstGeom>
            <a:solidFill>
              <a:srgbClr val="D31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62" name="Rectangle 61"/>
            <p:cNvSpPr>
              <a:spLocks/>
            </p:cNvSpPr>
            <p:nvPr/>
          </p:nvSpPr>
          <p:spPr>
            <a:xfrm>
              <a:off x="11593177" y="880865"/>
              <a:ext cx="457200" cy="45720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3070" y="956547"/>
              <a:ext cx="244442" cy="305837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62636" y="944948"/>
              <a:ext cx="318283" cy="329035"/>
            </a:xfrm>
            <a:prstGeom prst="rect">
              <a:avLst/>
            </a:prstGeom>
          </p:spPr>
        </p:pic>
        <p:sp>
          <p:nvSpPr>
            <p:cNvPr id="66" name="Rectangle 65"/>
            <p:cNvSpPr>
              <a:spLocks noChangeAspect="1"/>
            </p:cNvSpPr>
            <p:nvPr/>
          </p:nvSpPr>
          <p:spPr>
            <a:xfrm>
              <a:off x="11593177" y="880865"/>
              <a:ext cx="457200" cy="457200"/>
            </a:xfrm>
            <a:prstGeom prst="rect">
              <a:avLst/>
            </a:prstGeom>
            <a:solidFill>
              <a:srgbClr val="6A6A6A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</p:grpSp>
      <p:sp>
        <p:nvSpPr>
          <p:cNvPr id="57" name="Rectangle 56"/>
          <p:cNvSpPr/>
          <p:nvPr/>
        </p:nvSpPr>
        <p:spPr>
          <a:xfrm>
            <a:off x="6105579" y="2114965"/>
            <a:ext cx="1645920" cy="1234440"/>
          </a:xfrm>
          <a:prstGeom prst="rect">
            <a:avLst/>
          </a:prstGeom>
          <a:solidFill>
            <a:srgbClr val="F6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430991" y="2114965"/>
            <a:ext cx="1645920" cy="1234440"/>
          </a:xfrm>
          <a:prstGeom prst="rect">
            <a:avLst/>
          </a:prstGeom>
          <a:solidFill>
            <a:srgbClr val="D2E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430990" y="1529700"/>
            <a:ext cx="3319272" cy="283464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431146" y="1545846"/>
            <a:ext cx="3318962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LOCAL STEERING COMMITTEE (SC)</a:t>
            </a:r>
            <a:endParaRPr lang="en-US" sz="16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430991" y="1841572"/>
            <a:ext cx="1645920" cy="274320"/>
          </a:xfrm>
          <a:prstGeom prst="rect">
            <a:avLst/>
          </a:prstGeom>
          <a:solidFill>
            <a:srgbClr val="A5C9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4753959" y="1829017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1F78AD"/>
                </a:solidFill>
                <a:latin typeface="AIA Everest Condensed" panose="00000506000000000000" pitchFamily="50" charset="0"/>
              </a:rPr>
              <a:t>Bank BU</a:t>
            </a:r>
            <a:endParaRPr lang="en-US" sz="1400" dirty="0">
              <a:solidFill>
                <a:srgbClr val="1F78AD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105579" y="1841572"/>
            <a:ext cx="1645920" cy="274320"/>
          </a:xfrm>
          <a:prstGeom prst="rect">
            <a:avLst/>
          </a:prstGeom>
          <a:solidFill>
            <a:srgbClr val="ED9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6428547" y="1829017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D31145"/>
                </a:solidFill>
                <a:latin typeface="AIA Everest Condensed" panose="00000506000000000000" pitchFamily="50" charset="0"/>
              </a:rPr>
              <a:t>AIA BU</a:t>
            </a:r>
            <a:endParaRPr lang="en-US" sz="1400" dirty="0">
              <a:solidFill>
                <a:srgbClr val="D31145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50197" y="2118467"/>
            <a:ext cx="14488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Retail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Wealth </a:t>
            </a:r>
            <a:endParaRPr lang="en-US" sz="1200" dirty="0" smtClean="0">
              <a:solidFill>
                <a:srgbClr val="333D47"/>
              </a:solidFill>
              <a:latin typeface="AIA Everest Condensed" panose="00000506000000000000" pitchFamily="50" charset="0"/>
            </a:endParaRPr>
          </a:p>
          <a:p>
            <a:r>
              <a:rPr lang="en-US" sz="1200" dirty="0" smtClean="0">
                <a:solidFill>
                  <a:srgbClr val="333D47"/>
                </a:solidFill>
                <a:latin typeface="AIA Everest Condensed" panose="00000506000000000000" pitchFamily="50" charset="0"/>
              </a:rPr>
              <a:t>Management</a:t>
            </a:r>
            <a:endParaRPr lang="en-US" sz="1200" dirty="0">
              <a:solidFill>
                <a:srgbClr val="333D47"/>
              </a:solidFill>
              <a:latin typeface="AIA Everest Condensed" panose="00000506000000000000" pitchFamily="50" charset="0"/>
            </a:endParaRP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</a:t>
            </a:r>
            <a:r>
              <a:rPr lang="en-US" sz="1200" dirty="0" err="1">
                <a:solidFill>
                  <a:srgbClr val="333D47"/>
                </a:solidFill>
                <a:latin typeface="AIA Everest Condensed" panose="00000506000000000000" pitchFamily="50" charset="0"/>
              </a:rPr>
              <a:t>Bancassurance</a:t>
            </a:r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 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Product Head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Banca team </a:t>
            </a:r>
            <a:r>
              <a:rPr lang="en-US" sz="1200" dirty="0" smtClean="0">
                <a:solidFill>
                  <a:srgbClr val="333D47"/>
                </a:solidFill>
                <a:latin typeface="AIA Everest Condensed" panose="00000506000000000000" pitchFamily="50" charset="0"/>
              </a:rPr>
              <a:t>Rep</a:t>
            </a:r>
            <a:endParaRPr lang="en-US" sz="1200" dirty="0">
              <a:solidFill>
                <a:srgbClr val="333D47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127176" y="2118467"/>
            <a:ext cx="14328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CEO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CPDO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CPO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</a:t>
            </a:r>
            <a:r>
              <a:rPr lang="en-US" sz="1200" dirty="0" err="1">
                <a:solidFill>
                  <a:srgbClr val="333D47"/>
                </a:solidFill>
                <a:latin typeface="AIA Everest Condensed" panose="00000506000000000000" pitchFamily="50" charset="0"/>
              </a:rPr>
              <a:t>Bancassurance</a:t>
            </a:r>
            <a:endParaRPr lang="en-US" sz="1200" dirty="0">
              <a:solidFill>
                <a:srgbClr val="333D47"/>
              </a:solidFill>
              <a:latin typeface="AIA Everest Condensed" panose="00000506000000000000" pitchFamily="50" charset="0"/>
            </a:endParaRP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Sales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Banca team Rep</a:t>
            </a:r>
          </a:p>
        </p:txBody>
      </p:sp>
      <p:sp>
        <p:nvSpPr>
          <p:cNvPr id="99" name="Rectangle 98"/>
          <p:cNvSpPr/>
          <p:nvPr/>
        </p:nvSpPr>
        <p:spPr>
          <a:xfrm>
            <a:off x="9626760" y="5591166"/>
            <a:ext cx="1645920" cy="731520"/>
          </a:xfrm>
          <a:prstGeom prst="rect">
            <a:avLst/>
          </a:prstGeom>
          <a:solidFill>
            <a:srgbClr val="F6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7947322" y="5591166"/>
            <a:ext cx="1645920" cy="731520"/>
          </a:xfrm>
          <a:prstGeom prst="rect">
            <a:avLst/>
          </a:prstGeom>
          <a:solidFill>
            <a:srgbClr val="D2E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7947320" y="4718683"/>
            <a:ext cx="3319272" cy="566928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/>
          <p:cNvSpPr txBox="1"/>
          <p:nvPr/>
        </p:nvSpPr>
        <p:spPr>
          <a:xfrm>
            <a:off x="7807084" y="4769528"/>
            <a:ext cx="3598816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FUNCTIONAL COMMITTEES</a:t>
            </a:r>
            <a:b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(PRODUCT, MARKETING, DIGITAL, OPERATIONS)</a:t>
            </a:r>
            <a:endParaRPr lang="en-US" sz="16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7947322" y="5317773"/>
            <a:ext cx="1645920" cy="274320"/>
          </a:xfrm>
          <a:prstGeom prst="rect">
            <a:avLst/>
          </a:prstGeom>
          <a:solidFill>
            <a:srgbClr val="A5C9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/>
          <p:cNvSpPr txBox="1"/>
          <p:nvPr/>
        </p:nvSpPr>
        <p:spPr>
          <a:xfrm>
            <a:off x="8270290" y="5305218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1F78AD"/>
                </a:solidFill>
                <a:latin typeface="AIA Everest Condensed" panose="00000506000000000000" pitchFamily="50" charset="0"/>
              </a:rPr>
              <a:t>Bank BU</a:t>
            </a:r>
            <a:endParaRPr lang="en-US" sz="1400" dirty="0">
              <a:solidFill>
                <a:srgbClr val="1F78AD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9626760" y="5317773"/>
            <a:ext cx="1645920" cy="274320"/>
          </a:xfrm>
          <a:prstGeom prst="rect">
            <a:avLst/>
          </a:prstGeom>
          <a:solidFill>
            <a:srgbClr val="ED9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TextBox 105"/>
          <p:cNvSpPr txBox="1"/>
          <p:nvPr/>
        </p:nvSpPr>
        <p:spPr>
          <a:xfrm>
            <a:off x="9949728" y="5305218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D31145"/>
                </a:solidFill>
                <a:latin typeface="AIA Everest Condensed" panose="00000506000000000000" pitchFamily="50" charset="0"/>
              </a:rPr>
              <a:t>AIA BU</a:t>
            </a:r>
            <a:endParaRPr lang="en-US" sz="1400" dirty="0">
              <a:solidFill>
                <a:srgbClr val="D31145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966528" y="5594668"/>
            <a:ext cx="1603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Function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Functional representatives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9648357" y="5594668"/>
            <a:ext cx="1656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Head of Function</a:t>
            </a:r>
          </a:p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Functional representatives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2587196" y="5591166"/>
            <a:ext cx="1645920" cy="731520"/>
          </a:xfrm>
          <a:prstGeom prst="rect">
            <a:avLst/>
          </a:prstGeom>
          <a:solidFill>
            <a:srgbClr val="F6CF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910689" y="5591166"/>
            <a:ext cx="1645920" cy="731520"/>
          </a:xfrm>
          <a:prstGeom prst="rect">
            <a:avLst/>
          </a:prstGeom>
          <a:solidFill>
            <a:srgbClr val="D2E4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910688" y="4718683"/>
            <a:ext cx="3319272" cy="566928"/>
          </a:xfrm>
          <a:prstGeom prst="rect">
            <a:avLst/>
          </a:prstGeom>
          <a:solidFill>
            <a:srgbClr val="D31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/>
          <p:cNvSpPr txBox="1"/>
          <p:nvPr/>
        </p:nvSpPr>
        <p:spPr>
          <a:xfrm>
            <a:off x="910844" y="4772229"/>
            <a:ext cx="331896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WORKING GROUPS </a:t>
            </a:r>
            <a:b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(PROJECT-BY-PROJECT BASIS)</a:t>
            </a:r>
            <a:endParaRPr lang="en-US" sz="16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910689" y="5317773"/>
            <a:ext cx="1645920" cy="274320"/>
          </a:xfrm>
          <a:prstGeom prst="rect">
            <a:avLst/>
          </a:prstGeom>
          <a:solidFill>
            <a:srgbClr val="A5C9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/>
          <p:cNvSpPr txBox="1"/>
          <p:nvPr/>
        </p:nvSpPr>
        <p:spPr>
          <a:xfrm>
            <a:off x="1233657" y="5305218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1F78AD"/>
                </a:solidFill>
                <a:latin typeface="AIA Everest Condensed" panose="00000506000000000000" pitchFamily="50" charset="0"/>
              </a:rPr>
              <a:t>Bank BU</a:t>
            </a:r>
            <a:endParaRPr lang="en-US" sz="1400" dirty="0">
              <a:solidFill>
                <a:srgbClr val="1F78AD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2587196" y="5317773"/>
            <a:ext cx="1645920" cy="274320"/>
          </a:xfrm>
          <a:prstGeom prst="rect">
            <a:avLst/>
          </a:prstGeom>
          <a:solidFill>
            <a:srgbClr val="ED9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2910164" y="5305218"/>
            <a:ext cx="999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D31145"/>
                </a:solidFill>
                <a:latin typeface="AIA Everest Condensed" panose="00000506000000000000" pitchFamily="50" charset="0"/>
              </a:rPr>
              <a:t>AIA BU</a:t>
            </a:r>
            <a:endParaRPr lang="en-US" sz="1400" dirty="0">
              <a:solidFill>
                <a:srgbClr val="D31145"/>
              </a:solidFill>
              <a:latin typeface="AIA Everest Condensed" panose="00000506000000000000" pitchFamily="50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929895" y="5594668"/>
            <a:ext cx="1448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As decided by local Working committee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608793" y="5594668"/>
            <a:ext cx="1432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33D47"/>
                </a:solidFill>
                <a:latin typeface="AIA Everest Condensed" panose="00000506000000000000" pitchFamily="50" charset="0"/>
              </a:rPr>
              <a:t>As decided by local Working committee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7580679" y="6534531"/>
            <a:ext cx="440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934661">
              <a:defRPr sz="1600">
                <a:solidFill>
                  <a:srgbClr val="333D47"/>
                </a:solidFill>
                <a:latin typeface="AIA Everest" panose="00000500000000000000" pitchFamily="2" charset="0"/>
              </a:defRPr>
            </a:lvl1pPr>
            <a:lvl2pPr marL="467331" defTabSz="934661">
              <a:defRPr sz="1839"/>
            </a:lvl2pPr>
            <a:lvl3pPr marL="934661" defTabSz="934661">
              <a:defRPr sz="1839"/>
            </a:lvl3pPr>
            <a:lvl4pPr marL="1401992" defTabSz="934661">
              <a:defRPr sz="1839"/>
            </a:lvl4pPr>
            <a:lvl5pPr marL="1869323" defTabSz="934661">
              <a:defRPr sz="1839"/>
            </a:lvl5pPr>
            <a:lvl6pPr marL="2336653" defTabSz="934661">
              <a:defRPr sz="1839"/>
            </a:lvl6pPr>
            <a:lvl7pPr marL="2803983" defTabSz="934661">
              <a:defRPr sz="1839"/>
            </a:lvl7pPr>
            <a:lvl8pPr marL="3271314" defTabSz="934661">
              <a:defRPr sz="1839"/>
            </a:lvl8pPr>
            <a:lvl9pPr marL="3738644" defTabSz="934661">
              <a:defRPr sz="1839"/>
            </a:lvl9pPr>
          </a:lstStyle>
          <a:p>
            <a:r>
              <a:rPr lang="en-US" sz="1200" i="1" dirty="0"/>
              <a:t>Refer to the Playbook to view more partnership structures.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1310990" y="1032746"/>
            <a:ext cx="95700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200">
                <a:solidFill>
                  <a:srgbClr val="2B343D"/>
                </a:solidFill>
                <a:latin typeface="AIA Everest Condensed Medium" panose="00000606000000000000" pitchFamily="2" charset="0"/>
                <a:cs typeface="AIA" panose="02000506000000020004" pitchFamily="2" charset="-34"/>
              </a:defRPr>
            </a:lvl1pPr>
          </a:lstStyle>
          <a:p>
            <a:r>
              <a:rPr lang="en-US" dirty="0">
                <a:solidFill>
                  <a:srgbClr val="333D47"/>
                </a:solidFill>
              </a:rPr>
              <a:t>PARTNERSHIP STRUCTURE – EXAMPLE </a:t>
            </a:r>
          </a:p>
        </p:txBody>
      </p:sp>
      <p:sp>
        <p:nvSpPr>
          <p:cNvPr id="126" name="Isosceles Triangle 125"/>
          <p:cNvSpPr>
            <a:spLocks noChangeAspect="1"/>
          </p:cNvSpPr>
          <p:nvPr/>
        </p:nvSpPr>
        <p:spPr>
          <a:xfrm rot="10800000">
            <a:off x="9569769" y="4611259"/>
            <a:ext cx="109728" cy="110975"/>
          </a:xfrm>
          <a:prstGeom prst="triangle">
            <a:avLst/>
          </a:prstGeom>
          <a:solidFill>
            <a:srgbClr val="848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Isosceles Triangle 126"/>
          <p:cNvSpPr>
            <a:spLocks noChangeAspect="1"/>
          </p:cNvSpPr>
          <p:nvPr/>
        </p:nvSpPr>
        <p:spPr>
          <a:xfrm rot="10800000">
            <a:off x="2510803" y="4611260"/>
            <a:ext cx="109728" cy="110975"/>
          </a:xfrm>
          <a:prstGeom prst="triangle">
            <a:avLst/>
          </a:prstGeom>
          <a:solidFill>
            <a:srgbClr val="848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5" name="Group 144"/>
          <p:cNvGrpSpPr/>
          <p:nvPr/>
        </p:nvGrpSpPr>
        <p:grpSpPr>
          <a:xfrm>
            <a:off x="5638800" y="6473006"/>
            <a:ext cx="923925" cy="323165"/>
            <a:chOff x="5638800" y="6473006"/>
            <a:chExt cx="923925" cy="323165"/>
          </a:xfrm>
        </p:grpSpPr>
        <p:sp>
          <p:nvSpPr>
            <p:cNvPr id="146" name="Rounded Rectangle 145"/>
            <p:cNvSpPr/>
            <p:nvPr/>
          </p:nvSpPr>
          <p:spPr>
            <a:xfrm>
              <a:off x="5638800" y="6541294"/>
              <a:ext cx="923925" cy="2476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7" name="Group 146"/>
            <p:cNvGrpSpPr/>
            <p:nvPr/>
          </p:nvGrpSpPr>
          <p:grpSpPr>
            <a:xfrm>
              <a:off x="5675177" y="6473006"/>
              <a:ext cx="841647" cy="323165"/>
              <a:chOff x="6174243" y="6473006"/>
              <a:chExt cx="841647" cy="323165"/>
            </a:xfrm>
          </p:grpSpPr>
          <p:grpSp>
            <p:nvGrpSpPr>
              <p:cNvPr id="148" name="Group 147"/>
              <p:cNvGrpSpPr/>
              <p:nvPr/>
            </p:nvGrpSpPr>
            <p:grpSpPr>
              <a:xfrm>
                <a:off x="6833010" y="6570694"/>
                <a:ext cx="182880" cy="182880"/>
                <a:chOff x="5794754" y="6385951"/>
                <a:chExt cx="596348" cy="598867"/>
              </a:xfrm>
            </p:grpSpPr>
            <p:sp>
              <p:nvSpPr>
                <p:cNvPr id="155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85951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6A6A6A"/>
                </a:solidFill>
                <a:ln w="12700">
                  <a:solidFill>
                    <a:srgbClr val="D6D8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156" name="Group 155"/>
                <p:cNvGrpSpPr/>
                <p:nvPr/>
              </p:nvGrpSpPr>
              <p:grpSpPr>
                <a:xfrm>
                  <a:off x="5946646" y="6625274"/>
                  <a:ext cx="298708" cy="149354"/>
                  <a:chOff x="9820952" y="3104564"/>
                  <a:chExt cx="274321" cy="137160"/>
                </a:xfrm>
              </p:grpSpPr>
              <p:cxnSp>
                <p:nvCxnSpPr>
                  <p:cNvPr id="157" name="Straight Connector 156"/>
                  <p:cNvCxnSpPr/>
                  <p:nvPr/>
                </p:nvCxnSpPr>
                <p:spPr>
                  <a:xfrm>
                    <a:off x="9820952" y="3104564"/>
                    <a:ext cx="134340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Straight Connector 157"/>
                  <p:cNvCxnSpPr/>
                  <p:nvPr/>
                </p:nvCxnSpPr>
                <p:spPr>
                  <a:xfrm flipH="1">
                    <a:off x="9958112" y="310456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rgbClr val="ADB1B5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49" name="Group 148"/>
              <p:cNvGrpSpPr/>
              <p:nvPr/>
            </p:nvGrpSpPr>
            <p:grpSpPr>
              <a:xfrm rot="10800000">
                <a:off x="6174243" y="6569734"/>
                <a:ext cx="182880" cy="182880"/>
                <a:chOff x="5794754" y="6354763"/>
                <a:chExt cx="596348" cy="598867"/>
              </a:xfrm>
            </p:grpSpPr>
            <p:sp>
              <p:nvSpPr>
                <p:cNvPr id="151" name="Rectangle: Rounded Corners 5">
                  <a:extLst>
                    <a:ext uri="{FF2B5EF4-FFF2-40B4-BE49-F238E27FC236}">
                      <a16:creationId xmlns:a16="http://schemas.microsoft.com/office/drawing/2014/main" id="{1B272CD4-2BA4-44A1-A95D-B69D6DA434D8}"/>
                    </a:ext>
                  </a:extLst>
                </p:cNvPr>
                <p:cNvSpPr/>
                <p:nvPr/>
              </p:nvSpPr>
              <p:spPr>
                <a:xfrm>
                  <a:off x="5794754" y="6354763"/>
                  <a:ext cx="596348" cy="5988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31145"/>
                </a:solidFill>
                <a:ln w="12700">
                  <a:solidFill>
                    <a:srgbClr val="E5708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grpSp>
              <p:nvGrpSpPr>
                <p:cNvPr id="152" name="Group 151"/>
                <p:cNvGrpSpPr/>
                <p:nvPr/>
              </p:nvGrpSpPr>
              <p:grpSpPr>
                <a:xfrm>
                  <a:off x="5946646" y="6594086"/>
                  <a:ext cx="298708" cy="149354"/>
                  <a:chOff x="9820952" y="3075924"/>
                  <a:chExt cx="274321" cy="137160"/>
                </a:xfrm>
              </p:grpSpPr>
              <p:cxnSp>
                <p:nvCxnSpPr>
                  <p:cNvPr id="153" name="Straight Connector 152"/>
                  <p:cNvCxnSpPr/>
                  <p:nvPr/>
                </p:nvCxnSpPr>
                <p:spPr>
                  <a:xfrm>
                    <a:off x="9820952" y="3075924"/>
                    <a:ext cx="134339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Straight Connector 153"/>
                  <p:cNvCxnSpPr/>
                  <p:nvPr/>
                </p:nvCxnSpPr>
                <p:spPr>
                  <a:xfrm flipH="1">
                    <a:off x="9958112" y="3075924"/>
                    <a:ext cx="137161" cy="137160"/>
                  </a:xfrm>
                  <a:prstGeom prst="line">
                    <a:avLst/>
                  </a:prstGeom>
                  <a:ln w="1905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50" name="TextBox 149"/>
              <p:cNvSpPr txBox="1"/>
              <p:nvPr/>
            </p:nvSpPr>
            <p:spPr>
              <a:xfrm>
                <a:off x="6311237" y="6473006"/>
                <a:ext cx="57361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defRPr sz="2000">
                    <a:solidFill>
                      <a:srgbClr val="333D47"/>
                    </a:solidFill>
                    <a:latin typeface="AIA Everest Condensed" panose="00000506000000000000" pitchFamily="50" charset="0"/>
                    <a:cs typeface="Arial" panose="020B0604020202020204" pitchFamily="34" charset="0"/>
                  </a:defRPr>
                </a:lvl1pPr>
              </a:lstStyle>
              <a:p>
                <a:pPr algn="ctr">
                  <a:lnSpc>
                    <a:spcPts val="2000"/>
                  </a:lnSpc>
                </a:pPr>
                <a:r>
                  <a:rPr lang="en-US" altLang="en-US" sz="1200" dirty="0" smtClean="0">
                    <a:solidFill>
                      <a:srgbClr val="6A6A6A"/>
                    </a:solidFill>
                    <a:latin typeface="AIA Everest" panose="00000500000000000000" pitchFamily="2" charset="0"/>
                  </a:rPr>
                  <a:t>3 of 3</a:t>
                </a:r>
                <a:endParaRPr lang="en-US" altLang="en-US" sz="1200" dirty="0">
                  <a:solidFill>
                    <a:srgbClr val="6A6A6A"/>
                  </a:solidFill>
                  <a:latin typeface="AIA Everest" panose="00000500000000000000" pitchFamily="2" charset="0"/>
                </a:endParaRPr>
              </a:p>
            </p:txBody>
          </p:sp>
        </p:grpSp>
      </p:grpSp>
      <p:grpSp>
        <p:nvGrpSpPr>
          <p:cNvPr id="86" name="Group 85"/>
          <p:cNvGrpSpPr/>
          <p:nvPr/>
        </p:nvGrpSpPr>
        <p:grpSpPr>
          <a:xfrm>
            <a:off x="7802677" y="3429284"/>
            <a:ext cx="3644789" cy="772725"/>
            <a:chOff x="7731241" y="1390174"/>
            <a:chExt cx="3644789" cy="772725"/>
          </a:xfrm>
        </p:grpSpPr>
        <p:sp>
          <p:nvSpPr>
            <p:cNvPr id="87" name="Rectangle 86"/>
            <p:cNvSpPr/>
            <p:nvPr/>
          </p:nvSpPr>
          <p:spPr>
            <a:xfrm rot="2700000">
              <a:off x="7731241" y="1549066"/>
              <a:ext cx="234087" cy="234087"/>
            </a:xfrm>
            <a:prstGeom prst="rect">
              <a:avLst/>
            </a:prstGeom>
            <a:solidFill>
              <a:srgbClr val="333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7848890" y="1390174"/>
              <a:ext cx="3527140" cy="772725"/>
            </a:xfrm>
            <a:prstGeom prst="rect">
              <a:avLst/>
            </a:prstGeom>
            <a:solidFill>
              <a:srgbClr val="333D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2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7981689" y="1462904"/>
              <a:ext cx="311975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AIA Everest" panose="00000500000000000000" pitchFamily="50" charset="0"/>
                  <a:cs typeface="AIA" panose="02000506000000020004" pitchFamily="2" charset="-34"/>
                </a:rPr>
                <a:t>Drives sales performance and ensures delivery of business plan</a:t>
              </a: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4428583" y="3998102"/>
            <a:ext cx="3321444" cy="1532760"/>
            <a:chOff x="4332331" y="3998102"/>
            <a:chExt cx="3321444" cy="1532760"/>
          </a:xfrm>
        </p:grpSpPr>
        <p:sp>
          <p:nvSpPr>
            <p:cNvPr id="120" name="Rectangle 119"/>
            <p:cNvSpPr/>
            <p:nvPr/>
          </p:nvSpPr>
          <p:spPr>
            <a:xfrm>
              <a:off x="6007855" y="4616462"/>
              <a:ext cx="1645920" cy="914400"/>
            </a:xfrm>
            <a:prstGeom prst="rect">
              <a:avLst/>
            </a:prstGeom>
            <a:solidFill>
              <a:srgbClr val="F6CF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4332332" y="4616462"/>
              <a:ext cx="1645920" cy="914400"/>
            </a:xfrm>
            <a:prstGeom prst="rect">
              <a:avLst/>
            </a:prstGeom>
            <a:solidFill>
              <a:srgbClr val="D2E4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4332331" y="4016481"/>
              <a:ext cx="3319272" cy="292608"/>
            </a:xfrm>
            <a:prstGeom prst="rect">
              <a:avLst/>
            </a:prstGeom>
            <a:solidFill>
              <a:srgbClr val="FEAC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4628389" y="3998102"/>
              <a:ext cx="27271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LOCAL WORKING COMMITTEE</a:t>
              </a:r>
              <a:endParaRPr lang="en-US" sz="1600" dirty="0">
                <a:solidFill>
                  <a:srgbClr val="333D47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4332332" y="4343069"/>
              <a:ext cx="1645920" cy="274320"/>
            </a:xfrm>
            <a:prstGeom prst="rect">
              <a:avLst/>
            </a:prstGeom>
            <a:solidFill>
              <a:srgbClr val="A5C9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4655300" y="4330514"/>
              <a:ext cx="9999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1F78AD"/>
                  </a:solidFill>
                  <a:latin typeface="AIA Everest Condensed" panose="00000506000000000000" pitchFamily="50" charset="0"/>
                </a:rPr>
                <a:t>Bank BU</a:t>
              </a:r>
              <a:endParaRPr lang="en-US" sz="1400" dirty="0">
                <a:solidFill>
                  <a:srgbClr val="1F78AD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6007855" y="4343069"/>
              <a:ext cx="1645920" cy="274320"/>
            </a:xfrm>
            <a:prstGeom prst="rect">
              <a:avLst/>
            </a:prstGeom>
            <a:solidFill>
              <a:srgbClr val="ED9F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6330823" y="4330514"/>
              <a:ext cx="9999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D31145"/>
                  </a:solidFill>
                  <a:latin typeface="AIA Everest Condensed" panose="00000506000000000000" pitchFamily="50" charset="0"/>
                </a:rPr>
                <a:t>AIA BU</a:t>
              </a:r>
              <a:endParaRPr lang="en-US" sz="1400" dirty="0">
                <a:solidFill>
                  <a:srgbClr val="D31145"/>
                </a:solidFill>
                <a:latin typeface="AIA Everest Condensed" panose="00000506000000000000" pitchFamily="50" charset="0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4351538" y="4619964"/>
              <a:ext cx="14488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Partnership</a:t>
              </a:r>
            </a:p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Sales </a:t>
              </a:r>
            </a:p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Functions</a:t>
              </a:r>
              <a:b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</a:br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(as needed)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6026040" y="4619964"/>
              <a:ext cx="14328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Partnership</a:t>
              </a:r>
            </a:p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Sales</a:t>
              </a:r>
            </a:p>
            <a:p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Head of Functions</a:t>
              </a:r>
              <a:b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</a:br>
              <a:r>
                <a:rPr lang="en-US" sz="1200" dirty="0">
                  <a:solidFill>
                    <a:srgbClr val="333D47"/>
                  </a:solidFill>
                  <a:latin typeface="AIA Everest Condensed" panose="00000506000000000000" pitchFamily="50" charset="0"/>
                </a:rPr>
                <a:t>(as needed)</a:t>
              </a:r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6034169" y="3819708"/>
            <a:ext cx="109728" cy="195640"/>
            <a:chOff x="6034169" y="3819708"/>
            <a:chExt cx="109728" cy="195640"/>
          </a:xfrm>
        </p:grpSpPr>
        <p:cxnSp>
          <p:nvCxnSpPr>
            <p:cNvPr id="138" name="Straight Connector 137"/>
            <p:cNvCxnSpPr/>
            <p:nvPr/>
          </p:nvCxnSpPr>
          <p:spPr>
            <a:xfrm>
              <a:off x="6088650" y="3819708"/>
              <a:ext cx="764" cy="84665"/>
            </a:xfrm>
            <a:prstGeom prst="line">
              <a:avLst/>
            </a:prstGeom>
            <a:ln w="12700">
              <a:solidFill>
                <a:srgbClr val="848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Isosceles Triangle 138"/>
            <p:cNvSpPr>
              <a:spLocks noChangeAspect="1"/>
            </p:cNvSpPr>
            <p:nvPr/>
          </p:nvSpPr>
          <p:spPr>
            <a:xfrm rot="10800000" flipH="1">
              <a:off x="6034169" y="3904373"/>
              <a:ext cx="109728" cy="110975"/>
            </a:xfrm>
            <a:prstGeom prst="triangle">
              <a:avLst/>
            </a:prstGeom>
            <a:solidFill>
              <a:srgbClr val="848A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6" name="Rectangle 95"/>
          <p:cNvSpPr/>
          <p:nvPr/>
        </p:nvSpPr>
        <p:spPr>
          <a:xfrm>
            <a:off x="4428739" y="3555107"/>
            <a:ext cx="3319272" cy="283464"/>
          </a:xfrm>
          <a:prstGeom prst="rect">
            <a:avLst/>
          </a:prstGeom>
          <a:solidFill>
            <a:srgbClr val="858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4428895" y="3567776"/>
            <a:ext cx="3318962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dirty="0" smtClean="0">
                <a:solidFill>
                  <a:schemeClr val="bg1"/>
                </a:solidFill>
                <a:latin typeface="AIA Everest Condensed" panose="00000506000000000000" pitchFamily="50" charset="0"/>
              </a:rPr>
              <a:t>LOCAL WORKING LEVEL</a:t>
            </a:r>
            <a:endParaRPr lang="en-US" sz="1600" dirty="0">
              <a:solidFill>
                <a:schemeClr val="bg1"/>
              </a:solidFill>
              <a:latin typeface="AIA Everest Condensed" panose="00000506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4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5899</TotalTime>
  <Words>1061</Words>
  <Application>Microsoft Office PowerPoint</Application>
  <PresentationFormat>Widescreen</PresentationFormat>
  <Paragraphs>272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AIA</vt:lpstr>
      <vt:lpstr>AIA Everest</vt:lpstr>
      <vt:lpstr>AIA Everest Condensed</vt:lpstr>
      <vt:lpstr>AIA Everest Condensed Medium</vt:lpstr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Shailesh Trimbakar</dc:creator>
  <cp:lastModifiedBy>Girish Chonkar</cp:lastModifiedBy>
  <cp:revision>532</cp:revision>
  <dcterms:created xsi:type="dcterms:W3CDTF">2020-09-24T11:41:06Z</dcterms:created>
  <dcterms:modified xsi:type="dcterms:W3CDTF">2022-11-02T15:17:22Z</dcterms:modified>
</cp:coreProperties>
</file>