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0" r:id="rId1"/>
  </p:sldMasterIdLst>
  <p:notesMasterIdLst>
    <p:notesMasterId r:id="rId12"/>
  </p:notesMasterIdLst>
  <p:sldIdLst>
    <p:sldId id="271" r:id="rId2"/>
    <p:sldId id="268" r:id="rId3"/>
    <p:sldId id="270" r:id="rId4"/>
    <p:sldId id="272" r:id="rId5"/>
    <p:sldId id="273" r:id="rId6"/>
    <p:sldId id="280" r:id="rId7"/>
    <p:sldId id="275" r:id="rId8"/>
    <p:sldId id="276" r:id="rId9"/>
    <p:sldId id="277" r:id="rId10"/>
    <p:sldId id="278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1pPr>
    <a:lvl2pPr marL="467331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2pPr>
    <a:lvl3pPr marL="934661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3pPr>
    <a:lvl4pPr marL="1401992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4pPr>
    <a:lvl5pPr marL="1869323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5pPr>
    <a:lvl6pPr marL="2336653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6pPr>
    <a:lvl7pPr marL="2803983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7pPr>
    <a:lvl8pPr marL="3271314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8pPr>
    <a:lvl9pPr marL="3738644" algn="l" defTabSz="934661" rtl="0" eaLnBrk="1" latinLnBrk="0" hangingPunct="1">
      <a:defRPr sz="18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 userDrawn="1">
          <p15:clr>
            <a:srgbClr val="A4A3A4"/>
          </p15:clr>
        </p15:guide>
        <p15:guide id="2" pos="168" userDrawn="1">
          <p15:clr>
            <a:srgbClr val="A4A3A4"/>
          </p15:clr>
        </p15:guide>
        <p15:guide id="3" orient="horz" pos="3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D47"/>
    <a:srgbClr val="E5708F"/>
    <a:srgbClr val="FF9CA3"/>
    <a:srgbClr val="D31145"/>
    <a:srgbClr val="FF7A85"/>
    <a:srgbClr val="858585"/>
    <a:srgbClr val="1F78AD"/>
    <a:srgbClr val="D2E4EF"/>
    <a:srgbClr val="D6D8DA"/>
    <a:srgbClr val="D5BF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384"/>
      </p:cViewPr>
      <p:guideLst>
        <p:guide orient="horz" pos="1680"/>
        <p:guide pos="168"/>
        <p:guide orient="horz" pos="369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9D3EB-E59D-406D-9CD9-98CAEA084A2C}" type="datetimeFigureOut">
              <a:rPr lang="en-IN" smtClean="0"/>
              <a:t>21-02-2023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D085D-C6AF-457C-A06A-09302986F0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323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1pPr>
    <a:lvl2pPr marL="498805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2pPr>
    <a:lvl3pPr marL="997610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3pPr>
    <a:lvl4pPr marL="1496416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4pPr>
    <a:lvl5pPr marL="1995221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5pPr>
    <a:lvl6pPr marL="2494026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6pPr>
    <a:lvl7pPr marL="2992831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7pPr>
    <a:lvl8pPr marL="3491636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8pPr>
    <a:lvl9pPr marL="3990442" algn="l" defTabSz="997610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7038521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dirty="0"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7038521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7038521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7096579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dirty="0"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7096579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7096579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2000" cy="8825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70731" y="86115"/>
            <a:ext cx="426091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800" dirty="0" smtClean="0">
                <a:solidFill>
                  <a:schemeClr val="bg1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NEW BUSINESS DEVELOPMENT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40871" y="6912849"/>
            <a:ext cx="11718484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B343D"/>
                </a:solidFill>
                <a:latin typeface="AIA Everest" panose="00000500000000000000" pitchFamily="50" charset="0"/>
                <a:cs typeface="AIA" panose="02000506000000020004" pitchFamily="2" charset="-34"/>
              </a:defRPr>
            </a:lvl1pPr>
          </a:lstStyle>
          <a:p>
            <a:pPr algn="ctr"/>
            <a:r>
              <a:rPr lang="en-US" sz="1089" dirty="0" smtClean="0">
                <a:solidFill>
                  <a:schemeClr val="bg1">
                    <a:lumMod val="65000"/>
                  </a:schemeClr>
                </a:solidFill>
              </a:rPr>
              <a:t>Baseline text</a:t>
            </a:r>
            <a:endParaRPr lang="en-IN" sz="1089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1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2000" cy="88256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227948" y="90421"/>
            <a:ext cx="354456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400" dirty="0" smtClean="0">
                <a:solidFill>
                  <a:schemeClr val="bg1"/>
                </a:solidFill>
                <a:latin typeface="AIA Everest Condensed" panose="00000506000000000000" pitchFamily="50" charset="0"/>
                <a:cs typeface="AIA" panose="02000506000000020004" pitchFamily="2" charset="-34"/>
              </a:rPr>
              <a:t>STRATEGIC ALIGNMENT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70732" y="86115"/>
            <a:ext cx="401780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800" dirty="0" smtClean="0">
                <a:solidFill>
                  <a:schemeClr val="bg1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NEW BUSINESS DEVELOPMENT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072887" y="213360"/>
            <a:ext cx="0" cy="469531"/>
          </a:xfrm>
          <a:prstGeom prst="line">
            <a:avLst/>
          </a:prstGeom>
          <a:ln>
            <a:solidFill>
              <a:srgbClr val="E57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39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7129117"/>
            <a:ext cx="2743200" cy="365125"/>
          </a:xfrm>
        </p:spPr>
        <p:txBody>
          <a:bodyPr/>
          <a:lstStyle/>
          <a:p>
            <a:fld id="{A1E0FCE5-D9B2-4C40-A938-93E926A320AD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71291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7129117"/>
            <a:ext cx="2743200" cy="365125"/>
          </a:xfrm>
        </p:spPr>
        <p:txBody>
          <a:bodyPr/>
          <a:lstStyle/>
          <a:p>
            <a:fld id="{50A273CA-E142-45CA-8DA5-5F4587CD1262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aphic 8">
            <a:extLst>
              <a:ext uri="{FF2B5EF4-FFF2-40B4-BE49-F238E27FC236}">
                <a16:creationId xmlns:a16="http://schemas.microsoft.com/office/drawing/2014/main" id="{990EA091-DAE4-2B43-8C94-0A6CB4C195C8}"/>
              </a:ext>
            </a:extLst>
          </p:cNvPr>
          <p:cNvGrpSpPr/>
          <p:nvPr userDrawn="1"/>
        </p:nvGrpSpPr>
        <p:grpSpPr>
          <a:xfrm rot="16828642">
            <a:off x="8069467" y="1743042"/>
            <a:ext cx="5682069" cy="3897297"/>
            <a:chOff x="6580800" y="-86"/>
            <a:chExt cx="6961458" cy="4774822"/>
          </a:xfrm>
          <a:solidFill>
            <a:srgbClr val="D31145"/>
          </a:solidFill>
        </p:grpSpPr>
        <p:sp>
          <p:nvSpPr>
            <p:cNvPr id="6" name="Freeform: Shape 3">
              <a:extLst>
                <a:ext uri="{FF2B5EF4-FFF2-40B4-BE49-F238E27FC236}">
                  <a16:creationId xmlns:a16="http://schemas.microsoft.com/office/drawing/2014/main" id="{E6140C86-AE1A-40BF-B098-C593C3B9086B}"/>
                </a:ext>
              </a:extLst>
            </p:cNvPr>
            <p:cNvSpPr/>
            <p:nvPr/>
          </p:nvSpPr>
          <p:spPr>
            <a:xfrm>
              <a:off x="6580800" y="934183"/>
              <a:ext cx="4414504" cy="3831181"/>
            </a:xfrm>
            <a:custGeom>
              <a:avLst/>
              <a:gdLst>
                <a:gd name="connsiteX0" fmla="*/ 149225 w 4414504"/>
                <a:gd name="connsiteY0" fmla="*/ 3688335 h 3831180"/>
                <a:gd name="connsiteX1" fmla="*/ 4424880 w 4414504"/>
                <a:gd name="connsiteY1" fmla="*/ 3046660 h 3831180"/>
                <a:gd name="connsiteX2" fmla="*/ 123568 w 4414504"/>
                <a:gd name="connsiteY2" fmla="*/ 23046 h 3831180"/>
                <a:gd name="connsiteX3" fmla="*/ 0 w 4414504"/>
                <a:gd name="connsiteY3" fmla="*/ 87214 h 3831180"/>
                <a:gd name="connsiteX4" fmla="*/ 0 w 4414504"/>
                <a:gd name="connsiteY4" fmla="*/ 3559812 h 3831180"/>
                <a:gd name="connsiteX5" fmla="*/ 74896 w 4414504"/>
                <a:gd name="connsiteY5" fmla="*/ 3841960 h 3831180"/>
                <a:gd name="connsiteX6" fmla="*/ 149225 w 4414504"/>
                <a:gd name="connsiteY6" fmla="*/ 3688335 h 38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4504" h="3831180">
                  <a:moveTo>
                    <a:pt x="149225" y="3688335"/>
                  </a:moveTo>
                  <a:lnTo>
                    <a:pt x="4424880" y="3046660"/>
                  </a:lnTo>
                  <a:lnTo>
                    <a:pt x="123568" y="23046"/>
                  </a:lnTo>
                  <a:cubicBezTo>
                    <a:pt x="55653" y="-24702"/>
                    <a:pt x="0" y="4174"/>
                    <a:pt x="0" y="87214"/>
                  </a:cubicBezTo>
                  <a:lnTo>
                    <a:pt x="0" y="3559812"/>
                  </a:lnTo>
                  <a:cubicBezTo>
                    <a:pt x="0" y="3642852"/>
                    <a:pt x="33769" y="3769866"/>
                    <a:pt x="74896" y="3841960"/>
                  </a:cubicBezTo>
                  <a:cubicBezTo>
                    <a:pt x="33769" y="3769866"/>
                    <a:pt x="67161" y="3700791"/>
                    <a:pt x="149225" y="3688335"/>
                  </a:cubicBezTo>
                  <a:close/>
                </a:path>
              </a:pathLst>
            </a:custGeom>
            <a:solidFill>
              <a:srgbClr val="D31145">
                <a:lumMod val="60000"/>
                <a:lumOff val="4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id="{7363D639-3D33-4E15-B0F4-78BCFF540D05}"/>
                </a:ext>
              </a:extLst>
            </p:cNvPr>
            <p:cNvSpPr/>
            <p:nvPr/>
          </p:nvSpPr>
          <p:spPr>
            <a:xfrm>
              <a:off x="6629740" y="-86"/>
              <a:ext cx="5810544" cy="4774822"/>
            </a:xfrm>
            <a:custGeom>
              <a:avLst/>
              <a:gdLst>
                <a:gd name="connsiteX0" fmla="*/ 100285 w 5810543"/>
                <a:gd name="connsiteY0" fmla="*/ 4622605 h 4774821"/>
                <a:gd name="connsiteX1" fmla="*/ 5827067 w 5810543"/>
                <a:gd name="connsiteY1" fmla="*/ 3763325 h 4774821"/>
                <a:gd name="connsiteX2" fmla="*/ 3796772 w 5810543"/>
                <a:gd name="connsiteY2" fmla="*/ 59158 h 4774821"/>
                <a:gd name="connsiteX3" fmla="*/ 3630002 w 5810543"/>
                <a:gd name="connsiteY3" fmla="*/ 44626 h 4774821"/>
                <a:gd name="connsiteX4" fmla="*/ 45387 w 5810543"/>
                <a:gd name="connsiteY4" fmla="*/ 4527108 h 4774821"/>
                <a:gd name="connsiteX5" fmla="*/ 25955 w 5810543"/>
                <a:gd name="connsiteY5" fmla="*/ 4776041 h 4774821"/>
                <a:gd name="connsiteX6" fmla="*/ 100285 w 5810543"/>
                <a:gd name="connsiteY6" fmla="*/ 4622605 h 477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543" h="4774821">
                  <a:moveTo>
                    <a:pt x="100285" y="4622605"/>
                  </a:moveTo>
                  <a:lnTo>
                    <a:pt x="5827067" y="3763325"/>
                  </a:lnTo>
                  <a:lnTo>
                    <a:pt x="3796772" y="59158"/>
                  </a:lnTo>
                  <a:cubicBezTo>
                    <a:pt x="3756777" y="-13691"/>
                    <a:pt x="3681693" y="-20107"/>
                    <a:pt x="3630002" y="44626"/>
                  </a:cubicBezTo>
                  <a:lnTo>
                    <a:pt x="45387" y="4527108"/>
                  </a:lnTo>
                  <a:cubicBezTo>
                    <a:pt x="-6493" y="4592031"/>
                    <a:pt x="-15171" y="4703947"/>
                    <a:pt x="25955" y="4776041"/>
                  </a:cubicBezTo>
                  <a:cubicBezTo>
                    <a:pt x="-15171" y="4704135"/>
                    <a:pt x="18221" y="4635061"/>
                    <a:pt x="100285" y="4622605"/>
                  </a:cubicBezTo>
                  <a:close/>
                </a:path>
              </a:pathLst>
            </a:custGeom>
            <a:solidFill>
              <a:srgbClr val="D31145">
                <a:lumMod val="40000"/>
                <a:lumOff val="6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8" name="Freeform: Shape 11">
              <a:extLst>
                <a:ext uri="{FF2B5EF4-FFF2-40B4-BE49-F238E27FC236}">
                  <a16:creationId xmlns:a16="http://schemas.microsoft.com/office/drawing/2014/main" id="{370FF3ED-8A00-43B3-97E4-29D7763E6625}"/>
                </a:ext>
              </a:extLst>
            </p:cNvPr>
            <p:cNvSpPr/>
            <p:nvPr/>
          </p:nvSpPr>
          <p:spPr>
            <a:xfrm>
              <a:off x="6637521" y="2419838"/>
              <a:ext cx="6904737" cy="2302483"/>
            </a:xfrm>
            <a:custGeom>
              <a:avLst/>
              <a:gdLst>
                <a:gd name="connsiteX0" fmla="*/ 92504 w 6904737"/>
                <a:gd name="connsiteY0" fmla="*/ 2202680 h 2302483"/>
                <a:gd name="connsiteX1" fmla="*/ 6923478 w 6904737"/>
                <a:gd name="connsiteY1" fmla="*/ 1177697 h 2302483"/>
                <a:gd name="connsiteX2" fmla="*/ 6923478 w 6904737"/>
                <a:gd name="connsiteY2" fmla="*/ 111383 h 2302483"/>
                <a:gd name="connsiteX3" fmla="*/ 6779913 w 6904737"/>
                <a:gd name="connsiteY3" fmla="*/ 7017 h 2302483"/>
                <a:gd name="connsiteX4" fmla="*/ 86845 w 6904737"/>
                <a:gd name="connsiteY4" fmla="*/ 2178522 h 2302483"/>
                <a:gd name="connsiteX5" fmla="*/ 2705 w 6904737"/>
                <a:gd name="connsiteY5" fmla="*/ 2316105 h 2302483"/>
                <a:gd name="connsiteX6" fmla="*/ 92504 w 6904737"/>
                <a:gd name="connsiteY6" fmla="*/ 2202680 h 230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04737" h="2302483">
                  <a:moveTo>
                    <a:pt x="92504" y="2202680"/>
                  </a:moveTo>
                  <a:lnTo>
                    <a:pt x="6923478" y="1177697"/>
                  </a:lnTo>
                  <a:lnTo>
                    <a:pt x="6923478" y="111383"/>
                  </a:lnTo>
                  <a:cubicBezTo>
                    <a:pt x="6923478" y="28343"/>
                    <a:pt x="6858958" y="-18650"/>
                    <a:pt x="6779913" y="7017"/>
                  </a:cubicBezTo>
                  <a:lnTo>
                    <a:pt x="86845" y="2178522"/>
                  </a:lnTo>
                  <a:cubicBezTo>
                    <a:pt x="22325" y="2199471"/>
                    <a:pt x="-9935" y="2256467"/>
                    <a:pt x="2705" y="2316105"/>
                  </a:cubicBezTo>
                  <a:cubicBezTo>
                    <a:pt x="-8614" y="2260053"/>
                    <a:pt x="25909" y="2212683"/>
                    <a:pt x="92504" y="2202680"/>
                  </a:cubicBezTo>
                  <a:close/>
                </a:path>
              </a:pathLst>
            </a:custGeom>
            <a:solidFill>
              <a:srgbClr val="D31145">
                <a:lumMod val="20000"/>
                <a:lumOff val="8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</p:grp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0A5A4D2-75DA-4BCE-BC27-B08B2BA4988D}"/>
              </a:ext>
            </a:extLst>
          </p:cNvPr>
          <p:cNvSpPr txBox="1">
            <a:spLocks/>
          </p:cNvSpPr>
          <p:nvPr userDrawn="1"/>
        </p:nvSpPr>
        <p:spPr>
          <a:xfrm>
            <a:off x="359999" y="1340009"/>
            <a:ext cx="6085563" cy="113878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4800" b="1" kern="1200">
                <a:solidFill>
                  <a:schemeClr val="accent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D31145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Title of Presentation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D31145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70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A_Section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5A2ABB-4855-FB4F-849A-A8ABFB65E7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AD99026-7E0D-414A-9B25-871F20E60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9" y="1980000"/>
            <a:ext cx="6490744" cy="1800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4800">
                <a:solidFill>
                  <a:srgbClr val="333D47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Section </a:t>
            </a:r>
            <a:br>
              <a:rPr lang="en-US"/>
            </a:br>
            <a:r>
              <a:rPr lang="en-US"/>
              <a:t>header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1978841-F933-844F-83FC-6B9D3B3E79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b="65181"/>
          <a:stretch/>
        </p:blipFill>
        <p:spPr>
          <a:xfrm>
            <a:off x="0" y="2160000"/>
            <a:ext cx="12192000" cy="4698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AE292BE-84AD-0845-94B5-0A58912ECE7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000" y="360000"/>
            <a:ext cx="18288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86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0FCE5-D9B2-4C40-A938-93E926A320AD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273CA-E142-45CA-8DA5-5F4587CD1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3" r:id="rId3"/>
    <p:sldLayoutId id="2147483767" r:id="rId4"/>
    <p:sldLayoutId id="21474837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jp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1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3038288" y="4014302"/>
            <a:ext cx="6172200" cy="397664"/>
          </a:xfrm>
          <a:prstGeom prst="rect">
            <a:avLst/>
          </a:prstGeom>
          <a:solidFill>
            <a:srgbClr val="DC416A"/>
          </a:solidFill>
          <a:ln>
            <a:solidFill>
              <a:srgbClr val="E570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aphic 8">
            <a:extLst>
              <a:ext uri="{FF2B5EF4-FFF2-40B4-BE49-F238E27FC236}">
                <a16:creationId xmlns:a16="http://schemas.microsoft.com/office/drawing/2014/main" id="{990EA091-DAE4-2B43-8C94-0A6CB4C195C8}"/>
              </a:ext>
            </a:extLst>
          </p:cNvPr>
          <p:cNvGrpSpPr/>
          <p:nvPr/>
        </p:nvGrpSpPr>
        <p:grpSpPr>
          <a:xfrm rot="16828642">
            <a:off x="10518499" y="2468880"/>
            <a:ext cx="2346716" cy="1609598"/>
            <a:chOff x="6580800" y="-86"/>
            <a:chExt cx="6961458" cy="4774822"/>
          </a:xfrm>
          <a:solidFill>
            <a:srgbClr val="D31145"/>
          </a:solidFill>
        </p:grpSpPr>
        <p:sp>
          <p:nvSpPr>
            <p:cNvPr id="49" name="Freeform: Shape 3">
              <a:extLst>
                <a:ext uri="{FF2B5EF4-FFF2-40B4-BE49-F238E27FC236}">
                  <a16:creationId xmlns:a16="http://schemas.microsoft.com/office/drawing/2014/main" id="{E6140C86-AE1A-40BF-B098-C593C3B9086B}"/>
                </a:ext>
              </a:extLst>
            </p:cNvPr>
            <p:cNvSpPr/>
            <p:nvPr/>
          </p:nvSpPr>
          <p:spPr>
            <a:xfrm>
              <a:off x="6580800" y="934183"/>
              <a:ext cx="4414504" cy="3831181"/>
            </a:xfrm>
            <a:custGeom>
              <a:avLst/>
              <a:gdLst>
                <a:gd name="connsiteX0" fmla="*/ 149225 w 4414504"/>
                <a:gd name="connsiteY0" fmla="*/ 3688335 h 3831180"/>
                <a:gd name="connsiteX1" fmla="*/ 4424880 w 4414504"/>
                <a:gd name="connsiteY1" fmla="*/ 3046660 h 3831180"/>
                <a:gd name="connsiteX2" fmla="*/ 123568 w 4414504"/>
                <a:gd name="connsiteY2" fmla="*/ 23046 h 3831180"/>
                <a:gd name="connsiteX3" fmla="*/ 0 w 4414504"/>
                <a:gd name="connsiteY3" fmla="*/ 87214 h 3831180"/>
                <a:gd name="connsiteX4" fmla="*/ 0 w 4414504"/>
                <a:gd name="connsiteY4" fmla="*/ 3559812 h 3831180"/>
                <a:gd name="connsiteX5" fmla="*/ 74896 w 4414504"/>
                <a:gd name="connsiteY5" fmla="*/ 3841960 h 3831180"/>
                <a:gd name="connsiteX6" fmla="*/ 149225 w 4414504"/>
                <a:gd name="connsiteY6" fmla="*/ 3688335 h 38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4504" h="3831180">
                  <a:moveTo>
                    <a:pt x="149225" y="3688335"/>
                  </a:moveTo>
                  <a:lnTo>
                    <a:pt x="4424880" y="3046660"/>
                  </a:lnTo>
                  <a:lnTo>
                    <a:pt x="123568" y="23046"/>
                  </a:lnTo>
                  <a:cubicBezTo>
                    <a:pt x="55653" y="-24702"/>
                    <a:pt x="0" y="4174"/>
                    <a:pt x="0" y="87214"/>
                  </a:cubicBezTo>
                  <a:lnTo>
                    <a:pt x="0" y="3559812"/>
                  </a:lnTo>
                  <a:cubicBezTo>
                    <a:pt x="0" y="3642852"/>
                    <a:pt x="33769" y="3769866"/>
                    <a:pt x="74896" y="3841960"/>
                  </a:cubicBezTo>
                  <a:cubicBezTo>
                    <a:pt x="33769" y="3769866"/>
                    <a:pt x="67161" y="3700791"/>
                    <a:pt x="149225" y="3688335"/>
                  </a:cubicBezTo>
                  <a:close/>
                </a:path>
              </a:pathLst>
            </a:custGeom>
            <a:solidFill>
              <a:srgbClr val="D31145">
                <a:lumMod val="60000"/>
                <a:lumOff val="4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50" name="Freeform: Shape 7">
              <a:extLst>
                <a:ext uri="{FF2B5EF4-FFF2-40B4-BE49-F238E27FC236}">
                  <a16:creationId xmlns:a16="http://schemas.microsoft.com/office/drawing/2014/main" id="{7363D639-3D33-4E15-B0F4-78BCFF540D05}"/>
                </a:ext>
              </a:extLst>
            </p:cNvPr>
            <p:cNvSpPr/>
            <p:nvPr/>
          </p:nvSpPr>
          <p:spPr>
            <a:xfrm>
              <a:off x="6629740" y="-86"/>
              <a:ext cx="5810544" cy="4774822"/>
            </a:xfrm>
            <a:custGeom>
              <a:avLst/>
              <a:gdLst>
                <a:gd name="connsiteX0" fmla="*/ 100285 w 5810543"/>
                <a:gd name="connsiteY0" fmla="*/ 4622605 h 4774821"/>
                <a:gd name="connsiteX1" fmla="*/ 5827067 w 5810543"/>
                <a:gd name="connsiteY1" fmla="*/ 3763325 h 4774821"/>
                <a:gd name="connsiteX2" fmla="*/ 3796772 w 5810543"/>
                <a:gd name="connsiteY2" fmla="*/ 59158 h 4774821"/>
                <a:gd name="connsiteX3" fmla="*/ 3630002 w 5810543"/>
                <a:gd name="connsiteY3" fmla="*/ 44626 h 4774821"/>
                <a:gd name="connsiteX4" fmla="*/ 45387 w 5810543"/>
                <a:gd name="connsiteY4" fmla="*/ 4527108 h 4774821"/>
                <a:gd name="connsiteX5" fmla="*/ 25955 w 5810543"/>
                <a:gd name="connsiteY5" fmla="*/ 4776041 h 4774821"/>
                <a:gd name="connsiteX6" fmla="*/ 100285 w 5810543"/>
                <a:gd name="connsiteY6" fmla="*/ 4622605 h 477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543" h="4774821">
                  <a:moveTo>
                    <a:pt x="100285" y="4622605"/>
                  </a:moveTo>
                  <a:lnTo>
                    <a:pt x="5827067" y="3763325"/>
                  </a:lnTo>
                  <a:lnTo>
                    <a:pt x="3796772" y="59158"/>
                  </a:lnTo>
                  <a:cubicBezTo>
                    <a:pt x="3756777" y="-13691"/>
                    <a:pt x="3681693" y="-20107"/>
                    <a:pt x="3630002" y="44626"/>
                  </a:cubicBezTo>
                  <a:lnTo>
                    <a:pt x="45387" y="4527108"/>
                  </a:lnTo>
                  <a:cubicBezTo>
                    <a:pt x="-6493" y="4592031"/>
                    <a:pt x="-15171" y="4703947"/>
                    <a:pt x="25955" y="4776041"/>
                  </a:cubicBezTo>
                  <a:cubicBezTo>
                    <a:pt x="-15171" y="4704135"/>
                    <a:pt x="18221" y="4635061"/>
                    <a:pt x="100285" y="4622605"/>
                  </a:cubicBezTo>
                  <a:close/>
                </a:path>
              </a:pathLst>
            </a:custGeom>
            <a:solidFill>
              <a:srgbClr val="D31145">
                <a:lumMod val="40000"/>
                <a:lumOff val="6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51" name="Freeform: Shape 11">
              <a:extLst>
                <a:ext uri="{FF2B5EF4-FFF2-40B4-BE49-F238E27FC236}">
                  <a16:creationId xmlns:a16="http://schemas.microsoft.com/office/drawing/2014/main" id="{370FF3ED-8A00-43B3-97E4-29D7763E6625}"/>
                </a:ext>
              </a:extLst>
            </p:cNvPr>
            <p:cNvSpPr/>
            <p:nvPr/>
          </p:nvSpPr>
          <p:spPr>
            <a:xfrm>
              <a:off x="6637521" y="2419838"/>
              <a:ext cx="6904737" cy="2302483"/>
            </a:xfrm>
            <a:custGeom>
              <a:avLst/>
              <a:gdLst>
                <a:gd name="connsiteX0" fmla="*/ 92504 w 6904737"/>
                <a:gd name="connsiteY0" fmla="*/ 2202680 h 2302483"/>
                <a:gd name="connsiteX1" fmla="*/ 6923478 w 6904737"/>
                <a:gd name="connsiteY1" fmla="*/ 1177697 h 2302483"/>
                <a:gd name="connsiteX2" fmla="*/ 6923478 w 6904737"/>
                <a:gd name="connsiteY2" fmla="*/ 111383 h 2302483"/>
                <a:gd name="connsiteX3" fmla="*/ 6779913 w 6904737"/>
                <a:gd name="connsiteY3" fmla="*/ 7017 h 2302483"/>
                <a:gd name="connsiteX4" fmla="*/ 86845 w 6904737"/>
                <a:gd name="connsiteY4" fmla="*/ 2178522 h 2302483"/>
                <a:gd name="connsiteX5" fmla="*/ 2705 w 6904737"/>
                <a:gd name="connsiteY5" fmla="*/ 2316105 h 2302483"/>
                <a:gd name="connsiteX6" fmla="*/ 92504 w 6904737"/>
                <a:gd name="connsiteY6" fmla="*/ 2202680 h 230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04737" h="2302483">
                  <a:moveTo>
                    <a:pt x="92504" y="2202680"/>
                  </a:moveTo>
                  <a:lnTo>
                    <a:pt x="6923478" y="1177697"/>
                  </a:lnTo>
                  <a:lnTo>
                    <a:pt x="6923478" y="111383"/>
                  </a:lnTo>
                  <a:cubicBezTo>
                    <a:pt x="6923478" y="28343"/>
                    <a:pt x="6858958" y="-18650"/>
                    <a:pt x="6779913" y="7017"/>
                  </a:cubicBezTo>
                  <a:lnTo>
                    <a:pt x="86845" y="2178522"/>
                  </a:lnTo>
                  <a:cubicBezTo>
                    <a:pt x="22325" y="2199471"/>
                    <a:pt x="-9935" y="2256467"/>
                    <a:pt x="2705" y="2316105"/>
                  </a:cubicBezTo>
                  <a:cubicBezTo>
                    <a:pt x="-8614" y="2260053"/>
                    <a:pt x="25909" y="2212683"/>
                    <a:pt x="92504" y="2202680"/>
                  </a:cubicBezTo>
                  <a:close/>
                </a:path>
              </a:pathLst>
            </a:custGeom>
            <a:solidFill>
              <a:srgbClr val="D31145">
                <a:lumMod val="20000"/>
                <a:lumOff val="8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112" y="422917"/>
            <a:ext cx="1278552" cy="13716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87487" y="2180905"/>
            <a:ext cx="6273802" cy="82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91" spc="-1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NEW BUSINESS DEVELOPMENT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87276" y="2923293"/>
            <a:ext cx="667422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20" spc="200" dirty="0" smtClean="0">
                <a:solidFill>
                  <a:schemeClr val="bg1"/>
                </a:solidFill>
                <a:latin typeface="AIA Everest Condensed Medium" panose="00000606000000000000" pitchFamily="2" charset="0"/>
              </a:rPr>
              <a:t>TOPIC 1: STRATEGIC ALIGNMENT</a:t>
            </a:r>
            <a:endParaRPr lang="en-US" sz="3920" spc="200" dirty="0">
              <a:solidFill>
                <a:schemeClr val="bg1"/>
              </a:solidFill>
              <a:latin typeface="AIA Everest Condensed Medium" panose="00000606000000000000" pitchFamily="2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954247" y="4066395"/>
            <a:ext cx="2212040" cy="293478"/>
            <a:chOff x="4767285" y="2496212"/>
            <a:chExt cx="2031446" cy="269517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7285" y="2501886"/>
              <a:ext cx="182880" cy="244677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4956800" y="2496212"/>
              <a:ext cx="1841931" cy="269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7" dirty="0">
                  <a:solidFill>
                    <a:schemeClr val="bg1"/>
                  </a:solidFill>
                  <a:latin typeface="AIA Everest" panose="00000500000000000000" pitchFamily="50" charset="0"/>
                </a:rPr>
                <a:t>Learning Time: </a:t>
              </a:r>
              <a:r>
                <a:rPr lang="en-US" sz="1307" dirty="0" smtClean="0">
                  <a:solidFill>
                    <a:schemeClr val="bg1"/>
                  </a:solidFill>
                  <a:latin typeface="AIA Everest" panose="00000500000000000000" pitchFamily="50" charset="0"/>
                </a:rPr>
                <a:t>2 </a:t>
              </a:r>
              <a:r>
                <a:rPr lang="en-US" sz="1307" dirty="0">
                  <a:solidFill>
                    <a:schemeClr val="bg1"/>
                  </a:solidFill>
                  <a:latin typeface="AIA Everest" panose="00000500000000000000" pitchFamily="50" charset="0"/>
                </a:rPr>
                <a:t>minutes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432051" y="5261831"/>
            <a:ext cx="1560963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6701">
              <a:lnSpc>
                <a:spcPts val="1960"/>
              </a:lnSpc>
            </a:pPr>
            <a:r>
              <a:rPr lang="en-US" sz="1960" b="1" dirty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PHILOSOPHY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751741" y="5261831"/>
            <a:ext cx="170698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6701">
              <a:lnSpc>
                <a:spcPts val="1960"/>
              </a:lnSpc>
            </a:pPr>
            <a:r>
              <a:rPr lang="en-US" sz="1960" b="1" dirty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STRATEGY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97657" y="5133590"/>
            <a:ext cx="149244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56701">
              <a:lnSpc>
                <a:spcPts val="1960"/>
              </a:lnSpc>
            </a:pPr>
            <a:r>
              <a:rPr lang="en-US" sz="1960" b="1" dirty="0">
                <a:solidFill>
                  <a:schemeClr val="bg1"/>
                </a:solidFill>
                <a:latin typeface="AIA Everest Condensed" panose="00000506000000000000" pitchFamily="50" charset="0"/>
              </a:rPr>
              <a:t>MAINTAINING STRATEGIC </a:t>
            </a:r>
          </a:p>
          <a:p>
            <a:pPr defTabSz="856701">
              <a:lnSpc>
                <a:spcPts val="1960"/>
              </a:lnSpc>
            </a:pPr>
            <a:r>
              <a:rPr lang="en-US" sz="1960" b="1" dirty="0">
                <a:solidFill>
                  <a:schemeClr val="bg1"/>
                </a:solidFill>
                <a:latin typeface="AIA Everest Condensed" panose="00000506000000000000" pitchFamily="50" charset="0"/>
              </a:rPr>
              <a:t>ALIGNMENT  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4227337" y="5060187"/>
            <a:ext cx="3465707" cy="1008649"/>
            <a:chOff x="4227337" y="4577587"/>
            <a:chExt cx="3465707" cy="796551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4227337" y="4577587"/>
              <a:ext cx="0" cy="796551"/>
            </a:xfrm>
            <a:prstGeom prst="line">
              <a:avLst/>
            </a:prstGeom>
            <a:ln>
              <a:solidFill>
                <a:srgbClr val="E47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693044" y="4577587"/>
              <a:ext cx="0" cy="796551"/>
            </a:xfrm>
            <a:prstGeom prst="line">
              <a:avLst/>
            </a:prstGeom>
            <a:ln>
              <a:solidFill>
                <a:srgbClr val="E47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1294485" y="5014218"/>
            <a:ext cx="1023265" cy="1023265"/>
            <a:chOff x="1857220" y="5290271"/>
            <a:chExt cx="1023265" cy="1023265"/>
          </a:xfrm>
        </p:grpSpPr>
        <p:sp>
          <p:nvSpPr>
            <p:cNvPr id="21" name="Oval 20"/>
            <p:cNvSpPr/>
            <p:nvPr/>
          </p:nvSpPr>
          <p:spPr>
            <a:xfrm>
              <a:off x="1857220" y="5290271"/>
              <a:ext cx="1023265" cy="1023265"/>
            </a:xfrm>
            <a:prstGeom prst="ellipse">
              <a:avLst/>
            </a:prstGeom>
            <a:solidFill>
              <a:srgbClr val="333D47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0829" y="5324558"/>
              <a:ext cx="876046" cy="876046"/>
            </a:xfrm>
            <a:prstGeom prst="rect">
              <a:avLst/>
            </a:prstGeom>
          </p:spPr>
        </p:pic>
      </p:grpSp>
      <p:grpSp>
        <p:nvGrpSpPr>
          <p:cNvPr id="79" name="Group 78"/>
          <p:cNvGrpSpPr/>
          <p:nvPr/>
        </p:nvGrpSpPr>
        <p:grpSpPr>
          <a:xfrm>
            <a:off x="4614275" y="5014218"/>
            <a:ext cx="1023265" cy="1023265"/>
            <a:chOff x="5424660" y="5290271"/>
            <a:chExt cx="1023265" cy="1023265"/>
          </a:xfrm>
        </p:grpSpPr>
        <p:sp>
          <p:nvSpPr>
            <p:cNvPr id="36" name="Oval 35"/>
            <p:cNvSpPr/>
            <p:nvPr/>
          </p:nvSpPr>
          <p:spPr>
            <a:xfrm>
              <a:off x="5424660" y="5290271"/>
              <a:ext cx="1023265" cy="1023265"/>
            </a:xfrm>
            <a:prstGeom prst="ellipse">
              <a:avLst/>
            </a:prstGeom>
            <a:solidFill>
              <a:srgbClr val="333D47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2136" y="5404486"/>
              <a:ext cx="821324" cy="821324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8051416" y="5014218"/>
            <a:ext cx="1023265" cy="1023265"/>
            <a:chOff x="8861801" y="5290271"/>
            <a:chExt cx="1023265" cy="1023265"/>
          </a:xfrm>
        </p:grpSpPr>
        <p:sp>
          <p:nvSpPr>
            <p:cNvPr id="38" name="Oval 37"/>
            <p:cNvSpPr/>
            <p:nvPr/>
          </p:nvSpPr>
          <p:spPr>
            <a:xfrm>
              <a:off x="8861801" y="5290271"/>
              <a:ext cx="1023265" cy="1023265"/>
            </a:xfrm>
            <a:prstGeom prst="ellipse">
              <a:avLst/>
            </a:prstGeom>
            <a:solidFill>
              <a:srgbClr val="333D47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3525" y="5364002"/>
              <a:ext cx="849528" cy="849528"/>
            </a:xfrm>
            <a:prstGeom prst="rect">
              <a:avLst/>
            </a:prstGeom>
          </p:spPr>
        </p:pic>
      </p:grpSp>
      <p:grpSp>
        <p:nvGrpSpPr>
          <p:cNvPr id="97" name="Group 96"/>
          <p:cNvGrpSpPr/>
          <p:nvPr/>
        </p:nvGrpSpPr>
        <p:grpSpPr>
          <a:xfrm>
            <a:off x="5797826" y="6164263"/>
            <a:ext cx="596348" cy="598867"/>
            <a:chOff x="5794754" y="6354763"/>
            <a:chExt cx="596348" cy="598867"/>
          </a:xfrm>
        </p:grpSpPr>
        <p:sp>
          <p:nvSpPr>
            <p:cNvPr id="98" name="Rectangle: Rounded Corners 5">
              <a:extLst>
                <a:ext uri="{FF2B5EF4-FFF2-40B4-BE49-F238E27FC236}">
                  <a16:creationId xmlns:a16="http://schemas.microsoft.com/office/drawing/2014/main" id="{1B272CD4-2BA4-44A1-A95D-B69D6DA434D8}"/>
                </a:ext>
              </a:extLst>
            </p:cNvPr>
            <p:cNvSpPr/>
            <p:nvPr/>
          </p:nvSpPr>
          <p:spPr>
            <a:xfrm>
              <a:off x="5794754" y="6354763"/>
              <a:ext cx="596348" cy="598867"/>
            </a:xfrm>
            <a:prstGeom prst="roundRect">
              <a:avLst>
                <a:gd name="adj" fmla="val 50000"/>
              </a:avLst>
            </a:prstGeom>
            <a:solidFill>
              <a:srgbClr val="D31145"/>
            </a:solidFill>
            <a:ln w="12700">
              <a:solidFill>
                <a:srgbClr val="E570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5946646" y="6594086"/>
              <a:ext cx="298708" cy="149354"/>
              <a:chOff x="9820952" y="3075924"/>
              <a:chExt cx="274321" cy="137160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9820952" y="3075924"/>
                <a:ext cx="134339" cy="13716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>
                <a:off x="9958112" y="3075924"/>
                <a:ext cx="137161" cy="13716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" name="Straight Connector 2"/>
          <p:cNvCxnSpPr/>
          <p:nvPr/>
        </p:nvCxnSpPr>
        <p:spPr>
          <a:xfrm>
            <a:off x="3109538" y="2958918"/>
            <a:ext cx="5965143" cy="0"/>
          </a:xfrm>
          <a:prstGeom prst="line">
            <a:avLst/>
          </a:prstGeom>
          <a:ln>
            <a:solidFill>
              <a:srgbClr val="E57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1248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176232" y="5276784"/>
            <a:ext cx="4846320" cy="595207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8" name="Rectangle 67"/>
          <p:cNvSpPr/>
          <p:nvPr/>
        </p:nvSpPr>
        <p:spPr>
          <a:xfrm>
            <a:off x="2176232" y="445893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9" name="Rectangle 68"/>
          <p:cNvSpPr/>
          <p:nvPr/>
        </p:nvSpPr>
        <p:spPr>
          <a:xfrm>
            <a:off x="2176232" y="364108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0" name="Rectangle 69"/>
          <p:cNvSpPr/>
          <p:nvPr/>
        </p:nvSpPr>
        <p:spPr>
          <a:xfrm>
            <a:off x="2176232" y="2823228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1" name="Rectangle 100"/>
          <p:cNvSpPr/>
          <p:nvPr/>
        </p:nvSpPr>
        <p:spPr>
          <a:xfrm>
            <a:off x="2175018" y="5276784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2" name="Rectangle 101"/>
          <p:cNvSpPr/>
          <p:nvPr/>
        </p:nvSpPr>
        <p:spPr>
          <a:xfrm>
            <a:off x="2175018" y="445893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3" name="Rectangle 102"/>
          <p:cNvSpPr/>
          <p:nvPr/>
        </p:nvSpPr>
        <p:spPr>
          <a:xfrm>
            <a:off x="2175018" y="364108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4" name="Rectangle 103"/>
          <p:cNvSpPr/>
          <p:nvPr/>
        </p:nvSpPr>
        <p:spPr>
          <a:xfrm>
            <a:off x="2175018" y="2823228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60" name="Group 59"/>
          <p:cNvGrpSpPr/>
          <p:nvPr/>
        </p:nvGrpSpPr>
        <p:grpSpPr>
          <a:xfrm>
            <a:off x="7127534" y="4488909"/>
            <a:ext cx="4912879" cy="1409084"/>
            <a:chOff x="6248274" y="4818351"/>
            <a:chExt cx="4912879" cy="1409084"/>
          </a:xfrm>
        </p:grpSpPr>
        <p:sp>
          <p:nvSpPr>
            <p:cNvPr id="61" name="Rectangle 60"/>
            <p:cNvSpPr/>
            <p:nvPr/>
          </p:nvSpPr>
          <p:spPr>
            <a:xfrm rot="2700000">
              <a:off x="6248274" y="5773142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360553" y="4818351"/>
              <a:ext cx="4800600" cy="1409084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21" name="Rectangle 20"/>
          <p:cNvSpPr/>
          <p:nvPr/>
        </p:nvSpPr>
        <p:spPr>
          <a:xfrm rot="2700000">
            <a:off x="2356368" y="3298963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057400" y="2468880"/>
            <a:ext cx="3020324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step to learn more.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198811" y="2880661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98811" y="3697703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198811" y="4514744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198811" y="5331786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rgbClr val="D6D8DA"/>
                </a:solidFill>
                <a:latin typeface="AIA Everest Condensed" panose="00000506000000000000" pitchFamily="50" charset="0"/>
              </a:rPr>
              <a:t>04</a:t>
            </a:r>
          </a:p>
        </p:txBody>
      </p:sp>
      <p:sp>
        <p:nvSpPr>
          <p:cNvPr id="156" name="Rectangle 155"/>
          <p:cNvSpPr/>
          <p:nvPr/>
        </p:nvSpPr>
        <p:spPr>
          <a:xfrm rot="2700000">
            <a:off x="2356368" y="4118571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2700000">
            <a:off x="2356368" y="4937094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7347860" y="4632703"/>
            <a:ext cx="4446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Nurture partner </a:t>
            </a:r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systematically, to build a strong foundation for business and management accountability towards Distribution Agreement expectations.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40080" y="1463040"/>
            <a:ext cx="927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altLang="en-US" dirty="0"/>
              <a:t>BUs are advised to seek strategic alignment to protect and advance AIA’s interests when collaborating with partners, a process that can be systematically managed throughout the partnership term.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83" name="Rectangle 82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86" name="Rectangle 85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7" name="Rectangle 86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8" name="Rectangle 87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92" name="Rectangle 91"/>
            <p:cNvSpPr>
              <a:spLocks noChangeAspect="1"/>
            </p:cNvSpPr>
            <p:nvPr/>
          </p:nvSpPr>
          <p:spPr>
            <a:xfrm>
              <a:off x="11593177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689049" y="1032747"/>
            <a:ext cx="9331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MAINTAINING STRATEGIC ALIGNMENT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57" name="Rounded Rectangle 56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0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09" name="Group 108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16" name="Straight Connector 115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5" name="Group 64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84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94" name="Group 93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6" name="TextBox 65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4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507144" y="2823228"/>
            <a:ext cx="1559850" cy="3048763"/>
            <a:chOff x="507144" y="2823228"/>
            <a:chExt cx="1559850" cy="3048763"/>
          </a:xfrm>
        </p:grpSpPr>
        <p:sp>
          <p:nvSpPr>
            <p:cNvPr id="110" name="Down Arrow 109"/>
            <p:cNvSpPr/>
            <p:nvPr/>
          </p:nvSpPr>
          <p:spPr>
            <a:xfrm>
              <a:off x="507144" y="2823228"/>
              <a:ext cx="1559850" cy="3048763"/>
            </a:xfrm>
            <a:prstGeom prst="downArrow">
              <a:avLst>
                <a:gd name="adj1" fmla="val 78304"/>
                <a:gd name="adj2" fmla="val 33275"/>
              </a:avLst>
            </a:prstGeom>
            <a:solidFill>
              <a:srgbClr val="D2E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46804" y="2871205"/>
              <a:ext cx="126992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200">
                  <a:solidFill>
                    <a:srgbClr val="2B343D"/>
                  </a:solidFill>
                  <a:latin typeface="AIA Everest Condensed Medium" panose="00000606000000000000" pitchFamily="2" charset="0"/>
                  <a:cs typeface="AIA" panose="02000506000000020004" pitchFamily="2" charset="-34"/>
                </a:defRPr>
              </a:lvl1pPr>
            </a:lstStyle>
            <a:p>
              <a:r>
                <a:rPr lang="en-US" altLang="en-US" sz="3600" dirty="0" smtClean="0">
                  <a:solidFill>
                    <a:srgbClr val="1F78AD"/>
                  </a:solidFill>
                </a:rPr>
                <a:t>GOAL</a:t>
              </a:r>
              <a:r>
                <a:rPr lang="en-US" altLang="en-US" sz="2000" dirty="0" smtClean="0"/>
                <a:t> </a:t>
              </a:r>
            </a:p>
            <a:p>
              <a:r>
                <a:rPr lang="en-US" altLang="en-US" sz="2000" dirty="0" smtClean="0">
                  <a:solidFill>
                    <a:srgbClr val="858585"/>
                  </a:solidFill>
                  <a:latin typeface="AIA Everest Condensed" panose="00000506000000000000" pitchFamily="50" charset="0"/>
                </a:rPr>
                <a:t>----------</a:t>
              </a:r>
            </a:p>
            <a:p>
              <a:r>
                <a:rPr lang="en-US" altLang="en-US" sz="2000" dirty="0" smtClean="0"/>
                <a:t>Strategic </a:t>
              </a:r>
              <a:r>
                <a:rPr lang="en-US" altLang="en-US" sz="2000" dirty="0"/>
                <a:t>Alignment From Initiation to </a:t>
              </a:r>
              <a:r>
                <a:rPr lang="en-US" altLang="en-US" sz="2000" dirty="0" smtClean="0"/>
                <a:t>Termination</a:t>
              </a:r>
              <a:endParaRPr lang="en-US" altLang="en-US" sz="2000" dirty="0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816890" y="2889999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INITIAL ENGAGEMENT &amp; ACQUISITION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816890" y="3707852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ONBOARDING EVALUATION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816890" y="4525702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EVALUATION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816890" y="5343555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D6D8DA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dirty="0"/>
              <a:t>ONGOING PARTNERSHIP MANAGEMENT</a:t>
            </a:r>
          </a:p>
        </p:txBody>
      </p:sp>
    </p:spTree>
    <p:extLst>
      <p:ext uri="{BB962C8B-B14F-4D97-AF65-F5344CB8AC3E}">
        <p14:creationId xmlns:p14="http://schemas.microsoft.com/office/powerpoint/2010/main" val="425225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82882" y="1737360"/>
            <a:ext cx="7559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33D47"/>
                </a:solidFill>
                <a:latin typeface="AIA Everest" panose="00000500000000000000" pitchFamily="2" charset="0"/>
              </a:rPr>
              <a:t>Strategic alignment between AIA and the partner ensures that both parties are committed towards the same goals, objectives, and performance expectations.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82880" y="1188720"/>
            <a:ext cx="85974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STRATEGIC ALIGNMENT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9925" y="3505200"/>
            <a:ext cx="4551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element to learn more.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69022" y="4083130"/>
            <a:ext cx="3492204" cy="777240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26" name="Rectangle 25"/>
          <p:cNvSpPr/>
          <p:nvPr/>
        </p:nvSpPr>
        <p:spPr>
          <a:xfrm>
            <a:off x="267876" y="4083129"/>
            <a:ext cx="777240" cy="77724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0" name="TextBox 29"/>
          <p:cNvSpPr txBox="1"/>
          <p:nvPr/>
        </p:nvSpPr>
        <p:spPr>
          <a:xfrm>
            <a:off x="1045116" y="4150971"/>
            <a:ext cx="27161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PHILOSOPHY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70168" y="4932608"/>
            <a:ext cx="3492204" cy="777240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4" name="Rectangle 33"/>
          <p:cNvSpPr/>
          <p:nvPr/>
        </p:nvSpPr>
        <p:spPr>
          <a:xfrm>
            <a:off x="269022" y="4932607"/>
            <a:ext cx="777240" cy="77724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5" name="TextBox 34"/>
          <p:cNvSpPr txBox="1"/>
          <p:nvPr/>
        </p:nvSpPr>
        <p:spPr>
          <a:xfrm>
            <a:off x="1044906" y="4989917"/>
            <a:ext cx="2716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</a:t>
            </a:r>
            <a:endParaRPr lang="en-US" sz="2400" dirty="0" smtClean="0">
              <a:solidFill>
                <a:schemeClr val="bg1"/>
              </a:solidFill>
              <a:latin typeface="AIA Everest Condensed" panose="00000506000000000000" pitchFamily="50" charset="0"/>
            </a:endParaRPr>
          </a:p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STRATEGY</a:t>
            </a:r>
            <a:endParaRPr lang="en-US" sz="24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70168" y="5782085"/>
            <a:ext cx="3492204" cy="777240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 dirty="0"/>
          </a:p>
        </p:txBody>
      </p:sp>
      <p:sp>
        <p:nvSpPr>
          <p:cNvPr id="44" name="Rectangle 43"/>
          <p:cNvSpPr/>
          <p:nvPr/>
        </p:nvSpPr>
        <p:spPr>
          <a:xfrm>
            <a:off x="269022" y="5782084"/>
            <a:ext cx="777240" cy="77724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45" name="TextBox 44"/>
          <p:cNvSpPr txBox="1"/>
          <p:nvPr/>
        </p:nvSpPr>
        <p:spPr>
          <a:xfrm>
            <a:off x="1044906" y="5839394"/>
            <a:ext cx="2717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MAINTAINING STRATEGIC ALIGNMENT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86" y="4094752"/>
            <a:ext cx="725354" cy="7253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22" y="4949679"/>
            <a:ext cx="724080" cy="7240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70" y="5780688"/>
            <a:ext cx="792672" cy="79267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82879" y="2382202"/>
            <a:ext cx="4254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D47"/>
                </a:solidFill>
                <a:latin typeface="AIA Everest" panose="00000500000000000000" pitchFamily="2" charset="0"/>
              </a:rPr>
              <a:t>As </a:t>
            </a:r>
            <a:r>
              <a:rPr lang="en-US" sz="1600" dirty="0">
                <a:solidFill>
                  <a:srgbClr val="333D47"/>
                </a:solidFill>
                <a:latin typeface="AIA Everest" panose="00000500000000000000" pitchFamily="2" charset="0"/>
              </a:rPr>
              <a:t>our partnerships typically span across many years, or even decades, achieving strategic alignment is critical to ensuring we thrive under the same principles in the long-term.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24" name="Rounded Rectangle 23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39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6" name="Group 4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" name="Group 2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33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2" name="TextBox 31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1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8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2015564" y="1954078"/>
            <a:ext cx="8112181" cy="5050155"/>
            <a:chOff x="2015564" y="1973128"/>
            <a:chExt cx="8112181" cy="5050155"/>
          </a:xfrm>
        </p:grpSpPr>
        <p:sp>
          <p:nvSpPr>
            <p:cNvPr id="7" name="Rounded Rectangle 6"/>
            <p:cNvSpPr/>
            <p:nvPr/>
          </p:nvSpPr>
          <p:spPr>
            <a:xfrm>
              <a:off x="2128737" y="2564630"/>
              <a:ext cx="6870538" cy="480060"/>
            </a:xfrm>
            <a:prstGeom prst="roundRect">
              <a:avLst>
                <a:gd name="adj" fmla="val 50000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585936" y="3244450"/>
              <a:ext cx="7005395" cy="480060"/>
            </a:xfrm>
            <a:prstGeom prst="roundRect">
              <a:avLst>
                <a:gd name="adj" fmla="val 50000"/>
              </a:avLst>
            </a:prstGeom>
            <a:solidFill>
              <a:srgbClr val="FF98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043136" y="3924270"/>
              <a:ext cx="7084609" cy="480060"/>
            </a:xfrm>
            <a:prstGeom prst="roundRect">
              <a:avLst>
                <a:gd name="adj" fmla="val 50000"/>
              </a:avLst>
            </a:prstGeom>
            <a:solidFill>
              <a:srgbClr val="F9D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043136" y="4604090"/>
              <a:ext cx="7084609" cy="480060"/>
            </a:xfrm>
            <a:prstGeom prst="roundRect">
              <a:avLst>
                <a:gd name="adj" fmla="val 50000"/>
              </a:avLst>
            </a:prstGeom>
            <a:solidFill>
              <a:srgbClr val="797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2585936" y="5283910"/>
              <a:ext cx="7005395" cy="480060"/>
            </a:xfrm>
            <a:prstGeom prst="roundRect">
              <a:avLst>
                <a:gd name="adj" fmla="val 50000"/>
              </a:avLst>
            </a:prstGeom>
            <a:solidFill>
              <a:srgbClr val="B8B2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2128737" y="5948490"/>
              <a:ext cx="6870538" cy="480060"/>
            </a:xfrm>
            <a:prstGeom prst="roundRect">
              <a:avLst>
                <a:gd name="adj" fmla="val 50000"/>
              </a:avLst>
            </a:prstGeom>
            <a:solidFill>
              <a:srgbClr val="579A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28736" y="2255713"/>
              <a:ext cx="5646953" cy="458515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209837" y="2607717"/>
              <a:ext cx="5649529" cy="3777278"/>
              <a:chOff x="3897542" y="2671987"/>
              <a:chExt cx="5649529" cy="3777278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4515190" y="5382780"/>
                <a:ext cx="42952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Adopt best practices</a:t>
                </a:r>
                <a:endParaRPr lang="en-US" sz="2000" dirty="0">
                  <a:latin typeface="AIA Everest Condensed" panose="00000506000000000000" pitchFamily="50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97546" y="2671987"/>
                <a:ext cx="56495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GB" alt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Strive to provide best-in-class service and insurance </a:t>
                </a:r>
                <a:r>
                  <a:rPr lang="en-GB" altLang="en-US" sz="2000" dirty="0" smtClean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solutions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515192" y="3345829"/>
                <a:ext cx="41746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Uphold and communicate a shared vision</a:t>
                </a:r>
                <a:endParaRPr lang="en-US" sz="2000" dirty="0">
                  <a:latin typeface="AIA Everest Condensed" panose="00000506000000000000" pitchFamily="50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184366" y="4030141"/>
                <a:ext cx="31752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Adopt shared values</a:t>
                </a:r>
                <a:endParaRPr lang="en-US" sz="2000" dirty="0">
                  <a:latin typeface="AIA Everest Condensed" panose="00000506000000000000" pitchFamily="50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184365" y="4706851"/>
                <a:ext cx="36261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Have a fit-for-purpose governance</a:t>
                </a:r>
                <a:endParaRPr lang="en-US" sz="2000" dirty="0">
                  <a:latin typeface="AIA Everest Condensed" panose="00000506000000000000" pitchFamily="50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897542" y="6049155"/>
                <a:ext cx="52367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rgbClr val="333D47"/>
                    </a:solidFill>
                    <a:latin typeface="AIA Everest" panose="00000500000000000000" pitchFamily="2" charset="0"/>
                  </a:defRPr>
                </a:lvl1pPr>
              </a:lstStyle>
              <a:p>
                <a:pPr lvl="0"/>
                <a:r>
                  <a:rPr lang="en-US" sz="2000" dirty="0">
                    <a:latin typeface="AIA Everest Condensed" panose="00000506000000000000" pitchFamily="50" charset="0"/>
                    <a:cs typeface="Arial" panose="020B0604020202020204" pitchFamily="34" charset="0"/>
                  </a:rPr>
                  <a:t>Achieve clear accountability on roles and responsibilities</a:t>
                </a:r>
                <a:endParaRPr lang="en-US" sz="2000" dirty="0">
                  <a:latin typeface="AIA Everest Condensed" panose="00000506000000000000" pitchFamily="50" charset="0"/>
                </a:endParaRPr>
              </a:p>
            </p:txBody>
          </p:sp>
        </p:grpSp>
        <p:sp>
          <p:nvSpPr>
            <p:cNvPr id="44" name="Rounded Rectangle 43"/>
            <p:cNvSpPr/>
            <p:nvPr/>
          </p:nvSpPr>
          <p:spPr>
            <a:xfrm>
              <a:off x="2979196" y="2682610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FF7A85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3567957" y="3355852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FF754D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4248823" y="4042250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F7C926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4248823" y="4722070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4C4794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567957" y="5401890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A199BA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2979196" y="6066470"/>
              <a:ext cx="243130" cy="244100"/>
            </a:xfrm>
            <a:prstGeom prst="roundRect">
              <a:avLst>
                <a:gd name="adj" fmla="val 50000"/>
              </a:avLst>
            </a:prstGeom>
            <a:solidFill>
              <a:srgbClr val="1F78AD"/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5564" y="1973128"/>
              <a:ext cx="2489762" cy="5050155"/>
            </a:xfrm>
            <a:prstGeom prst="rect">
              <a:avLst/>
            </a:prstGeom>
          </p:spPr>
        </p:pic>
      </p:grpSp>
      <p:sp>
        <p:nvSpPr>
          <p:cNvPr id="5" name="Rounded Rectangle 4"/>
          <p:cNvSpPr/>
          <p:nvPr/>
        </p:nvSpPr>
        <p:spPr>
          <a:xfrm rot="2700000">
            <a:off x="-863501" y="2458731"/>
            <a:ext cx="4010370" cy="4010370"/>
          </a:xfrm>
          <a:prstGeom prst="roundRect">
            <a:avLst>
              <a:gd name="adj" fmla="val 7986"/>
            </a:avLst>
          </a:prstGeom>
          <a:gradFill flip="none" rotWithShape="1">
            <a:gsLst>
              <a:gs pos="0">
                <a:srgbClr val="D5BF93">
                  <a:alpha val="80000"/>
                </a:srgbClr>
              </a:gs>
              <a:gs pos="16000">
                <a:srgbClr val="D5BF93">
                  <a:alpha val="50000"/>
                </a:srgbClr>
              </a:gs>
              <a:gs pos="47000">
                <a:srgbClr val="D5BF93">
                  <a:alpha val="0"/>
                </a:srgbClr>
              </a:gs>
            </a:gsLst>
            <a:lin ang="8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40080" y="1032746"/>
            <a:ext cx="9827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PARTNERSHIP </a:t>
            </a:r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PHILOSOPHY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0080" y="1481328"/>
            <a:ext cx="9216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Successful partnerships are those that can align on a vision, adhere to shared values, and operate under a fit-for-purpose governance model that reinforces accountability to delivering business results and customer satisfaction.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102" name="Rounded Rectangle 101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1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12" name="Group 111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5" name="Group 104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07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08" name="Group 107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09" name="Straight Connector 108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6" name="TextBox 105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2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55" name="Rectangle 54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57" name="Rectangle 56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58" name="Rectangle 57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59" name="Rectangle 58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63" name="Rectangle 62"/>
            <p:cNvSpPr>
              <a:spLocks noChangeAspect="1"/>
            </p:cNvSpPr>
            <p:nvPr/>
          </p:nvSpPr>
          <p:spPr>
            <a:xfrm>
              <a:off x="10538714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431" y="1681161"/>
            <a:ext cx="3872222" cy="536889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1080856" y="4148153"/>
            <a:ext cx="246454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defRPr sz="2000">
                <a:solidFill>
                  <a:srgbClr val="333D47"/>
                </a:solidFill>
                <a:latin typeface="AIA Everest Condensed" panose="00000506000000000000" pitchFamily="50" charset="0"/>
                <a:cs typeface="Arial" panose="020B0604020202020204" pitchFamily="34" charset="0"/>
              </a:defRPr>
            </a:lvl1pPr>
          </a:lstStyle>
          <a:p>
            <a:pPr algn="ctr">
              <a:lnSpc>
                <a:spcPts val="2000"/>
              </a:lnSpc>
            </a:pPr>
            <a:r>
              <a:rPr lang="en-US" altLang="en-US" b="1" dirty="0"/>
              <a:t>Partnerships can differ, but in general should:</a:t>
            </a:r>
          </a:p>
        </p:txBody>
      </p:sp>
    </p:spTree>
    <p:extLst>
      <p:ext uri="{BB962C8B-B14F-4D97-AF65-F5344CB8AC3E}">
        <p14:creationId xmlns:p14="http://schemas.microsoft.com/office/powerpoint/2010/main" val="28464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399"/>
            <a:ext cx="12192000" cy="5969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0080" y="2215968"/>
            <a:ext cx="7825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742" b="1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pPr algn="ctr"/>
            <a:r>
              <a:rPr lang="en-US" altLang="en-US" sz="1600" dirty="0"/>
              <a:t>The strategic building blocks for </a:t>
            </a:r>
            <a:r>
              <a:rPr lang="en-US" altLang="en-US" sz="1600" dirty="0" err="1"/>
              <a:t>bancassurance</a:t>
            </a:r>
            <a:r>
              <a:rPr lang="en-US" altLang="en-US" sz="1600" dirty="0"/>
              <a:t> are: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40080" y="1481328"/>
            <a:ext cx="8802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Partnerships are advised to be designed around 10 key </a:t>
            </a:r>
            <a:r>
              <a:rPr lang="en-US" dirty="0" err="1"/>
              <a:t>bancassurance</a:t>
            </a:r>
            <a:r>
              <a:rPr lang="en-US" dirty="0"/>
              <a:t> “building blocks”, with a core focus on developing an effective target operating model and building people capabilities.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392920" y="2271418"/>
            <a:ext cx="2920888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the button to learn more.</a:t>
            </a:r>
          </a:p>
        </p:txBody>
      </p:sp>
      <p:sp>
        <p:nvSpPr>
          <p:cNvPr id="93" name="Rectangle 92"/>
          <p:cNvSpPr/>
          <p:nvPr/>
        </p:nvSpPr>
        <p:spPr>
          <a:xfrm>
            <a:off x="8385087" y="2667389"/>
            <a:ext cx="3666114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4" name="TextBox 93"/>
          <p:cNvSpPr txBox="1"/>
          <p:nvPr/>
        </p:nvSpPr>
        <p:spPr>
          <a:xfrm>
            <a:off x="9032136" y="2812809"/>
            <a:ext cx="2968213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24" dirty="0">
                <a:solidFill>
                  <a:schemeClr val="bg1"/>
                </a:solidFill>
                <a:latin typeface="AIA Everest Medium" panose="00000600000000000000" pitchFamily="2" charset="0"/>
              </a:rPr>
              <a:t>KEY FOCUS AREAS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96" name="Rounded Rectangle 9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0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06" name="Group 10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9" name="Group 9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0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02" name="Group 10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0" name="TextBox 99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sp>
        <p:nvSpPr>
          <p:cNvPr id="122" name="TextBox 121"/>
          <p:cNvSpPr txBox="1"/>
          <p:nvPr/>
        </p:nvSpPr>
        <p:spPr>
          <a:xfrm>
            <a:off x="640080" y="1032746"/>
            <a:ext cx="9827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PARTNERSHIP </a:t>
            </a:r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STRATEGY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7189" y="2671889"/>
            <a:ext cx="7591377" cy="3682929"/>
            <a:chOff x="687189" y="2671889"/>
            <a:chExt cx="7591377" cy="3682929"/>
          </a:xfrm>
        </p:grpSpPr>
        <p:sp>
          <p:nvSpPr>
            <p:cNvPr id="157" name="Rounded Rectangle 156"/>
            <p:cNvSpPr/>
            <p:nvPr/>
          </p:nvSpPr>
          <p:spPr>
            <a:xfrm>
              <a:off x="687189" y="5066876"/>
              <a:ext cx="1783080" cy="1280160"/>
            </a:xfrm>
            <a:prstGeom prst="roundRect">
              <a:avLst>
                <a:gd name="adj" fmla="val 1149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ounded Rectangle 157"/>
            <p:cNvSpPr/>
            <p:nvPr/>
          </p:nvSpPr>
          <p:spPr>
            <a:xfrm>
              <a:off x="2488336" y="5066876"/>
              <a:ext cx="1837944" cy="1280160"/>
            </a:xfrm>
            <a:prstGeom prst="roundRect">
              <a:avLst>
                <a:gd name="adj" fmla="val 12487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ounded Rectangle 158"/>
            <p:cNvSpPr/>
            <p:nvPr/>
          </p:nvSpPr>
          <p:spPr>
            <a:xfrm>
              <a:off x="4343458" y="5074658"/>
              <a:ext cx="1783080" cy="1280160"/>
            </a:xfrm>
            <a:prstGeom prst="roundRect">
              <a:avLst>
                <a:gd name="adj" fmla="val 11991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ounded Rectangle 159"/>
            <p:cNvSpPr/>
            <p:nvPr/>
          </p:nvSpPr>
          <p:spPr>
            <a:xfrm>
              <a:off x="6146773" y="5074658"/>
              <a:ext cx="2116971" cy="1280160"/>
            </a:xfrm>
            <a:prstGeom prst="roundRect">
              <a:avLst>
                <a:gd name="adj" fmla="val 10998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ounded Rectangle 160"/>
            <p:cNvSpPr/>
            <p:nvPr/>
          </p:nvSpPr>
          <p:spPr>
            <a:xfrm>
              <a:off x="689046" y="4202928"/>
              <a:ext cx="2468880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ounded Rectangle 161"/>
            <p:cNvSpPr/>
            <p:nvPr/>
          </p:nvSpPr>
          <p:spPr>
            <a:xfrm>
              <a:off x="3194931" y="4202928"/>
              <a:ext cx="2523744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ounded Rectangle 162"/>
            <p:cNvSpPr/>
            <p:nvPr/>
          </p:nvSpPr>
          <p:spPr>
            <a:xfrm>
              <a:off x="5738916" y="4202928"/>
              <a:ext cx="2539650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ounded Rectangle 163"/>
            <p:cNvSpPr/>
            <p:nvPr/>
          </p:nvSpPr>
          <p:spPr>
            <a:xfrm>
              <a:off x="689046" y="3696355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ounded Rectangle 164"/>
            <p:cNvSpPr/>
            <p:nvPr/>
          </p:nvSpPr>
          <p:spPr>
            <a:xfrm>
              <a:off x="689046" y="3184122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ounded Rectangle 165"/>
            <p:cNvSpPr/>
            <p:nvPr/>
          </p:nvSpPr>
          <p:spPr>
            <a:xfrm>
              <a:off x="689046" y="2671889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123951" y="2774878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 err="1">
                  <a:latin typeface="AIA Everest Condensed" panose="00000506000000000000" pitchFamily="50" charset="0"/>
                  <a:cs typeface="Arial" panose="020B0604020202020204" pitchFamily="34" charset="0"/>
                </a:rPr>
                <a:t>Bancassurance</a:t>
              </a: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 Target Operating Model (TOM)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123951" y="3281396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Partnership Governance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123951" y="3789819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Learning &amp; Development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937662" y="4318354"/>
              <a:ext cx="2055995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Customer Journey </a:t>
              </a:r>
              <a:endParaRPr lang="en-US" altLang="en-US" sz="1800" dirty="0" smtClean="0">
                <a:latin typeface="AIA Everest Condensed" panose="00000506000000000000" pitchFamily="50" charset="0"/>
                <a:cs typeface="Arial" panose="020B0604020202020204" pitchFamily="34" charset="0"/>
              </a:endParaRPr>
            </a:p>
            <a:p>
              <a:pPr lvl="0" algn="ctr">
                <a:lnSpc>
                  <a:spcPts val="2000"/>
                </a:lnSpc>
              </a:pPr>
              <a:r>
                <a:rPr lang="en-US" altLang="en-US" sz="1800" dirty="0" smtClean="0">
                  <a:latin typeface="AIA Everest Condensed" panose="00000506000000000000" pitchFamily="50" charset="0"/>
                  <a:cs typeface="Arial" panose="020B0604020202020204" pitchFamily="34" charset="0"/>
                </a:rPr>
                <a:t>&amp; </a:t>
              </a: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Experience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319021" y="4446595"/>
              <a:ext cx="232330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 smtClean="0">
                  <a:latin typeface="AIA Everest Condensed" panose="00000506000000000000" pitchFamily="50" charset="0"/>
                  <a:cs typeface="Arial" panose="020B0604020202020204" pitchFamily="34" charset="0"/>
                </a:rPr>
                <a:t>Focus segments</a:t>
              </a:r>
              <a:endParaRPr lang="en-US" altLang="en-US" sz="1800" dirty="0">
                <a:latin typeface="AIA Everest Condensed" panose="00000506000000000000" pitchFamily="50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890487" y="4318354"/>
              <a:ext cx="2281963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Segment specific </a:t>
              </a:r>
            </a:p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propositions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899562" y="5267186"/>
              <a:ext cx="151574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Data analytics </a:t>
              </a:r>
            </a:p>
            <a:p>
              <a:r>
                <a:rPr lang="en-US" altLang="en-US" sz="1800" dirty="0" smtClean="0"/>
                <a:t>&amp; propensity  </a:t>
              </a:r>
              <a:br>
                <a:rPr lang="en-US" altLang="en-US" sz="1800" dirty="0" smtClean="0"/>
              </a:br>
              <a:r>
                <a:rPr lang="en-US" altLang="en-US" sz="1800" dirty="0" smtClean="0"/>
                <a:t>based marketing</a:t>
              </a:r>
              <a:endParaRPr lang="en-US" altLang="en-US" sz="1800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2701013" y="5267186"/>
              <a:ext cx="1552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Sales processes/ management </a:t>
              </a:r>
            </a:p>
            <a:p>
              <a:r>
                <a:rPr lang="en-US" altLang="en-US" sz="1800" dirty="0" smtClean="0"/>
                <a:t>and tools</a:t>
              </a:r>
              <a:endParaRPr lang="en-US" altLang="en-US" sz="1800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4594225" y="5395426"/>
              <a:ext cx="1391221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Data driven underwriting</a:t>
              </a:r>
              <a:endParaRPr lang="en-US" altLang="en-US" sz="18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410993" y="5267186"/>
              <a:ext cx="16757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Digitized/Partner integrated post-sales servicing</a:t>
              </a:r>
              <a:endParaRPr lang="en-US" altLang="en-US" sz="1800" dirty="0"/>
            </a:p>
          </p:txBody>
        </p:sp>
        <p:sp>
          <p:nvSpPr>
            <p:cNvPr id="177" name="Oval 176"/>
            <p:cNvSpPr/>
            <p:nvPr/>
          </p:nvSpPr>
          <p:spPr>
            <a:xfrm>
              <a:off x="783921" y="281930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1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78" name="Oval 177"/>
            <p:cNvSpPr/>
            <p:nvPr/>
          </p:nvSpPr>
          <p:spPr>
            <a:xfrm>
              <a:off x="783921" y="332551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2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783921" y="382410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3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0" name="Oval 179"/>
            <p:cNvSpPr/>
            <p:nvPr/>
          </p:nvSpPr>
          <p:spPr>
            <a:xfrm>
              <a:off x="783921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4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1" name="Oval 180"/>
            <p:cNvSpPr/>
            <p:nvPr/>
          </p:nvSpPr>
          <p:spPr>
            <a:xfrm>
              <a:off x="3287801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5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2" name="Oval 181"/>
            <p:cNvSpPr/>
            <p:nvPr/>
          </p:nvSpPr>
          <p:spPr>
            <a:xfrm>
              <a:off x="5831705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6</a:t>
              </a:r>
            </a:p>
          </p:txBody>
        </p:sp>
        <p:sp>
          <p:nvSpPr>
            <p:cNvPr id="183" name="Oval 182"/>
            <p:cNvSpPr/>
            <p:nvPr/>
          </p:nvSpPr>
          <p:spPr>
            <a:xfrm>
              <a:off x="783921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7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2577624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8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5" name="Oval 184"/>
            <p:cNvSpPr/>
            <p:nvPr/>
          </p:nvSpPr>
          <p:spPr>
            <a:xfrm>
              <a:off x="4440485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9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6" name="Oval 185"/>
            <p:cNvSpPr/>
            <p:nvPr/>
          </p:nvSpPr>
          <p:spPr>
            <a:xfrm>
              <a:off x="6237017" y="5596043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6186721" y="5568731"/>
              <a:ext cx="29367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10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8385087" y="2667389"/>
            <a:ext cx="596198" cy="59436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194" y="2772779"/>
            <a:ext cx="393984" cy="393984"/>
          </a:xfrm>
          <a:prstGeom prst="rect">
            <a:avLst/>
          </a:prstGeom>
        </p:spPr>
      </p:pic>
      <p:grpSp>
        <p:nvGrpSpPr>
          <p:cNvPr id="67" name="Group 66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72" name="Rectangle 71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73" name="Rectangle 72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74" name="Rectangle 73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78" name="Rectangle 77"/>
            <p:cNvSpPr>
              <a:spLocks noChangeAspect="1"/>
            </p:cNvSpPr>
            <p:nvPr/>
          </p:nvSpPr>
          <p:spPr>
            <a:xfrm>
              <a:off x="11066691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1930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399"/>
            <a:ext cx="12192000" cy="596900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640080" y="1481328"/>
            <a:ext cx="8802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Partnerships are advised to be designed around 10 key </a:t>
            </a:r>
            <a:r>
              <a:rPr lang="en-US" dirty="0" err="1"/>
              <a:t>bancassurance</a:t>
            </a:r>
            <a:r>
              <a:rPr lang="en-US" dirty="0"/>
              <a:t> “building blocks”, with a core focus on developing an effective target operating model and building people capabilities.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8385089" y="2668382"/>
            <a:ext cx="3666111" cy="40111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1" name="Rectangle 80"/>
          <p:cNvSpPr/>
          <p:nvPr/>
        </p:nvSpPr>
        <p:spPr>
          <a:xfrm>
            <a:off x="8385087" y="2667389"/>
            <a:ext cx="3666114" cy="595207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3" name="TextBox 82"/>
          <p:cNvSpPr txBox="1"/>
          <p:nvPr/>
        </p:nvSpPr>
        <p:spPr>
          <a:xfrm>
            <a:off x="8633695" y="3357686"/>
            <a:ext cx="336946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sz="1400" dirty="0"/>
              <a:t>Fit-for-purpose TOM providing clear accountability for each business model, both locally and at the </a:t>
            </a:r>
            <a:r>
              <a:rPr lang="en-US" sz="1400" dirty="0" err="1"/>
              <a:t>centre</a:t>
            </a:r>
            <a:r>
              <a:rPr lang="en-US" sz="1400" dirty="0"/>
              <a:t>, supported by governance and KPIs </a:t>
            </a:r>
          </a:p>
          <a:p>
            <a:r>
              <a:rPr lang="en-US" sz="1400" dirty="0"/>
              <a:t>Developing a dedicated and core set of capabilities specifically for </a:t>
            </a:r>
            <a:r>
              <a:rPr lang="en-US" sz="1400" dirty="0" err="1"/>
              <a:t>Bancassurance</a:t>
            </a:r>
            <a:r>
              <a:rPr lang="en-US" sz="1400" dirty="0"/>
              <a:t> (e.g., data analytics, digital marketing, campaign management, etc.) </a:t>
            </a:r>
          </a:p>
          <a:p>
            <a:r>
              <a:rPr lang="en-US" sz="1400" dirty="0" err="1"/>
              <a:t>Standardised</a:t>
            </a:r>
            <a:r>
              <a:rPr lang="en-US" sz="1400" dirty="0"/>
              <a:t> and consistently executed sales management processes </a:t>
            </a:r>
          </a:p>
          <a:p>
            <a:r>
              <a:rPr lang="en-US" sz="1400" dirty="0"/>
              <a:t>Accelerated delivery of digital capabilities and enablers to leverage customer databases of bank partners and enable end-to-end customer journeys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464848" y="3357686"/>
            <a:ext cx="2685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sz="1400" dirty="0" smtClean="0"/>
              <a:t>•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•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/>
              <a:t>•</a:t>
            </a:r>
          </a:p>
          <a:p>
            <a:endParaRPr lang="en-US" sz="1400" dirty="0" smtClean="0"/>
          </a:p>
          <a:p>
            <a:r>
              <a:rPr lang="en-US" sz="1400" dirty="0"/>
              <a:t>•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76" name="Rounded Rectangle 7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20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21" name="Group 120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22" name="Straight Connector 121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9" name="Group 7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8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86" name="Group 85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4" name="TextBox 83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61" name="Rectangle 60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3" name="Rectangle 62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4" name="Rectangle 63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5" name="Rectangle 64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70" name="Rectangle 69"/>
            <p:cNvSpPr>
              <a:spLocks noChangeAspect="1"/>
            </p:cNvSpPr>
            <p:nvPr/>
          </p:nvSpPr>
          <p:spPr>
            <a:xfrm>
              <a:off x="11066691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40080" y="1032746"/>
            <a:ext cx="98278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PARTNERSHIP </a:t>
            </a:r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STRATEGY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687189" y="2671889"/>
            <a:ext cx="7591377" cy="3682929"/>
            <a:chOff x="687189" y="2671889"/>
            <a:chExt cx="7591377" cy="3682929"/>
          </a:xfrm>
        </p:grpSpPr>
        <p:sp>
          <p:nvSpPr>
            <p:cNvPr id="73" name="Rounded Rectangle 72"/>
            <p:cNvSpPr/>
            <p:nvPr/>
          </p:nvSpPr>
          <p:spPr>
            <a:xfrm>
              <a:off x="687189" y="5066876"/>
              <a:ext cx="1783080" cy="1280160"/>
            </a:xfrm>
            <a:prstGeom prst="roundRect">
              <a:avLst>
                <a:gd name="adj" fmla="val 1149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2488336" y="5066876"/>
              <a:ext cx="1837944" cy="1280160"/>
            </a:xfrm>
            <a:prstGeom prst="roundRect">
              <a:avLst>
                <a:gd name="adj" fmla="val 12487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ounded Rectangle 107"/>
            <p:cNvSpPr/>
            <p:nvPr/>
          </p:nvSpPr>
          <p:spPr>
            <a:xfrm>
              <a:off x="4343458" y="5074658"/>
              <a:ext cx="1783080" cy="1280160"/>
            </a:xfrm>
            <a:prstGeom prst="roundRect">
              <a:avLst>
                <a:gd name="adj" fmla="val 11991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ounded Rectangle 108"/>
            <p:cNvSpPr/>
            <p:nvPr/>
          </p:nvSpPr>
          <p:spPr>
            <a:xfrm>
              <a:off x="6146773" y="5074658"/>
              <a:ext cx="2116971" cy="1280160"/>
            </a:xfrm>
            <a:prstGeom prst="roundRect">
              <a:avLst>
                <a:gd name="adj" fmla="val 10998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689046" y="4202928"/>
              <a:ext cx="2468880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3194931" y="4202928"/>
              <a:ext cx="2523744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738916" y="4202928"/>
              <a:ext cx="2539650" cy="836146"/>
            </a:xfrm>
            <a:prstGeom prst="roundRect">
              <a:avLst>
                <a:gd name="adj" fmla="val 18935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689046" y="3696355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ounded Rectangle 113"/>
            <p:cNvSpPr/>
            <p:nvPr/>
          </p:nvSpPr>
          <p:spPr>
            <a:xfrm>
              <a:off x="689046" y="3184122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689046" y="2671889"/>
              <a:ext cx="7589520" cy="480060"/>
            </a:xfrm>
            <a:prstGeom prst="roundRect">
              <a:avLst>
                <a:gd name="adj" fmla="val 24206"/>
              </a:avLst>
            </a:prstGeom>
            <a:solidFill>
              <a:srgbClr val="FF9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123951" y="2774878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 err="1">
                  <a:latin typeface="AIA Everest Condensed" panose="00000506000000000000" pitchFamily="50" charset="0"/>
                  <a:cs typeface="Arial" panose="020B0604020202020204" pitchFamily="34" charset="0"/>
                </a:rPr>
                <a:t>Bancassurance</a:t>
              </a: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 Target Operating Model (TOM)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123951" y="3281396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Partnership Governance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123951" y="3789819"/>
              <a:ext cx="6629400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20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Learning &amp; Development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37662" y="4318354"/>
              <a:ext cx="2055995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Customer Journey </a:t>
              </a:r>
              <a:endParaRPr lang="en-US" altLang="en-US" sz="1800" dirty="0" smtClean="0">
                <a:latin typeface="AIA Everest Condensed" panose="00000506000000000000" pitchFamily="50" charset="0"/>
                <a:cs typeface="Arial" panose="020B0604020202020204" pitchFamily="34" charset="0"/>
              </a:endParaRPr>
            </a:p>
            <a:p>
              <a:pPr lvl="0" algn="ctr">
                <a:lnSpc>
                  <a:spcPts val="2000"/>
                </a:lnSpc>
              </a:pPr>
              <a:r>
                <a:rPr lang="en-US" altLang="en-US" sz="1800" dirty="0" smtClean="0">
                  <a:latin typeface="AIA Everest Condensed" panose="00000506000000000000" pitchFamily="50" charset="0"/>
                  <a:cs typeface="Arial" panose="020B0604020202020204" pitchFamily="34" charset="0"/>
                </a:rPr>
                <a:t>&amp; </a:t>
              </a: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Experience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319021" y="4446595"/>
              <a:ext cx="2323303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 smtClean="0">
                  <a:latin typeface="AIA Everest Condensed" panose="00000506000000000000" pitchFamily="50" charset="0"/>
                  <a:cs typeface="Arial" panose="020B0604020202020204" pitchFamily="34" charset="0"/>
                </a:rPr>
                <a:t>Focus segments</a:t>
              </a:r>
              <a:endParaRPr lang="en-US" altLang="en-US" sz="1800" dirty="0">
                <a:latin typeface="AIA Everest Condensed" panose="00000506000000000000" pitchFamily="50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890487" y="4318354"/>
              <a:ext cx="2281963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>
                  <a:solidFill>
                    <a:srgbClr val="333D47"/>
                  </a:solidFill>
                  <a:latin typeface="AIA Everest" panose="00000500000000000000" pitchFamily="2" charset="0"/>
                </a:defRPr>
              </a:lvl1pPr>
            </a:lstStyle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Segment specific </a:t>
              </a:r>
            </a:p>
            <a:p>
              <a:pPr lvl="0" algn="ctr">
                <a:lnSpc>
                  <a:spcPts val="2000"/>
                </a:lnSpc>
              </a:pPr>
              <a:r>
                <a:rPr lang="en-US" altLang="en-US" sz="1800" dirty="0">
                  <a:latin typeface="AIA Everest Condensed" panose="00000506000000000000" pitchFamily="50" charset="0"/>
                  <a:cs typeface="Arial" panose="020B0604020202020204" pitchFamily="34" charset="0"/>
                </a:rPr>
                <a:t>propositions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899562" y="5267186"/>
              <a:ext cx="151574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Data analytics </a:t>
              </a:r>
            </a:p>
            <a:p>
              <a:r>
                <a:rPr lang="en-US" altLang="en-US" sz="1800" dirty="0" smtClean="0"/>
                <a:t>&amp; propensity  </a:t>
              </a:r>
              <a:br>
                <a:rPr lang="en-US" altLang="en-US" sz="1800" dirty="0" smtClean="0"/>
              </a:br>
              <a:r>
                <a:rPr lang="en-US" altLang="en-US" sz="1800" dirty="0" smtClean="0"/>
                <a:t>based marketing</a:t>
              </a:r>
              <a:endParaRPr lang="en-US" altLang="en-US" sz="18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701013" y="5267186"/>
              <a:ext cx="155224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Sales processes/ management </a:t>
              </a:r>
            </a:p>
            <a:p>
              <a:r>
                <a:rPr lang="en-US" altLang="en-US" sz="1800" dirty="0" smtClean="0"/>
                <a:t>and tools</a:t>
              </a:r>
              <a:endParaRPr lang="en-US" altLang="en-US" sz="18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594225" y="5395426"/>
              <a:ext cx="1391221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Data driven underwriting</a:t>
              </a:r>
              <a:endParaRPr lang="en-US" altLang="en-US" sz="1800" dirty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6410993" y="5267186"/>
              <a:ext cx="16757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 algn="ctr">
                <a:lnSpc>
                  <a:spcPts val="2000"/>
                </a:lnSpc>
                <a:defRPr sz="2000">
                  <a:solidFill>
                    <a:srgbClr val="333D47"/>
                  </a:solidFill>
                  <a:latin typeface="AIA Everest Condensed" panose="00000506000000000000" pitchFamily="50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en-US" sz="1800" dirty="0" smtClean="0"/>
                <a:t>Digitized/Partner integrated post-sales servicing</a:t>
              </a:r>
              <a:endParaRPr lang="en-US" altLang="en-US" sz="1800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783921" y="281930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1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783921" y="332551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2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783921" y="3824102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3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783921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4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3287801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5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5831705" y="4525081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6</a:t>
              </a:r>
            </a:p>
          </p:txBody>
        </p:sp>
        <p:sp>
          <p:nvSpPr>
            <p:cNvPr id="136" name="Oval 135"/>
            <p:cNvSpPr/>
            <p:nvPr/>
          </p:nvSpPr>
          <p:spPr>
            <a:xfrm>
              <a:off x="783921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7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2577624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8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4440485" y="5589197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9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6237017" y="5596043"/>
              <a:ext cx="191841" cy="19184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6186721" y="5568731"/>
              <a:ext cx="29367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10</a:t>
              </a:r>
              <a:endParaRPr lang="en-US" sz="10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9032136" y="2812809"/>
            <a:ext cx="2968213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24" dirty="0">
                <a:solidFill>
                  <a:srgbClr val="D6D8DA"/>
                </a:solidFill>
                <a:latin typeface="AIA Everest Medium" panose="00000600000000000000" pitchFamily="2" charset="0"/>
              </a:rPr>
              <a:t>KEY FOCUS AREAS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8385087" y="2667389"/>
            <a:ext cx="596198" cy="59436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pic>
        <p:nvPicPr>
          <p:cNvPr id="158" name="Picture 15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194" y="2772779"/>
            <a:ext cx="393984" cy="393984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640080" y="2215968"/>
            <a:ext cx="7825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742" b="1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pPr algn="ctr"/>
            <a:r>
              <a:rPr lang="en-US" altLang="en-US" sz="1600" dirty="0"/>
              <a:t>The strategic building blocks for </a:t>
            </a:r>
            <a:r>
              <a:rPr lang="en-US" altLang="en-US" sz="1600" dirty="0" err="1"/>
              <a:t>bancassurance</a:t>
            </a:r>
            <a:r>
              <a:rPr lang="en-US" altLang="en-US" sz="1600" dirty="0"/>
              <a:t> are: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18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689049" y="1032747"/>
            <a:ext cx="9331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MAINTAINING STRATEGIC ALIGNMENT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0080" y="1463040"/>
            <a:ext cx="927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altLang="en-US" dirty="0"/>
              <a:t>BUs are advised to seek strategic alignment to protect and advance AIA’s interests when collaborating with partners, a process that can be systematically managed throughout the partnership term.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68" name="Rounded Rectangle 67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8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82" name="Group 81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1" name="Group 70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73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78" name="Group 77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2" name="TextBox 71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4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51" name="Rectangle 50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53" name="Rectangle 52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54" name="Rectangle 53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55" name="Rectangle 54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59" name="Rectangle 58"/>
            <p:cNvSpPr>
              <a:spLocks noChangeAspect="1"/>
            </p:cNvSpPr>
            <p:nvPr/>
          </p:nvSpPr>
          <p:spPr>
            <a:xfrm>
              <a:off x="11593177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07144" y="2823228"/>
            <a:ext cx="1559850" cy="3048763"/>
            <a:chOff x="507144" y="2823228"/>
            <a:chExt cx="1559850" cy="3048763"/>
          </a:xfrm>
        </p:grpSpPr>
        <p:sp>
          <p:nvSpPr>
            <p:cNvPr id="50" name="Down Arrow 49"/>
            <p:cNvSpPr/>
            <p:nvPr/>
          </p:nvSpPr>
          <p:spPr>
            <a:xfrm>
              <a:off x="507144" y="2823228"/>
              <a:ext cx="1559850" cy="3048763"/>
            </a:xfrm>
            <a:prstGeom prst="downArrow">
              <a:avLst>
                <a:gd name="adj1" fmla="val 78304"/>
                <a:gd name="adj2" fmla="val 33275"/>
              </a:avLst>
            </a:prstGeom>
            <a:solidFill>
              <a:srgbClr val="D2E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46804" y="2871205"/>
              <a:ext cx="126992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200">
                  <a:solidFill>
                    <a:srgbClr val="2B343D"/>
                  </a:solidFill>
                  <a:latin typeface="AIA Everest Condensed Medium" panose="00000606000000000000" pitchFamily="2" charset="0"/>
                  <a:cs typeface="AIA" panose="02000506000000020004" pitchFamily="2" charset="-34"/>
                </a:defRPr>
              </a:lvl1pPr>
            </a:lstStyle>
            <a:p>
              <a:r>
                <a:rPr lang="en-US" altLang="en-US" sz="3600" dirty="0" smtClean="0">
                  <a:solidFill>
                    <a:srgbClr val="1F78AD"/>
                  </a:solidFill>
                </a:rPr>
                <a:t>GOAL</a:t>
              </a:r>
              <a:r>
                <a:rPr lang="en-US" altLang="en-US" sz="2000" dirty="0" smtClean="0"/>
                <a:t> </a:t>
              </a:r>
            </a:p>
            <a:p>
              <a:r>
                <a:rPr lang="en-US" altLang="en-US" sz="2000" dirty="0" smtClean="0">
                  <a:solidFill>
                    <a:srgbClr val="858585"/>
                  </a:solidFill>
                  <a:latin typeface="AIA Everest Condensed" panose="00000506000000000000" pitchFamily="50" charset="0"/>
                </a:rPr>
                <a:t>----------</a:t>
              </a:r>
            </a:p>
            <a:p>
              <a:r>
                <a:rPr lang="en-US" altLang="en-US" sz="2000" dirty="0" smtClean="0"/>
                <a:t>Strategic </a:t>
              </a:r>
              <a:r>
                <a:rPr lang="en-US" altLang="en-US" sz="2000" dirty="0"/>
                <a:t>Alignment From Initiation </a:t>
              </a:r>
              <a:r>
                <a:rPr lang="en-US" altLang="en-US" sz="2000" dirty="0" smtClean="0"/>
                <a:t>to Termination</a:t>
              </a:r>
              <a:endParaRPr lang="en-US" altLang="en-US" sz="2000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057400" y="2468880"/>
            <a:ext cx="3020324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step to learn more.</a:t>
            </a:r>
          </a:p>
        </p:txBody>
      </p:sp>
      <p:sp>
        <p:nvSpPr>
          <p:cNvPr id="65" name="Rectangle 64"/>
          <p:cNvSpPr/>
          <p:nvPr/>
        </p:nvSpPr>
        <p:spPr>
          <a:xfrm>
            <a:off x="2176232" y="5276784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4" name="Rectangle 73"/>
          <p:cNvSpPr/>
          <p:nvPr/>
        </p:nvSpPr>
        <p:spPr>
          <a:xfrm>
            <a:off x="2176232" y="445893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5" name="Rectangle 74"/>
          <p:cNvSpPr/>
          <p:nvPr/>
        </p:nvSpPr>
        <p:spPr>
          <a:xfrm>
            <a:off x="2176232" y="364108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6" name="Rectangle 75"/>
          <p:cNvSpPr/>
          <p:nvPr/>
        </p:nvSpPr>
        <p:spPr>
          <a:xfrm>
            <a:off x="2176232" y="2823228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5" name="TextBox 84"/>
          <p:cNvSpPr txBox="1"/>
          <p:nvPr/>
        </p:nvSpPr>
        <p:spPr>
          <a:xfrm>
            <a:off x="2816890" y="2889999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INITIAL ENGAGEMENT &amp; ACQUISITION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816890" y="3707852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ONBOARDING EVALUATION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816890" y="4525702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EVALUATION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816890" y="5343555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PARTNERSHIP MANAGEMENT</a:t>
            </a:r>
          </a:p>
        </p:txBody>
      </p:sp>
      <p:sp>
        <p:nvSpPr>
          <p:cNvPr id="89" name="Rectangle 88"/>
          <p:cNvSpPr/>
          <p:nvPr/>
        </p:nvSpPr>
        <p:spPr>
          <a:xfrm rot="2700000">
            <a:off x="2355155" y="3298963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175018" y="5276784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1" name="Rectangle 90"/>
          <p:cNvSpPr/>
          <p:nvPr/>
        </p:nvSpPr>
        <p:spPr>
          <a:xfrm>
            <a:off x="2175018" y="445893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2" name="Rectangle 91"/>
          <p:cNvSpPr/>
          <p:nvPr/>
        </p:nvSpPr>
        <p:spPr>
          <a:xfrm>
            <a:off x="2175018" y="364108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3" name="Rectangle 92"/>
          <p:cNvSpPr/>
          <p:nvPr/>
        </p:nvSpPr>
        <p:spPr>
          <a:xfrm>
            <a:off x="2175018" y="2823228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4" name="TextBox 93"/>
          <p:cNvSpPr txBox="1"/>
          <p:nvPr/>
        </p:nvSpPr>
        <p:spPr>
          <a:xfrm>
            <a:off x="2197598" y="2880661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01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197598" y="3697703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02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2197598" y="4514744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03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97598" y="5331786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04</a:t>
            </a:r>
          </a:p>
        </p:txBody>
      </p:sp>
      <p:sp>
        <p:nvSpPr>
          <p:cNvPr id="117" name="Rectangle 116"/>
          <p:cNvSpPr/>
          <p:nvPr/>
        </p:nvSpPr>
        <p:spPr>
          <a:xfrm rot="2700000">
            <a:off x="2355155" y="4118571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 rot="2700000">
            <a:off x="2355155" y="4937094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176232" y="5276784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8" name="Rectangle 67"/>
          <p:cNvSpPr/>
          <p:nvPr/>
        </p:nvSpPr>
        <p:spPr>
          <a:xfrm>
            <a:off x="2176232" y="445893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9" name="Rectangle 68"/>
          <p:cNvSpPr/>
          <p:nvPr/>
        </p:nvSpPr>
        <p:spPr>
          <a:xfrm>
            <a:off x="2176232" y="364108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0" name="Rectangle 69"/>
          <p:cNvSpPr/>
          <p:nvPr/>
        </p:nvSpPr>
        <p:spPr>
          <a:xfrm>
            <a:off x="2176232" y="2823228"/>
            <a:ext cx="4846320" cy="595207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0" name="Rectangle 89"/>
          <p:cNvSpPr/>
          <p:nvPr/>
        </p:nvSpPr>
        <p:spPr>
          <a:xfrm>
            <a:off x="2175018" y="5276784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1" name="Rectangle 90"/>
          <p:cNvSpPr/>
          <p:nvPr/>
        </p:nvSpPr>
        <p:spPr>
          <a:xfrm>
            <a:off x="2175018" y="445893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2" name="Rectangle 91"/>
          <p:cNvSpPr/>
          <p:nvPr/>
        </p:nvSpPr>
        <p:spPr>
          <a:xfrm>
            <a:off x="2175018" y="364108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98" name="Rectangle 97"/>
          <p:cNvSpPr/>
          <p:nvPr/>
        </p:nvSpPr>
        <p:spPr>
          <a:xfrm>
            <a:off x="2175018" y="2823228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74" name="Group 73"/>
          <p:cNvGrpSpPr/>
          <p:nvPr/>
        </p:nvGrpSpPr>
        <p:grpSpPr>
          <a:xfrm>
            <a:off x="7126320" y="2827203"/>
            <a:ext cx="4912880" cy="1409084"/>
            <a:chOff x="6248273" y="4818351"/>
            <a:chExt cx="4912880" cy="1409084"/>
          </a:xfrm>
        </p:grpSpPr>
        <p:sp>
          <p:nvSpPr>
            <p:cNvPr id="79" name="Rectangle 78"/>
            <p:cNvSpPr/>
            <p:nvPr/>
          </p:nvSpPr>
          <p:spPr>
            <a:xfrm rot="2700000">
              <a:off x="6248273" y="5015343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360553" y="4818351"/>
              <a:ext cx="4800600" cy="1409084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376767" y="2994919"/>
            <a:ext cx="4164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6701" indent="-18670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Profile partner Senior Management</a:t>
            </a:r>
          </a:p>
          <a:p>
            <a:pPr marL="186701" indent="-18670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Identify strategic overlaps</a:t>
            </a:r>
          </a:p>
          <a:p>
            <a:pPr marL="186701" indent="-18670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Define mutually agreed measures of success (e.g., sales target, business quality)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57400" y="2468880"/>
            <a:ext cx="3020324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step to learn more.</a:t>
            </a:r>
          </a:p>
        </p:txBody>
      </p:sp>
      <p:sp>
        <p:nvSpPr>
          <p:cNvPr id="162" name="Rectangle 161"/>
          <p:cNvSpPr/>
          <p:nvPr/>
        </p:nvSpPr>
        <p:spPr>
          <a:xfrm rot="2700000">
            <a:off x="2355155" y="3298963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extBox 166"/>
          <p:cNvSpPr txBox="1"/>
          <p:nvPr/>
        </p:nvSpPr>
        <p:spPr>
          <a:xfrm>
            <a:off x="2197598" y="2880661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rgbClr val="D6D8DA"/>
                </a:solidFill>
                <a:latin typeface="AIA Everest Condensed" panose="00000506000000000000" pitchFamily="50" charset="0"/>
              </a:rPr>
              <a:t>01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2197598" y="3697703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02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2197598" y="4514744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03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2197598" y="5331786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04</a:t>
            </a:r>
          </a:p>
        </p:txBody>
      </p:sp>
      <p:sp>
        <p:nvSpPr>
          <p:cNvPr id="171" name="Rectangle 170"/>
          <p:cNvSpPr/>
          <p:nvPr/>
        </p:nvSpPr>
        <p:spPr>
          <a:xfrm rot="2700000">
            <a:off x="2355155" y="4118571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 rot="2700000">
            <a:off x="2355155" y="4937094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640080" y="1463040"/>
            <a:ext cx="927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altLang="en-US" dirty="0"/>
              <a:t>BUs are advised to seek strategic alignment to protect and advance AIA’s interests when collaborating with partners, a process that can be systematically managed throughout the partnership term.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73" name="Rectangle 72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82" name="Rectangle 81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3" name="Rectangle 82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5" name="Rectangle 84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93" name="Rectangle 92"/>
            <p:cNvSpPr>
              <a:spLocks noChangeAspect="1"/>
            </p:cNvSpPr>
            <p:nvPr/>
          </p:nvSpPr>
          <p:spPr>
            <a:xfrm>
              <a:off x="11593177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689049" y="1032747"/>
            <a:ext cx="9331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MAINTAINING STRATEGIC ALIGNMENT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57" name="Rounded Rectangle 56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96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97" name="Group 96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0" name="Group 5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6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66" name="Group 65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4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07144" y="2823228"/>
            <a:ext cx="1559850" cy="3048763"/>
            <a:chOff x="507144" y="2823228"/>
            <a:chExt cx="1559850" cy="3048763"/>
          </a:xfrm>
        </p:grpSpPr>
        <p:sp>
          <p:nvSpPr>
            <p:cNvPr id="106" name="Down Arrow 105"/>
            <p:cNvSpPr/>
            <p:nvPr/>
          </p:nvSpPr>
          <p:spPr>
            <a:xfrm>
              <a:off x="507144" y="2823228"/>
              <a:ext cx="1559850" cy="3048763"/>
            </a:xfrm>
            <a:prstGeom prst="downArrow">
              <a:avLst>
                <a:gd name="adj1" fmla="val 78304"/>
                <a:gd name="adj2" fmla="val 33275"/>
              </a:avLst>
            </a:prstGeom>
            <a:solidFill>
              <a:srgbClr val="D2E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46804" y="2871205"/>
              <a:ext cx="126992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200">
                  <a:solidFill>
                    <a:srgbClr val="2B343D"/>
                  </a:solidFill>
                  <a:latin typeface="AIA Everest Condensed Medium" panose="00000606000000000000" pitchFamily="2" charset="0"/>
                  <a:cs typeface="AIA" panose="02000506000000020004" pitchFamily="2" charset="-34"/>
                </a:defRPr>
              </a:lvl1pPr>
            </a:lstStyle>
            <a:p>
              <a:r>
                <a:rPr lang="en-US" altLang="en-US" sz="3600" dirty="0" smtClean="0">
                  <a:solidFill>
                    <a:srgbClr val="1F78AD"/>
                  </a:solidFill>
                </a:rPr>
                <a:t>GOAL</a:t>
              </a:r>
              <a:r>
                <a:rPr lang="en-US" altLang="en-US" sz="2000" dirty="0" smtClean="0"/>
                <a:t> </a:t>
              </a:r>
            </a:p>
            <a:p>
              <a:r>
                <a:rPr lang="en-US" altLang="en-US" sz="2000" dirty="0" smtClean="0">
                  <a:solidFill>
                    <a:srgbClr val="858585"/>
                  </a:solidFill>
                  <a:latin typeface="AIA Everest Condensed" panose="00000506000000000000" pitchFamily="50" charset="0"/>
                </a:rPr>
                <a:t>----------</a:t>
              </a:r>
            </a:p>
            <a:p>
              <a:r>
                <a:rPr lang="en-US" altLang="en-US" sz="2000" dirty="0" smtClean="0"/>
                <a:t>Strategic </a:t>
              </a:r>
              <a:r>
                <a:rPr lang="en-US" altLang="en-US" sz="2000" dirty="0"/>
                <a:t>Alignment From Initiation to </a:t>
              </a:r>
              <a:r>
                <a:rPr lang="en-US" altLang="en-US" sz="2000" dirty="0" smtClean="0"/>
                <a:t>Termination</a:t>
              </a:r>
              <a:endParaRPr lang="en-US" altLang="en-US" sz="20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816890" y="2889999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D6D8DA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dirty="0"/>
              <a:t>INITIAL ENGAGEMENT &amp; ACQUISITION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816890" y="3707852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ONBOARDING EVALUATION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816890" y="4525702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EVALUATION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816890" y="5343555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PARTNERSHIP MANAGEMENT</a:t>
            </a:r>
          </a:p>
        </p:txBody>
      </p:sp>
    </p:spTree>
    <p:extLst>
      <p:ext uri="{BB962C8B-B14F-4D97-AF65-F5344CB8AC3E}">
        <p14:creationId xmlns:p14="http://schemas.microsoft.com/office/powerpoint/2010/main" val="36569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176232" y="5276784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8" name="Rectangle 67"/>
          <p:cNvSpPr/>
          <p:nvPr/>
        </p:nvSpPr>
        <p:spPr>
          <a:xfrm>
            <a:off x="2176232" y="445893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9" name="Rectangle 68"/>
          <p:cNvSpPr/>
          <p:nvPr/>
        </p:nvSpPr>
        <p:spPr>
          <a:xfrm>
            <a:off x="2176232" y="3641081"/>
            <a:ext cx="4846320" cy="595207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0" name="Rectangle 69"/>
          <p:cNvSpPr/>
          <p:nvPr/>
        </p:nvSpPr>
        <p:spPr>
          <a:xfrm>
            <a:off x="2176232" y="2823228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3" name="Rectangle 62"/>
          <p:cNvSpPr/>
          <p:nvPr/>
        </p:nvSpPr>
        <p:spPr>
          <a:xfrm>
            <a:off x="2175018" y="5276784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4" name="Rectangle 63"/>
          <p:cNvSpPr/>
          <p:nvPr/>
        </p:nvSpPr>
        <p:spPr>
          <a:xfrm>
            <a:off x="2175018" y="445893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3" name="Rectangle 82"/>
          <p:cNvSpPr/>
          <p:nvPr/>
        </p:nvSpPr>
        <p:spPr>
          <a:xfrm>
            <a:off x="2175018" y="364108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4" name="Rectangle 83"/>
          <p:cNvSpPr/>
          <p:nvPr/>
        </p:nvSpPr>
        <p:spPr>
          <a:xfrm>
            <a:off x="2175018" y="2823228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85" name="Group 84"/>
          <p:cNvGrpSpPr/>
          <p:nvPr/>
        </p:nvGrpSpPr>
        <p:grpSpPr>
          <a:xfrm>
            <a:off x="7127533" y="3625996"/>
            <a:ext cx="4912880" cy="1409084"/>
            <a:chOff x="6248273" y="4818351"/>
            <a:chExt cx="4912880" cy="1409084"/>
          </a:xfrm>
        </p:grpSpPr>
        <p:sp>
          <p:nvSpPr>
            <p:cNvPr id="86" name="Rectangle 85"/>
            <p:cNvSpPr/>
            <p:nvPr/>
          </p:nvSpPr>
          <p:spPr>
            <a:xfrm rot="2700000">
              <a:off x="6248273" y="5015343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360553" y="4818351"/>
              <a:ext cx="4800600" cy="1409084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21" name="Rectangle 20"/>
          <p:cNvSpPr/>
          <p:nvPr/>
        </p:nvSpPr>
        <p:spPr>
          <a:xfrm rot="2700000">
            <a:off x="2356368" y="3298963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47860" y="3814105"/>
            <a:ext cx="47025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Oversee risks and evaluate partner compliance against rules regarding Anti-Money Laundering (AML), Data &amp; Privacy Protection, Staff Conduct, amongst other aspects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57400" y="2468880"/>
            <a:ext cx="3020324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step to learn more.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198811" y="2880661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98811" y="3697703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rgbClr val="D6D8DA"/>
                </a:solidFill>
                <a:latin typeface="AIA Everest Condensed" panose="00000506000000000000" pitchFamily="50" charset="0"/>
              </a:rPr>
              <a:t>02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198811" y="4514744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198811" y="5331786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04</a:t>
            </a:r>
          </a:p>
        </p:txBody>
      </p:sp>
      <p:sp>
        <p:nvSpPr>
          <p:cNvPr id="156" name="Rectangle 155"/>
          <p:cNvSpPr/>
          <p:nvPr/>
        </p:nvSpPr>
        <p:spPr>
          <a:xfrm rot="2700000">
            <a:off x="2356368" y="4118571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2700000">
            <a:off x="2356368" y="4937094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640080" y="1463040"/>
            <a:ext cx="927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altLang="en-US" dirty="0"/>
              <a:t>BUs are advised to seek strategic alignment to protect and advance AIA’s interests when collaborating with partners, a process that can be systematically managed throughout the partnership term.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89" name="Rectangle 88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91" name="Rectangle 90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92" name="Rectangle 91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93" name="Rectangle 92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97" name="Rectangle 96"/>
            <p:cNvSpPr>
              <a:spLocks noChangeAspect="1"/>
            </p:cNvSpPr>
            <p:nvPr/>
          </p:nvSpPr>
          <p:spPr>
            <a:xfrm>
              <a:off x="11593177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89049" y="1032747"/>
            <a:ext cx="9331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MAINTAINING STRATEGIC ALIGNMENT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109" name="Rounded Rectangle 108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2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29" name="Group 128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30" name="Straight Connector 129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8" name="Group 117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2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22" name="Group 12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9" name="TextBox 118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4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507144" y="2823228"/>
            <a:ext cx="1559850" cy="3048763"/>
            <a:chOff x="507144" y="2823228"/>
            <a:chExt cx="1559850" cy="3048763"/>
          </a:xfrm>
        </p:grpSpPr>
        <p:sp>
          <p:nvSpPr>
            <p:cNvPr id="65" name="Down Arrow 64"/>
            <p:cNvSpPr/>
            <p:nvPr/>
          </p:nvSpPr>
          <p:spPr>
            <a:xfrm>
              <a:off x="507144" y="2823228"/>
              <a:ext cx="1559850" cy="3048763"/>
            </a:xfrm>
            <a:prstGeom prst="downArrow">
              <a:avLst>
                <a:gd name="adj1" fmla="val 78304"/>
                <a:gd name="adj2" fmla="val 33275"/>
              </a:avLst>
            </a:prstGeom>
            <a:solidFill>
              <a:srgbClr val="D2E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46804" y="2871205"/>
              <a:ext cx="126992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200">
                  <a:solidFill>
                    <a:srgbClr val="2B343D"/>
                  </a:solidFill>
                  <a:latin typeface="AIA Everest Condensed Medium" panose="00000606000000000000" pitchFamily="2" charset="0"/>
                  <a:cs typeface="AIA" panose="02000506000000020004" pitchFamily="2" charset="-34"/>
                </a:defRPr>
              </a:lvl1pPr>
            </a:lstStyle>
            <a:p>
              <a:r>
                <a:rPr lang="en-US" altLang="en-US" sz="3600" dirty="0" smtClean="0">
                  <a:solidFill>
                    <a:srgbClr val="1F78AD"/>
                  </a:solidFill>
                </a:rPr>
                <a:t>GOAL</a:t>
              </a:r>
              <a:r>
                <a:rPr lang="en-US" altLang="en-US" sz="2000" dirty="0" smtClean="0"/>
                <a:t> </a:t>
              </a:r>
            </a:p>
            <a:p>
              <a:r>
                <a:rPr lang="en-US" altLang="en-US" sz="2000" dirty="0" smtClean="0">
                  <a:solidFill>
                    <a:srgbClr val="858585"/>
                  </a:solidFill>
                  <a:latin typeface="AIA Everest Condensed" panose="00000506000000000000" pitchFamily="50" charset="0"/>
                </a:rPr>
                <a:t>----------</a:t>
              </a:r>
            </a:p>
            <a:p>
              <a:r>
                <a:rPr lang="en-US" altLang="en-US" sz="2000" dirty="0" smtClean="0"/>
                <a:t>Strategic </a:t>
              </a:r>
              <a:r>
                <a:rPr lang="en-US" altLang="en-US" sz="2000" dirty="0"/>
                <a:t>Alignment From Initiation to </a:t>
              </a:r>
              <a:r>
                <a:rPr lang="en-US" altLang="en-US" sz="2000" dirty="0" smtClean="0"/>
                <a:t>Termination</a:t>
              </a:r>
              <a:endParaRPr lang="en-US" altLang="en-US" sz="2000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2816890" y="2889999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INITIAL ENGAGEMENT &amp; ACQUISITION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16890" y="3707852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D6D8DA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dirty="0"/>
              <a:t>ONBOARDING EVALUATION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16890" y="4525702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EVALUATION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816890" y="5343555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PARTNERSHIP MANAGEMENT</a:t>
            </a:r>
          </a:p>
        </p:txBody>
      </p:sp>
    </p:spTree>
    <p:extLst>
      <p:ext uri="{BB962C8B-B14F-4D97-AF65-F5344CB8AC3E}">
        <p14:creationId xmlns:p14="http://schemas.microsoft.com/office/powerpoint/2010/main" val="312029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274"/>
            <a:ext cx="12192000" cy="59690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176232" y="5276784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8" name="Rectangle 67"/>
          <p:cNvSpPr/>
          <p:nvPr/>
        </p:nvSpPr>
        <p:spPr>
          <a:xfrm>
            <a:off x="2176232" y="4458931"/>
            <a:ext cx="4846320" cy="595207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9" name="Rectangle 68"/>
          <p:cNvSpPr/>
          <p:nvPr/>
        </p:nvSpPr>
        <p:spPr>
          <a:xfrm>
            <a:off x="2176232" y="3641081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0" name="Rectangle 69"/>
          <p:cNvSpPr/>
          <p:nvPr/>
        </p:nvSpPr>
        <p:spPr>
          <a:xfrm>
            <a:off x="2176232" y="2823228"/>
            <a:ext cx="4846320" cy="595207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1" name="Rectangle 100"/>
          <p:cNvSpPr/>
          <p:nvPr/>
        </p:nvSpPr>
        <p:spPr>
          <a:xfrm>
            <a:off x="2175018" y="5276784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2" name="Rectangle 101"/>
          <p:cNvSpPr/>
          <p:nvPr/>
        </p:nvSpPr>
        <p:spPr>
          <a:xfrm>
            <a:off x="2175018" y="445893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4" name="Rectangle 103"/>
          <p:cNvSpPr/>
          <p:nvPr/>
        </p:nvSpPr>
        <p:spPr>
          <a:xfrm>
            <a:off x="2175018" y="3641081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09" name="Rectangle 108"/>
          <p:cNvSpPr/>
          <p:nvPr/>
        </p:nvSpPr>
        <p:spPr>
          <a:xfrm>
            <a:off x="2175018" y="2823228"/>
            <a:ext cx="594360" cy="59520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85" name="Group 84"/>
          <p:cNvGrpSpPr/>
          <p:nvPr/>
        </p:nvGrpSpPr>
        <p:grpSpPr>
          <a:xfrm>
            <a:off x="7127533" y="4488909"/>
            <a:ext cx="4912880" cy="1409084"/>
            <a:chOff x="6248273" y="4818351"/>
            <a:chExt cx="4912880" cy="1409084"/>
          </a:xfrm>
        </p:grpSpPr>
        <p:sp>
          <p:nvSpPr>
            <p:cNvPr id="86" name="Rectangle 85"/>
            <p:cNvSpPr/>
            <p:nvPr/>
          </p:nvSpPr>
          <p:spPr>
            <a:xfrm rot="2700000">
              <a:off x="6248273" y="5015343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360553" y="4818351"/>
              <a:ext cx="4800600" cy="1409084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21" name="Rectangle 20"/>
          <p:cNvSpPr/>
          <p:nvPr/>
        </p:nvSpPr>
        <p:spPr>
          <a:xfrm rot="2700000">
            <a:off x="2356368" y="3298963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47860" y="4632703"/>
            <a:ext cx="4446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Regularly assess partner compliance and remain aware of changes in their corporate strategy, operational models, and competitive positioning that may impact the partnership.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57400" y="2468880"/>
            <a:ext cx="3020324" cy="29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7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step to learn more.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198811" y="2880661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98811" y="3697703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198811" y="4514744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rgbClr val="D6D8DA"/>
                </a:solidFill>
                <a:latin typeface="AIA Everest Condensed" panose="00000506000000000000" pitchFamily="50" charset="0"/>
              </a:rPr>
              <a:t>03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198811" y="5331786"/>
            <a:ext cx="549200" cy="49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13" dirty="0">
                <a:solidFill>
                  <a:schemeClr val="bg1"/>
                </a:solidFill>
                <a:latin typeface="AIA Everest Condensed" panose="00000506000000000000" pitchFamily="50" charset="0"/>
              </a:rPr>
              <a:t>04</a:t>
            </a:r>
          </a:p>
        </p:txBody>
      </p:sp>
      <p:sp>
        <p:nvSpPr>
          <p:cNvPr id="156" name="Rectangle 155"/>
          <p:cNvSpPr/>
          <p:nvPr/>
        </p:nvSpPr>
        <p:spPr>
          <a:xfrm rot="2700000">
            <a:off x="2356368" y="4118571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 rot="2700000">
            <a:off x="2356368" y="4937094"/>
            <a:ext cx="234087" cy="234087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640080" y="1463040"/>
            <a:ext cx="9274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altLang="en-US" dirty="0"/>
              <a:t>BUs are advised to seek strategic alignment to protect and advance AIA’s interests when collaborating with partners, a process that can be systematically managed throughout the partnership term.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140456" y="879874"/>
            <a:ext cx="11909921" cy="458191"/>
            <a:chOff x="140456" y="879874"/>
            <a:chExt cx="11909921" cy="458191"/>
          </a:xfrm>
        </p:grpSpPr>
        <p:sp>
          <p:nvSpPr>
            <p:cNvPr id="89" name="Rectangle 88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91" name="Rectangle 90"/>
            <p:cNvSpPr>
              <a:spLocks noChangeAspect="1"/>
            </p:cNvSpPr>
            <p:nvPr/>
          </p:nvSpPr>
          <p:spPr>
            <a:xfrm>
              <a:off x="10538714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92" name="Rectangle 91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93" name="Rectangle 92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4684" y="895844"/>
              <a:ext cx="425262" cy="425260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6287" y="910461"/>
              <a:ext cx="398008" cy="398008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6658" y="914346"/>
              <a:ext cx="390238" cy="390238"/>
            </a:xfrm>
            <a:prstGeom prst="rect">
              <a:avLst/>
            </a:prstGeom>
          </p:spPr>
        </p:pic>
        <p:sp>
          <p:nvSpPr>
            <p:cNvPr id="97" name="Rectangle 96"/>
            <p:cNvSpPr>
              <a:spLocks noChangeAspect="1"/>
            </p:cNvSpPr>
            <p:nvPr/>
          </p:nvSpPr>
          <p:spPr>
            <a:xfrm>
              <a:off x="11593177" y="879874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689049" y="1032747"/>
            <a:ext cx="9331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MAINTAINING STRATEGIC ALIGNMENT</a:t>
            </a:r>
            <a:endParaRPr lang="en-US" sz="2200" dirty="0">
              <a:solidFill>
                <a:srgbClr val="2B343D"/>
              </a:solidFill>
              <a:latin typeface="AIA Everest Condensed" panose="00000506000000000000" pitchFamily="50" charset="0"/>
              <a:cs typeface="AIA" panose="02000506000000020004" pitchFamily="2" charset="-34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57" name="Rounded Rectangle 56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0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06" name="Group 10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0" name="Group 5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6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66" name="Group 65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4 of 4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507144" y="2823228"/>
            <a:ext cx="1559850" cy="3048763"/>
            <a:chOff x="507144" y="2823228"/>
            <a:chExt cx="1559850" cy="3048763"/>
          </a:xfrm>
        </p:grpSpPr>
        <p:sp>
          <p:nvSpPr>
            <p:cNvPr id="111" name="Down Arrow 110"/>
            <p:cNvSpPr/>
            <p:nvPr/>
          </p:nvSpPr>
          <p:spPr>
            <a:xfrm>
              <a:off x="507144" y="2823228"/>
              <a:ext cx="1559850" cy="3048763"/>
            </a:xfrm>
            <a:prstGeom prst="downArrow">
              <a:avLst>
                <a:gd name="adj1" fmla="val 78304"/>
                <a:gd name="adj2" fmla="val 33275"/>
              </a:avLst>
            </a:prstGeom>
            <a:solidFill>
              <a:srgbClr val="D2E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46804" y="2871205"/>
              <a:ext cx="126992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2200">
                  <a:solidFill>
                    <a:srgbClr val="2B343D"/>
                  </a:solidFill>
                  <a:latin typeface="AIA Everest Condensed Medium" panose="00000606000000000000" pitchFamily="2" charset="0"/>
                  <a:cs typeface="AIA" panose="02000506000000020004" pitchFamily="2" charset="-34"/>
                </a:defRPr>
              </a:lvl1pPr>
            </a:lstStyle>
            <a:p>
              <a:r>
                <a:rPr lang="en-US" altLang="en-US" sz="3600" dirty="0" smtClean="0">
                  <a:solidFill>
                    <a:srgbClr val="1F78AD"/>
                  </a:solidFill>
                </a:rPr>
                <a:t>GOAL</a:t>
              </a:r>
              <a:r>
                <a:rPr lang="en-US" altLang="en-US" sz="2000" dirty="0" smtClean="0"/>
                <a:t> </a:t>
              </a:r>
            </a:p>
            <a:p>
              <a:r>
                <a:rPr lang="en-US" altLang="en-US" sz="2000" dirty="0" smtClean="0">
                  <a:solidFill>
                    <a:srgbClr val="858585"/>
                  </a:solidFill>
                  <a:latin typeface="AIA Everest Condensed" panose="00000506000000000000" pitchFamily="50" charset="0"/>
                </a:rPr>
                <a:t>----------</a:t>
              </a:r>
            </a:p>
            <a:p>
              <a:r>
                <a:rPr lang="en-US" altLang="en-US" sz="2000" dirty="0" smtClean="0"/>
                <a:t>Strategic </a:t>
              </a:r>
              <a:r>
                <a:rPr lang="en-US" altLang="en-US" sz="2000" dirty="0"/>
                <a:t>Alignment From Initiation to </a:t>
              </a:r>
              <a:r>
                <a:rPr lang="en-US" altLang="en-US" sz="2000" dirty="0" smtClean="0"/>
                <a:t>Termination</a:t>
              </a:r>
              <a:endParaRPr lang="en-US" altLang="en-US" sz="2000" dirty="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16890" y="2889999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INITIAL ENGAGEMENT &amp; ACQUISITION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816890" y="3707852"/>
            <a:ext cx="41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ONBOARDING EVALUATION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816890" y="4525702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D6D8DA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dirty="0"/>
              <a:t>ONGOING EVALUATION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816890" y="5343555"/>
            <a:ext cx="419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chemeClr val="bg1"/>
                </a:solidFill>
                <a:latin typeface="AIA Everest Condensed" panose="00000506000000000000" pitchFamily="50" charset="0"/>
              </a:defRPr>
            </a:lvl1pPr>
          </a:lstStyle>
          <a:p>
            <a:r>
              <a:rPr lang="en-US" sz="2400" dirty="0"/>
              <a:t>ONGOING PARTNERSHIP MANAGEMENT</a:t>
            </a:r>
          </a:p>
        </p:txBody>
      </p:sp>
    </p:spTree>
    <p:extLst>
      <p:ext uri="{BB962C8B-B14F-4D97-AF65-F5344CB8AC3E}">
        <p14:creationId xmlns:p14="http://schemas.microsoft.com/office/powerpoint/2010/main" val="308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5730</TotalTime>
  <Words>866</Words>
  <Application>Microsoft Office PowerPoint</Application>
  <PresentationFormat>Widescreen</PresentationFormat>
  <Paragraphs>183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AIA</vt:lpstr>
      <vt:lpstr>AIA Everest</vt:lpstr>
      <vt:lpstr>AIA Everest Condensed</vt:lpstr>
      <vt:lpstr>AIA Everest Condensed Medium</vt:lpstr>
      <vt:lpstr>AIA Everest Medium</vt:lpstr>
      <vt:lpstr>Arial</vt:lpstr>
      <vt:lpstr>Calibri</vt:lpstr>
      <vt:lpstr>Calibri Light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Shailesh Trimbakar</dc:creator>
  <cp:lastModifiedBy>Girish Chonkar</cp:lastModifiedBy>
  <cp:revision>472</cp:revision>
  <dcterms:created xsi:type="dcterms:W3CDTF">2020-09-24T11:41:06Z</dcterms:created>
  <dcterms:modified xsi:type="dcterms:W3CDTF">2023-02-21T10:00:32Z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FCBA765C-74B0-4C5F-A1F0-0C26092A52DC</vt:lpwstr>
  </property>
  <property fmtid="{D5CDD505-2E9C-101B-9397-08002B2CF9AE}" pid="3" name="ArticulatePath">
    <vt:lpwstr>S1T1</vt:lpwstr>
  </property>
</Properties>
</file>